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71789-35F9-4155-9594-D2C680BFBBDB}" v="1" dt="2024-06-07T07:14:05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75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263C-FB41-44DB-A2AE-B43E8CBBBF4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B1EB-16B6-4320-81CD-047FF2A17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5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263C-FB41-44DB-A2AE-B43E8CBBBF4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B1EB-16B6-4320-81CD-047FF2A17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22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263C-FB41-44DB-A2AE-B43E8CBBBF4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B1EB-16B6-4320-81CD-047FF2A17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20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263C-FB41-44DB-A2AE-B43E8CBBBF4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B1EB-16B6-4320-81CD-047FF2A17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87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263C-FB41-44DB-A2AE-B43E8CBBBF4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B1EB-16B6-4320-81CD-047FF2A17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28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263C-FB41-44DB-A2AE-B43E8CBBBF4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B1EB-16B6-4320-81CD-047FF2A17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02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263C-FB41-44DB-A2AE-B43E8CBBBF4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B1EB-16B6-4320-81CD-047FF2A17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03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263C-FB41-44DB-A2AE-B43E8CBBBF4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B1EB-16B6-4320-81CD-047FF2A17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61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263C-FB41-44DB-A2AE-B43E8CBBBF4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B1EB-16B6-4320-81CD-047FF2A17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16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263C-FB41-44DB-A2AE-B43E8CBBBF4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B1EB-16B6-4320-81CD-047FF2A17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06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263C-FB41-44DB-A2AE-B43E8CBBBF4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B1EB-16B6-4320-81CD-047FF2A17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47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C263C-FB41-44DB-A2AE-B43E8CBBBF4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FB1EB-16B6-4320-81CD-047FF2A17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20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食品, テーブル, 座る, ブルー が含まれている画像&#10;&#10;自動的に生成された説明">
            <a:extLst>
              <a:ext uri="{FF2B5EF4-FFF2-40B4-BE49-F238E27FC236}">
                <a16:creationId xmlns:a16="http://schemas.microsoft.com/office/drawing/2014/main" id="{EEB3BC66-BCEF-A470-0803-A72E600C0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6858000" cy="9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B6F2B58-2A92-6369-441F-FA9E28823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919" y="687423"/>
            <a:ext cx="5110162" cy="495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E9A19EBF-71EB-3B21-2352-8F64107FCDD1}"/>
              </a:ext>
            </a:extLst>
          </p:cNvPr>
          <p:cNvSpPr/>
          <p:nvPr/>
        </p:nvSpPr>
        <p:spPr>
          <a:xfrm>
            <a:off x="3035795" y="4952999"/>
            <a:ext cx="534720" cy="51505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4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2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26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4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78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53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30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05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80119F7-2BA0-0C8D-6A56-8C37179B3D6E}"/>
              </a:ext>
            </a:extLst>
          </p:cNvPr>
          <p:cNvSpPr/>
          <p:nvPr/>
        </p:nvSpPr>
        <p:spPr>
          <a:xfrm>
            <a:off x="535076" y="6295009"/>
            <a:ext cx="5787846" cy="32396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4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2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26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4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78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53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30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05" algn="l" defTabSz="45717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endParaRPr kumimoji="1" lang="en-US" altLang="ja-JP" sz="200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3000"/>
              </a:lnSpc>
            </a:pPr>
            <a:r>
              <a:rPr kumimoji="1" lang="ja-JP" altLang="en-US" sz="20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令和元年より、</a:t>
            </a:r>
            <a:endParaRPr kumimoji="1" lang="en-US" altLang="ja-JP" sz="200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ts val="3000"/>
              </a:lnSpc>
            </a:pPr>
            <a:r>
              <a:rPr kumimoji="1" lang="ja-JP" altLang="en-US" sz="20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生産者・</a:t>
            </a:r>
            <a:r>
              <a:rPr lang="ja-JP" altLang="ja-JP" sz="2000" kern="100"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漁業協同組合</a:t>
            </a:r>
            <a:r>
              <a:rPr lang="ja-JP" altLang="en-US" sz="2000" kern="100"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2000" kern="100"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市町</a:t>
            </a:r>
            <a:r>
              <a:rPr lang="ja-JP" altLang="en-US" sz="2000" kern="100"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ja-JP" altLang="ja-JP" sz="2000" kern="100"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県が協力し</a:t>
            </a:r>
            <a:r>
              <a:rPr lang="ja-JP" altLang="en-US" sz="2000" kern="100"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altLang="ja-JP" sz="2000" kern="100"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生産に取り組んで</a:t>
            </a:r>
            <a:r>
              <a:rPr lang="ja-JP" altLang="en-US" sz="2000" kern="100"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きた、</a:t>
            </a:r>
            <a:r>
              <a:rPr lang="ja-JP" altLang="ja-JP" sz="2000" kern="1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養殖イワガキ</a:t>
            </a:r>
            <a:r>
              <a:rPr lang="ja-JP" altLang="en-US" sz="2000" kern="1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2000" kern="100">
              <a:solidFill>
                <a:schemeClr val="tx1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ja-JP" altLang="en-US" sz="2000" kern="100">
                <a:solidFill>
                  <a:schemeClr val="tx1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関係</a:t>
            </a:r>
            <a:r>
              <a:rPr lang="ja-JP" altLang="en-US" sz="2000" kern="1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者で協議を重ね、</a:t>
            </a:r>
            <a:endParaRPr lang="en-US" altLang="ja-JP" sz="2000" kern="10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ja-JP" altLang="en-US" sz="2000" kern="1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新たな水産養殖ブランドが始動いたします。</a:t>
            </a:r>
            <a:endParaRPr lang="en-US" altLang="ja-JP" sz="2000" kern="10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kumimoji="1" lang="ja-JP" altLang="en-US" sz="2000" kern="100">
                <a:solidFill>
                  <a:schemeClr val="tx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福井県の夏の特産品を、お楽しみください！</a:t>
            </a:r>
            <a:endParaRPr kumimoji="1" lang="en-US" altLang="ja-JP" sz="2000" kern="10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364F761-C647-EE64-F3A3-5E94708E721C}"/>
              </a:ext>
            </a:extLst>
          </p:cNvPr>
          <p:cNvSpPr txBox="1"/>
          <p:nvPr/>
        </p:nvSpPr>
        <p:spPr>
          <a:xfrm>
            <a:off x="1521901" y="6464591"/>
            <a:ext cx="381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新ブランドの誕生</a:t>
            </a:r>
          </a:p>
        </p:txBody>
      </p:sp>
    </p:spTree>
    <p:extLst>
      <p:ext uri="{BB962C8B-B14F-4D97-AF65-F5344CB8AC3E}">
        <p14:creationId xmlns:p14="http://schemas.microsoft.com/office/powerpoint/2010/main" val="72410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食品, テーブル, 座る, ブルー が含まれている画像&#10;&#10;自動的に生成された説明">
            <a:extLst>
              <a:ext uri="{FF2B5EF4-FFF2-40B4-BE49-F238E27FC236}">
                <a16:creationId xmlns:a16="http://schemas.microsoft.com/office/drawing/2014/main" id="{D4E59699-843D-07CC-44B6-F5FE4E8E2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6858000" cy="9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055F042-DE2F-A228-7711-E946CDD961AE}"/>
              </a:ext>
            </a:extLst>
          </p:cNvPr>
          <p:cNvSpPr/>
          <p:nvPr/>
        </p:nvSpPr>
        <p:spPr>
          <a:xfrm>
            <a:off x="877319" y="147068"/>
            <a:ext cx="5220050" cy="22323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テキスト&#10;&#10;低い精度で自動的に生成された説明">
            <a:extLst>
              <a:ext uri="{FF2B5EF4-FFF2-40B4-BE49-F238E27FC236}">
                <a16:creationId xmlns:a16="http://schemas.microsoft.com/office/drawing/2014/main" id="{DD1F4DF7-FEF1-4A88-5C4D-2604050D8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361" y="396829"/>
            <a:ext cx="4535271" cy="1817503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4BD2FF7-79AC-9F37-17CA-C9122B44193E}"/>
              </a:ext>
            </a:extLst>
          </p:cNvPr>
          <p:cNvSpPr/>
          <p:nvPr/>
        </p:nvSpPr>
        <p:spPr>
          <a:xfrm>
            <a:off x="200971" y="2574967"/>
            <a:ext cx="6456045" cy="3123312"/>
          </a:xfrm>
          <a:prstGeom prst="roundRect">
            <a:avLst>
              <a:gd name="adj" fmla="val 89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0A393E1-0D9A-4A85-50B1-53B66BD557A5}"/>
              </a:ext>
            </a:extLst>
          </p:cNvPr>
          <p:cNvSpPr txBox="1"/>
          <p:nvPr/>
        </p:nvSpPr>
        <p:spPr>
          <a:xfrm>
            <a:off x="346788" y="3523634"/>
            <a:ext cx="3588608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ふくい岩がきとは、 </a:t>
            </a:r>
          </a:p>
          <a:p>
            <a:pPr>
              <a:lnSpc>
                <a:spcPct val="200000"/>
              </a:lnSpc>
            </a:pP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・福井県の海で養殖されたもの</a:t>
            </a:r>
          </a:p>
          <a:p>
            <a:pPr>
              <a:lnSpc>
                <a:spcPts val="2300"/>
              </a:lnSpc>
            </a:pP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・出荷期間が５～８月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500"/>
              </a:lnSpc>
            </a:pP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を満たすイワガキであり、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大きさの規格が定められています</a:t>
            </a:r>
          </a:p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F4AED2-8F40-3143-1CF6-22E42B7D6847}"/>
              </a:ext>
            </a:extLst>
          </p:cNvPr>
          <p:cNvSpPr txBox="1"/>
          <p:nvPr/>
        </p:nvSpPr>
        <p:spPr>
          <a:xfrm>
            <a:off x="1521895" y="2707976"/>
            <a:ext cx="381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ふくい岩がきとは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9CF3B65-7F73-29BF-DE67-1F3ED6F13597}"/>
              </a:ext>
            </a:extLst>
          </p:cNvPr>
          <p:cNvSpPr txBox="1"/>
          <p:nvPr/>
        </p:nvSpPr>
        <p:spPr>
          <a:xfrm>
            <a:off x="4181559" y="3335666"/>
            <a:ext cx="17970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＜大きさの規格＞ 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30E9E54-2AEB-E0AB-C115-B17D364DD8A8}"/>
              </a:ext>
            </a:extLst>
          </p:cNvPr>
          <p:cNvSpPr/>
          <p:nvPr/>
        </p:nvSpPr>
        <p:spPr>
          <a:xfrm>
            <a:off x="200973" y="5841783"/>
            <a:ext cx="6456045" cy="3834651"/>
          </a:xfrm>
          <a:prstGeom prst="roundRect">
            <a:avLst>
              <a:gd name="adj" fmla="val 89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 descr="ロゴ, アイコン&#10;&#10;自動的に生成された説明">
            <a:extLst>
              <a:ext uri="{FF2B5EF4-FFF2-40B4-BE49-F238E27FC236}">
                <a16:creationId xmlns:a16="http://schemas.microsoft.com/office/drawing/2014/main" id="{7D3F5FA8-F73D-A728-85D3-33F039287D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895" y="2707975"/>
            <a:ext cx="551432" cy="480173"/>
          </a:xfrm>
          <a:prstGeom prst="rect">
            <a:avLst/>
          </a:prstGeom>
        </p:spPr>
      </p:pic>
      <p:pic>
        <p:nvPicPr>
          <p:cNvPr id="22" name="図 21" descr="ロゴ, アイコン&#10;&#10;自動的に生成された説明">
            <a:extLst>
              <a:ext uri="{FF2B5EF4-FFF2-40B4-BE49-F238E27FC236}">
                <a16:creationId xmlns:a16="http://schemas.microsoft.com/office/drawing/2014/main" id="{2C1357AC-1582-C8B9-BA67-10B17C8670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190" y="2707976"/>
            <a:ext cx="551432" cy="480173"/>
          </a:xfrm>
          <a:prstGeom prst="rect">
            <a:avLst/>
          </a:prstGeom>
        </p:spPr>
      </p:pic>
      <p:pic>
        <p:nvPicPr>
          <p:cNvPr id="23" name="図 22" descr="ロゴ, アイコン&#10;&#10;自動的に生成された説明">
            <a:extLst>
              <a:ext uri="{FF2B5EF4-FFF2-40B4-BE49-F238E27FC236}">
                <a16:creationId xmlns:a16="http://schemas.microsoft.com/office/drawing/2014/main" id="{98FBB856-8AA6-E8D6-14BC-40412C56CA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78" y="2840681"/>
            <a:ext cx="399032" cy="347467"/>
          </a:xfrm>
          <a:prstGeom prst="rect">
            <a:avLst/>
          </a:prstGeom>
        </p:spPr>
      </p:pic>
      <p:pic>
        <p:nvPicPr>
          <p:cNvPr id="24" name="図 23" descr="ロゴ, アイコン&#10;&#10;自動的に生成された説明">
            <a:extLst>
              <a:ext uri="{FF2B5EF4-FFF2-40B4-BE49-F238E27FC236}">
                <a16:creationId xmlns:a16="http://schemas.microsoft.com/office/drawing/2014/main" id="{1D0149E1-44D5-BF95-B36E-6912F8A529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461" y="2840681"/>
            <a:ext cx="399032" cy="347467"/>
          </a:xfrm>
          <a:prstGeom prst="rect">
            <a:avLst/>
          </a:prstGeom>
        </p:spPr>
      </p:pic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04A6008-9875-B208-D8CF-E3BAA325C862}"/>
              </a:ext>
            </a:extLst>
          </p:cNvPr>
          <p:cNvCxnSpPr>
            <a:cxnSpLocks/>
          </p:cNvCxnSpPr>
          <p:nvPr/>
        </p:nvCxnSpPr>
        <p:spPr>
          <a:xfrm>
            <a:off x="414615" y="3271370"/>
            <a:ext cx="5953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DD04760-6E50-247B-32E1-FC11CE5D20C8}"/>
              </a:ext>
            </a:extLst>
          </p:cNvPr>
          <p:cNvSpPr txBox="1"/>
          <p:nvPr/>
        </p:nvSpPr>
        <p:spPr>
          <a:xfrm>
            <a:off x="1521895" y="6012346"/>
            <a:ext cx="381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２つの生産方法</a:t>
            </a:r>
          </a:p>
        </p:txBody>
      </p:sp>
      <p:pic>
        <p:nvPicPr>
          <p:cNvPr id="29" name="図 28" descr="ロゴ, アイコン&#10;&#10;自動的に生成された説明">
            <a:extLst>
              <a:ext uri="{FF2B5EF4-FFF2-40B4-BE49-F238E27FC236}">
                <a16:creationId xmlns:a16="http://schemas.microsoft.com/office/drawing/2014/main" id="{3ADB49F2-7B23-C419-B970-1B2AE13A8C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895" y="6012345"/>
            <a:ext cx="551432" cy="480173"/>
          </a:xfrm>
          <a:prstGeom prst="rect">
            <a:avLst/>
          </a:prstGeom>
        </p:spPr>
      </p:pic>
      <p:pic>
        <p:nvPicPr>
          <p:cNvPr id="30" name="図 29" descr="ロゴ, アイコン&#10;&#10;自動的に生成された説明">
            <a:extLst>
              <a:ext uri="{FF2B5EF4-FFF2-40B4-BE49-F238E27FC236}">
                <a16:creationId xmlns:a16="http://schemas.microsoft.com/office/drawing/2014/main" id="{1CBCD426-C89A-D436-F855-AEEBA95EAC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190" y="6012346"/>
            <a:ext cx="551432" cy="480173"/>
          </a:xfrm>
          <a:prstGeom prst="rect">
            <a:avLst/>
          </a:prstGeom>
        </p:spPr>
      </p:pic>
      <p:pic>
        <p:nvPicPr>
          <p:cNvPr id="31" name="図 30" descr="ロゴ, アイコン&#10;&#10;自動的に生成された説明">
            <a:extLst>
              <a:ext uri="{FF2B5EF4-FFF2-40B4-BE49-F238E27FC236}">
                <a16:creationId xmlns:a16="http://schemas.microsoft.com/office/drawing/2014/main" id="{C131F4A1-F46A-3C55-0EFA-4AE401F736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78" y="6145051"/>
            <a:ext cx="399032" cy="347467"/>
          </a:xfrm>
          <a:prstGeom prst="rect">
            <a:avLst/>
          </a:prstGeom>
        </p:spPr>
      </p:pic>
      <p:pic>
        <p:nvPicPr>
          <p:cNvPr id="32" name="図 31" descr="ロゴ, アイコン&#10;&#10;自動的に生成された説明">
            <a:extLst>
              <a:ext uri="{FF2B5EF4-FFF2-40B4-BE49-F238E27FC236}">
                <a16:creationId xmlns:a16="http://schemas.microsoft.com/office/drawing/2014/main" id="{C3AC0575-67BD-9B1D-8C60-8DDFC50C9E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461" y="6145051"/>
            <a:ext cx="399032" cy="347467"/>
          </a:xfrm>
          <a:prstGeom prst="rect">
            <a:avLst/>
          </a:prstGeom>
        </p:spPr>
      </p:pic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0FFCAA9-7286-101A-7814-011199CDB708}"/>
              </a:ext>
            </a:extLst>
          </p:cNvPr>
          <p:cNvCxnSpPr>
            <a:cxnSpLocks/>
          </p:cNvCxnSpPr>
          <p:nvPr/>
        </p:nvCxnSpPr>
        <p:spPr>
          <a:xfrm>
            <a:off x="414615" y="6598890"/>
            <a:ext cx="5953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4C6F459-37AF-9DBC-3695-B49E2062C8EC}"/>
              </a:ext>
            </a:extLst>
          </p:cNvPr>
          <p:cNvSpPr txBox="1"/>
          <p:nvPr/>
        </p:nvSpPr>
        <p:spPr>
          <a:xfrm>
            <a:off x="3537084" y="6726955"/>
            <a:ext cx="284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シングルシード方式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D019A3D-8C9A-8004-78E2-C5C11E8D71FA}"/>
              </a:ext>
            </a:extLst>
          </p:cNvPr>
          <p:cNvSpPr txBox="1"/>
          <p:nvPr/>
        </p:nvSpPr>
        <p:spPr>
          <a:xfrm>
            <a:off x="459854" y="6763045"/>
            <a:ext cx="284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垂下方式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216A2CDC-BAF4-EF84-1359-9204CF2D90FC}"/>
              </a:ext>
            </a:extLst>
          </p:cNvPr>
          <p:cNvCxnSpPr>
            <a:cxnSpLocks/>
          </p:cNvCxnSpPr>
          <p:nvPr/>
        </p:nvCxnSpPr>
        <p:spPr>
          <a:xfrm>
            <a:off x="3391379" y="6726955"/>
            <a:ext cx="0" cy="2745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 descr="屋外, 岩, 食品, 作品 が含まれている画像&#10;&#10;自動的に生成された説明">
            <a:extLst>
              <a:ext uri="{FF2B5EF4-FFF2-40B4-BE49-F238E27FC236}">
                <a16:creationId xmlns:a16="http://schemas.microsoft.com/office/drawing/2014/main" id="{FEA035CC-8CBA-4753-7680-E663010A63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815" y="7379328"/>
            <a:ext cx="1561991" cy="117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図 37" descr="水, 屋外, 小さい, ボート が含まれている画像&#10;&#10;自動的に生成された説明">
            <a:extLst>
              <a:ext uri="{FF2B5EF4-FFF2-40B4-BE49-F238E27FC236}">
                <a16:creationId xmlns:a16="http://schemas.microsoft.com/office/drawing/2014/main" id="{71BB4A82-4058-0CB5-F86C-15411C3370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662"/>
          <a:stretch/>
        </p:blipFill>
        <p:spPr>
          <a:xfrm>
            <a:off x="4785461" y="7123950"/>
            <a:ext cx="1593074" cy="119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図 46" descr="屋外, 動物, 茶色, 食品 が含まれている画像&#10;&#10;自動的に生成された説明">
            <a:extLst>
              <a:ext uri="{FF2B5EF4-FFF2-40B4-BE49-F238E27FC236}">
                <a16:creationId xmlns:a16="http://schemas.microsoft.com/office/drawing/2014/main" id="{50656F65-47F9-4EA7-EAB2-57B4E7664D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06" y="7351325"/>
            <a:ext cx="1598767" cy="119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図 44" descr="水, ボート, グリーン, 座る が含まれている画像&#10;&#10;自動的に生成された説明">
            <a:extLst>
              <a:ext uri="{FF2B5EF4-FFF2-40B4-BE49-F238E27FC236}">
                <a16:creationId xmlns:a16="http://schemas.microsoft.com/office/drawing/2014/main" id="{BAF8A080-8FDB-831B-2E71-E65C6E1A2C4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087" y="7163156"/>
            <a:ext cx="1552678" cy="1164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5107FF6-74DC-A1A2-5193-DEAA50F84BA6}"/>
              </a:ext>
            </a:extLst>
          </p:cNvPr>
          <p:cNvSpPr txBox="1"/>
          <p:nvPr/>
        </p:nvSpPr>
        <p:spPr>
          <a:xfrm>
            <a:off x="3457879" y="8550400"/>
            <a:ext cx="3429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200" kern="1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カキ</a:t>
            </a:r>
            <a:r>
              <a:rPr lang="ja-JP" altLang="ja-JP" sz="1200" kern="10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を一粒一粒、バラバラの状態で</a:t>
            </a:r>
            <a:r>
              <a:rPr lang="ja-JP" altLang="en-US" sz="1200" kern="10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、</a:t>
            </a:r>
            <a:endParaRPr lang="en-US" altLang="ja-JP" sz="1200" kern="10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専用のカゴ</a:t>
            </a:r>
            <a:r>
              <a:rPr lang="ja-JP" altLang="en-US" sz="1200" kern="10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等</a:t>
            </a:r>
            <a:r>
              <a:rPr lang="ja-JP" altLang="ja-JP" sz="1200" kern="10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にいれて養殖する方法。</a:t>
            </a:r>
            <a:endParaRPr lang="en-US" altLang="ja-JP" sz="1200" kern="10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カキがカゴの中で転がりながら育つため、</a:t>
            </a:r>
          </a:p>
          <a:p>
            <a:r>
              <a:rPr lang="ja-JP" altLang="ja-JP" sz="120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殻が削れて丸みを帯びた形となり、</a:t>
            </a:r>
            <a:endParaRPr lang="en-US" altLang="ja-JP" sz="120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大きさに対して</a:t>
            </a:r>
            <a:r>
              <a:rPr lang="ja-JP" altLang="ja-JP" sz="120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身入り</a:t>
            </a:r>
            <a:r>
              <a:rPr lang="ja-JP" altLang="en-US" sz="120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も</a:t>
            </a:r>
            <a:r>
              <a:rPr lang="ja-JP" altLang="ja-JP" sz="120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良くなるのが特徴</a:t>
            </a:r>
            <a:r>
              <a:rPr lang="ja-JP" altLang="en-US" sz="1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。</a:t>
            </a:r>
            <a:endParaRPr lang="ja-JP" altLang="en-US" sz="12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3BF5B16-957B-3E91-5241-2B71CB435EC6}"/>
              </a:ext>
            </a:extLst>
          </p:cNvPr>
          <p:cNvSpPr txBox="1"/>
          <p:nvPr/>
        </p:nvSpPr>
        <p:spPr>
          <a:xfrm>
            <a:off x="346788" y="8558603"/>
            <a:ext cx="3431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1200" kern="1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従来からの養殖方法</a:t>
            </a:r>
            <a:r>
              <a:rPr lang="ja-JP" altLang="en-US" sz="1200" kern="1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1200" kern="10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ホタテの貝殻等にカキの稚貝を付着させ、</a:t>
            </a:r>
            <a:endParaRPr lang="en-US" altLang="ja-JP" sz="1200" kern="10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200" kern="10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ロープに吊って育てる。</a:t>
            </a:r>
            <a:endParaRPr lang="en-US" altLang="ja-JP" sz="1200" kern="10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カキの生育に適した環境で養殖するため、</a:t>
            </a:r>
            <a:endParaRPr lang="en-US" altLang="ja-JP" sz="1200" kern="10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大きく身入りの良いイワガキに育つ。</a:t>
            </a:r>
            <a:endParaRPr lang="ja-JP" altLang="ja-JP" sz="1200" kern="10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200" kern="100"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650C9E2B-0B12-F54F-A8D6-8E5166FF7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26525"/>
              </p:ext>
            </p:extLst>
          </p:nvPr>
        </p:nvGraphicFramePr>
        <p:xfrm>
          <a:off x="3574815" y="3688607"/>
          <a:ext cx="2936397" cy="1749799"/>
        </p:xfrm>
        <a:graphic>
          <a:graphicData uri="http://schemas.openxmlformats.org/drawingml/2006/table">
            <a:tbl>
              <a:tblPr/>
              <a:tblGrid>
                <a:gridCol w="493737">
                  <a:extLst>
                    <a:ext uri="{9D8B030D-6E8A-4147-A177-3AD203B41FA5}">
                      <a16:colId xmlns:a16="http://schemas.microsoft.com/office/drawing/2014/main" val="2125458026"/>
                    </a:ext>
                  </a:extLst>
                </a:gridCol>
                <a:gridCol w="980267">
                  <a:extLst>
                    <a:ext uri="{9D8B030D-6E8A-4147-A177-3AD203B41FA5}">
                      <a16:colId xmlns:a16="http://schemas.microsoft.com/office/drawing/2014/main" val="3856598177"/>
                    </a:ext>
                  </a:extLst>
                </a:gridCol>
                <a:gridCol w="520066">
                  <a:extLst>
                    <a:ext uri="{9D8B030D-6E8A-4147-A177-3AD203B41FA5}">
                      <a16:colId xmlns:a16="http://schemas.microsoft.com/office/drawing/2014/main" val="3008270251"/>
                    </a:ext>
                  </a:extLst>
                </a:gridCol>
                <a:gridCol w="942327">
                  <a:extLst>
                    <a:ext uri="{9D8B030D-6E8A-4147-A177-3AD203B41FA5}">
                      <a16:colId xmlns:a16="http://schemas.microsoft.com/office/drawing/2014/main" val="1643823012"/>
                    </a:ext>
                  </a:extLst>
                </a:gridCol>
              </a:tblGrid>
              <a:tr h="356684">
                <a:tc gridSpan="2"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垂下方式</a:t>
                      </a:r>
                      <a:endParaRPr lang="ja-JP" altLang="en-US" sz="44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b="0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シングルシード方式</a:t>
                      </a:r>
                      <a:endParaRPr lang="ja-JP" altLang="en-US" sz="4000" b="0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92899"/>
                  </a:ext>
                </a:extLst>
              </a:tr>
              <a:tr h="271927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大きさ</a:t>
                      </a:r>
                      <a:endParaRPr lang="ja-JP" altLang="en-US" sz="32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重量（</a:t>
                      </a:r>
                      <a:r>
                        <a:rPr 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g</a:t>
                      </a:r>
                      <a:r>
                        <a:rPr lang="ja-JP" alt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）</a:t>
                      </a:r>
                      <a:endParaRPr lang="en-US" sz="32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大きさ</a:t>
                      </a:r>
                      <a:endParaRPr lang="ja-JP" altLang="en-US" sz="32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重量（</a:t>
                      </a:r>
                      <a:r>
                        <a:rPr 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g</a:t>
                      </a:r>
                      <a:r>
                        <a:rPr lang="ja-JP" alt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）</a:t>
                      </a:r>
                      <a:endParaRPr lang="en-US" sz="32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080350"/>
                  </a:ext>
                </a:extLst>
              </a:tr>
              <a:tr h="280297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小</a:t>
                      </a:r>
                      <a:endParaRPr lang="ja-JP" altLang="en-US" sz="44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１５０～２４９</a:t>
                      </a:r>
                      <a:endParaRPr lang="ja-JP" altLang="en-US" sz="32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小</a:t>
                      </a:r>
                      <a:endParaRPr lang="ja-JP" altLang="en-US" sz="44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７０～９９</a:t>
                      </a:r>
                      <a:endParaRPr lang="ja-JP" altLang="en-US" sz="32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6896"/>
                  </a:ext>
                </a:extLst>
              </a:tr>
              <a:tr h="280297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中</a:t>
                      </a:r>
                      <a:endParaRPr lang="ja-JP" altLang="en-US" sz="44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２５０～２９９</a:t>
                      </a:r>
                      <a:endParaRPr lang="ja-JP" altLang="en-US" sz="32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中</a:t>
                      </a:r>
                      <a:endParaRPr lang="ja-JP" altLang="en-US" sz="44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１００～１４９</a:t>
                      </a:r>
                      <a:endParaRPr lang="ja-JP" altLang="en-US" sz="32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471772"/>
                  </a:ext>
                </a:extLst>
              </a:tr>
              <a:tr h="280297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大</a:t>
                      </a:r>
                      <a:endParaRPr lang="ja-JP" altLang="en-US" sz="44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３００～３９９</a:t>
                      </a:r>
                      <a:endParaRPr lang="ja-JP" altLang="en-US" sz="32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大</a:t>
                      </a:r>
                      <a:endParaRPr lang="ja-JP" altLang="en-US" sz="44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１５０～１９９</a:t>
                      </a:r>
                      <a:endParaRPr lang="ja-JP" altLang="en-US" sz="32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068771"/>
                  </a:ext>
                </a:extLst>
              </a:tr>
              <a:tr h="280297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特大</a:t>
                      </a:r>
                      <a:endParaRPr lang="ja-JP" altLang="en-US" sz="44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４００以上</a:t>
                      </a:r>
                      <a:endParaRPr lang="ja-JP" altLang="en-US" sz="32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05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特大</a:t>
                      </a:r>
                      <a:endParaRPr lang="ja-JP" altLang="en-US" sz="44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1" i="0">
                          <a:effectLst/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２００以上</a:t>
                      </a:r>
                      <a:endParaRPr lang="ja-JP" altLang="en-US" sz="3200" b="1" i="0">
                        <a:effectLst/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58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549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</TotalTime>
  <Words>249</Words>
  <Application>Microsoft Office PowerPoint</Application>
  <PresentationFormat>A4 210 x 297 mm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HGS創英角ﾎﾟｯﾌﾟ体</vt:lpstr>
      <vt:lpstr>UD デジタル 教科書体 N-B</vt:lpstr>
      <vt:lpstr>UD デジタル 教科書体 NP-B</vt:lpstr>
      <vt:lpstr>UD デジタル 教科書体 NP-R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田邉 愛斗</dc:creator>
  <cp:lastModifiedBy>田邉 愛斗</cp:lastModifiedBy>
  <cp:revision>4</cp:revision>
  <cp:lastPrinted>2024-06-07T07:14:24Z</cp:lastPrinted>
  <dcterms:created xsi:type="dcterms:W3CDTF">2024-05-30T10:01:24Z</dcterms:created>
  <dcterms:modified xsi:type="dcterms:W3CDTF">2024-10-28T23:51:01Z</dcterms:modified>
</cp:coreProperties>
</file>