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482" r:id="rId2"/>
    <p:sldId id="613" r:id="rId3"/>
    <p:sldId id="661" r:id="rId4"/>
    <p:sldId id="621" r:id="rId5"/>
    <p:sldId id="623" r:id="rId6"/>
    <p:sldId id="609" r:id="rId7"/>
    <p:sldId id="617" r:id="rId8"/>
    <p:sldId id="662" r:id="rId9"/>
    <p:sldId id="654" r:id="rId10"/>
    <p:sldId id="614" r:id="rId11"/>
    <p:sldId id="665" r:id="rId12"/>
    <p:sldId id="578" r:id="rId13"/>
    <p:sldId id="312" r:id="rId14"/>
    <p:sldId id="598" r:id="rId15"/>
    <p:sldId id="599" r:id="rId16"/>
    <p:sldId id="663" r:id="rId17"/>
    <p:sldId id="652" r:id="rId18"/>
    <p:sldId id="664" r:id="rId19"/>
  </p:sldIdLst>
  <p:sldSz cx="9144000" cy="6858000" type="screen4x3"/>
  <p:notesSz cx="6735763" cy="9866313"/>
  <p:defaultTextStyle>
    <a:defPPr>
      <a:defRPr lang="ja-JP"/>
    </a:defPPr>
    <a:lvl1pPr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kern="1200">
        <a:solidFill>
          <a:schemeClr val="tx1"/>
        </a:solidFill>
        <a:latin typeface="Arial" pitchFamily="34" charset="0"/>
        <a:ea typeface="ＭＳ Ｐゴシック"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FF99"/>
    <a:srgbClr val="CCFF33"/>
    <a:srgbClr val="33CC33"/>
    <a:srgbClr val="D9D9D9"/>
    <a:srgbClr val="99FFCC"/>
    <a:srgbClr val="FFCCCC"/>
    <a:srgbClr val="CCFFFF"/>
    <a:srgbClr val="CCFFCC"/>
    <a:srgbClr val="B7DF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20" autoAdjust="0"/>
    <p:restoredTop sz="92998" autoAdjust="0"/>
  </p:normalViewPr>
  <p:slideViewPr>
    <p:cSldViewPr>
      <p:cViewPr varScale="1">
        <p:scale>
          <a:sx n="110" d="100"/>
          <a:sy n="110" d="100"/>
        </p:scale>
        <p:origin x="141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407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1" y="2"/>
            <a:ext cx="2917825" cy="493395"/>
          </a:xfrm>
          <a:prstGeom prst="rect">
            <a:avLst/>
          </a:prstGeom>
          <a:noFill/>
          <a:ln w="9525">
            <a:noFill/>
            <a:miter lim="800000"/>
            <a:headEnd/>
            <a:tailEnd/>
          </a:ln>
          <a:effectLst/>
        </p:spPr>
        <p:txBody>
          <a:bodyPr vert="horz" wrap="square" lIns="91397" tIns="45698" rIns="91397" bIns="45698" numCol="1" anchor="t" anchorCtr="0" compatLnSpc="1">
            <a:prstTxWarp prst="textNoShape">
              <a:avLst/>
            </a:prstTxWarp>
          </a:bodyPr>
          <a:lstStyle>
            <a:lvl1pPr>
              <a:defRPr sz="1200">
                <a:latin typeface="Arial" charset="0"/>
                <a:ea typeface="ＭＳ Ｐゴシック" pitchFamily="50" charset="-128"/>
                <a:cs typeface="+mn-cs"/>
              </a:defRPr>
            </a:lvl1pPr>
          </a:lstStyle>
          <a:p>
            <a:pPr>
              <a:defRPr/>
            </a:pPr>
            <a:endParaRPr lang="en-US" altLang="ja-JP"/>
          </a:p>
        </p:txBody>
      </p:sp>
      <p:sp>
        <p:nvSpPr>
          <p:cNvPr id="103427" name="Rectangle 3"/>
          <p:cNvSpPr>
            <a:spLocks noGrp="1" noChangeArrowheads="1"/>
          </p:cNvSpPr>
          <p:nvPr>
            <p:ph type="dt" sz="quarter" idx="1"/>
          </p:nvPr>
        </p:nvSpPr>
        <p:spPr bwMode="auto">
          <a:xfrm>
            <a:off x="3816350" y="2"/>
            <a:ext cx="2917825" cy="493395"/>
          </a:xfrm>
          <a:prstGeom prst="rect">
            <a:avLst/>
          </a:prstGeom>
          <a:noFill/>
          <a:ln w="9525">
            <a:noFill/>
            <a:miter lim="800000"/>
            <a:headEnd/>
            <a:tailEnd/>
          </a:ln>
          <a:effectLst/>
        </p:spPr>
        <p:txBody>
          <a:bodyPr vert="horz" wrap="square" lIns="91397" tIns="45698" rIns="91397" bIns="45698" numCol="1" anchor="t" anchorCtr="0" compatLnSpc="1">
            <a:prstTxWarp prst="textNoShape">
              <a:avLst/>
            </a:prstTxWarp>
          </a:bodyPr>
          <a:lstStyle>
            <a:lvl1pPr algn="r">
              <a:defRPr sz="1200">
                <a:latin typeface="Arial" charset="0"/>
                <a:ea typeface="ＭＳ Ｐゴシック" pitchFamily="50" charset="-128"/>
                <a:cs typeface="+mn-cs"/>
              </a:defRPr>
            </a:lvl1pPr>
          </a:lstStyle>
          <a:p>
            <a:pPr>
              <a:defRPr/>
            </a:pPr>
            <a:endParaRPr lang="en-US" altLang="ja-JP"/>
          </a:p>
        </p:txBody>
      </p:sp>
      <p:sp>
        <p:nvSpPr>
          <p:cNvPr id="103428" name="Rectangle 4"/>
          <p:cNvSpPr>
            <a:spLocks noGrp="1" noChangeArrowheads="1"/>
          </p:cNvSpPr>
          <p:nvPr>
            <p:ph type="ftr" sz="quarter" idx="2"/>
          </p:nvPr>
        </p:nvSpPr>
        <p:spPr bwMode="auto">
          <a:xfrm>
            <a:off x="1" y="9371332"/>
            <a:ext cx="2917825" cy="493394"/>
          </a:xfrm>
          <a:prstGeom prst="rect">
            <a:avLst/>
          </a:prstGeom>
          <a:noFill/>
          <a:ln w="9525">
            <a:noFill/>
            <a:miter lim="800000"/>
            <a:headEnd/>
            <a:tailEnd/>
          </a:ln>
          <a:effectLst/>
        </p:spPr>
        <p:txBody>
          <a:bodyPr vert="horz" wrap="square" lIns="91397" tIns="45698" rIns="91397" bIns="45698" numCol="1" anchor="b" anchorCtr="0" compatLnSpc="1">
            <a:prstTxWarp prst="textNoShape">
              <a:avLst/>
            </a:prstTxWarp>
          </a:bodyPr>
          <a:lstStyle>
            <a:lvl1pPr>
              <a:defRPr sz="1200">
                <a:latin typeface="Arial" charset="0"/>
                <a:ea typeface="ＭＳ Ｐゴシック" pitchFamily="50" charset="-128"/>
                <a:cs typeface="+mn-cs"/>
              </a:defRPr>
            </a:lvl1pPr>
          </a:lstStyle>
          <a:p>
            <a:pPr>
              <a:defRPr/>
            </a:pPr>
            <a:endParaRPr lang="en-US" altLang="ja-JP"/>
          </a:p>
        </p:txBody>
      </p:sp>
      <p:sp>
        <p:nvSpPr>
          <p:cNvPr id="103429" name="Rectangle 5"/>
          <p:cNvSpPr>
            <a:spLocks noGrp="1" noChangeArrowheads="1"/>
          </p:cNvSpPr>
          <p:nvPr>
            <p:ph type="sldNum" sz="quarter" idx="3"/>
          </p:nvPr>
        </p:nvSpPr>
        <p:spPr bwMode="auto">
          <a:xfrm>
            <a:off x="3816350" y="9371332"/>
            <a:ext cx="2917825" cy="493394"/>
          </a:xfrm>
          <a:prstGeom prst="rect">
            <a:avLst/>
          </a:prstGeom>
          <a:noFill/>
          <a:ln w="9525">
            <a:noFill/>
            <a:miter lim="800000"/>
            <a:headEnd/>
            <a:tailEnd/>
          </a:ln>
          <a:effectLst/>
        </p:spPr>
        <p:txBody>
          <a:bodyPr vert="horz" wrap="square" lIns="91397" tIns="45698" rIns="91397" bIns="45698" numCol="1" anchor="b" anchorCtr="0" compatLnSpc="1">
            <a:prstTxWarp prst="textNoShape">
              <a:avLst/>
            </a:prstTxWarp>
          </a:bodyPr>
          <a:lstStyle>
            <a:lvl1pPr algn="r">
              <a:defRPr sz="1200"/>
            </a:lvl1pPr>
          </a:lstStyle>
          <a:p>
            <a:fld id="{A5F20591-AEF9-46DD-9A2D-2314E86B27DD}" type="slidenum">
              <a:rPr lang="en-US" altLang="ja-JP"/>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2"/>
            <a:ext cx="2917825" cy="493395"/>
          </a:xfrm>
          <a:prstGeom prst="rect">
            <a:avLst/>
          </a:prstGeom>
          <a:noFill/>
          <a:ln w="9525">
            <a:noFill/>
            <a:miter lim="800000"/>
            <a:headEnd/>
            <a:tailEnd/>
          </a:ln>
          <a:effectLst/>
        </p:spPr>
        <p:txBody>
          <a:bodyPr vert="horz" wrap="square" lIns="91380" tIns="45690" rIns="91380" bIns="45690" numCol="1" anchor="t" anchorCtr="0" compatLnSpc="1">
            <a:prstTxWarp prst="textNoShape">
              <a:avLst/>
            </a:prstTxWarp>
          </a:bodyPr>
          <a:lstStyle>
            <a:lvl1pPr>
              <a:defRPr sz="1200">
                <a:latin typeface="Arial" charset="0"/>
                <a:ea typeface="ＭＳ Ｐゴシック" pitchFamily="50" charset="-128"/>
                <a:cs typeface="+mn-cs"/>
              </a:defRPr>
            </a:lvl1pPr>
          </a:lstStyle>
          <a:p>
            <a:pPr>
              <a:defRPr/>
            </a:pPr>
            <a:endParaRPr lang="en-US" altLang="ja-JP"/>
          </a:p>
        </p:txBody>
      </p:sp>
      <p:sp>
        <p:nvSpPr>
          <p:cNvPr id="8195" name="Rectangle 3"/>
          <p:cNvSpPr>
            <a:spLocks noGrp="1" noChangeArrowheads="1"/>
          </p:cNvSpPr>
          <p:nvPr>
            <p:ph type="dt" idx="1"/>
          </p:nvPr>
        </p:nvSpPr>
        <p:spPr bwMode="auto">
          <a:xfrm>
            <a:off x="3816350" y="2"/>
            <a:ext cx="2917825" cy="493395"/>
          </a:xfrm>
          <a:prstGeom prst="rect">
            <a:avLst/>
          </a:prstGeom>
          <a:noFill/>
          <a:ln w="9525">
            <a:noFill/>
            <a:miter lim="800000"/>
            <a:headEnd/>
            <a:tailEnd/>
          </a:ln>
          <a:effectLst/>
        </p:spPr>
        <p:txBody>
          <a:bodyPr vert="horz" wrap="square" lIns="91380" tIns="45690" rIns="91380" bIns="45690" numCol="1" anchor="t" anchorCtr="0" compatLnSpc="1">
            <a:prstTxWarp prst="textNoShape">
              <a:avLst/>
            </a:prstTxWarp>
          </a:bodyPr>
          <a:lstStyle>
            <a:lvl1pPr algn="r">
              <a:defRPr sz="1200">
                <a:latin typeface="Arial" charset="0"/>
                <a:ea typeface="ＭＳ Ｐゴシック" pitchFamily="50" charset="-128"/>
                <a:cs typeface="+mn-cs"/>
              </a:defRPr>
            </a:lvl1pPr>
          </a:lstStyle>
          <a:p>
            <a:pPr>
              <a:defRPr/>
            </a:pPr>
            <a:endParaRPr lang="en-US" altLang="ja-JP"/>
          </a:p>
        </p:txBody>
      </p:sp>
      <p:sp>
        <p:nvSpPr>
          <p:cNvPr id="14340" name="Rectangle 4"/>
          <p:cNvSpPr>
            <a:spLocks noGrp="1" noRot="1" noChangeAspect="1" noChangeArrowheads="1" noTextEdit="1"/>
          </p:cNvSpPr>
          <p:nvPr>
            <p:ph type="sldImg" idx="2"/>
          </p:nvPr>
        </p:nvSpPr>
        <p:spPr bwMode="auto">
          <a:xfrm>
            <a:off x="901700" y="739775"/>
            <a:ext cx="4932363" cy="37004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74689" y="4688047"/>
            <a:ext cx="5387975" cy="4438968"/>
          </a:xfrm>
          <a:prstGeom prst="rect">
            <a:avLst/>
          </a:prstGeom>
          <a:noFill/>
          <a:ln w="9525">
            <a:noFill/>
            <a:miter lim="800000"/>
            <a:headEnd/>
            <a:tailEnd/>
          </a:ln>
          <a:effectLst/>
        </p:spPr>
        <p:txBody>
          <a:bodyPr vert="horz" wrap="square" lIns="91380" tIns="45690" rIns="91380" bIns="4569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8198" name="Rectangle 6"/>
          <p:cNvSpPr>
            <a:spLocks noGrp="1" noChangeArrowheads="1"/>
          </p:cNvSpPr>
          <p:nvPr>
            <p:ph type="ftr" sz="quarter" idx="4"/>
          </p:nvPr>
        </p:nvSpPr>
        <p:spPr bwMode="auto">
          <a:xfrm>
            <a:off x="1" y="9371332"/>
            <a:ext cx="2917825" cy="493394"/>
          </a:xfrm>
          <a:prstGeom prst="rect">
            <a:avLst/>
          </a:prstGeom>
          <a:noFill/>
          <a:ln w="9525">
            <a:noFill/>
            <a:miter lim="800000"/>
            <a:headEnd/>
            <a:tailEnd/>
          </a:ln>
          <a:effectLst/>
        </p:spPr>
        <p:txBody>
          <a:bodyPr vert="horz" wrap="square" lIns="91380" tIns="45690" rIns="91380" bIns="45690" numCol="1" anchor="b" anchorCtr="0" compatLnSpc="1">
            <a:prstTxWarp prst="textNoShape">
              <a:avLst/>
            </a:prstTxWarp>
          </a:bodyPr>
          <a:lstStyle>
            <a:lvl1pPr>
              <a:defRPr sz="1200">
                <a:latin typeface="Arial" charset="0"/>
                <a:ea typeface="ＭＳ Ｐゴシック" pitchFamily="50" charset="-128"/>
                <a:cs typeface="+mn-cs"/>
              </a:defRPr>
            </a:lvl1pPr>
          </a:lstStyle>
          <a:p>
            <a:pPr>
              <a:defRPr/>
            </a:pPr>
            <a:endParaRPr lang="en-US" altLang="ja-JP"/>
          </a:p>
        </p:txBody>
      </p:sp>
      <p:sp>
        <p:nvSpPr>
          <p:cNvPr id="8199" name="Rectangle 7"/>
          <p:cNvSpPr>
            <a:spLocks noGrp="1" noChangeArrowheads="1"/>
          </p:cNvSpPr>
          <p:nvPr>
            <p:ph type="sldNum" sz="quarter" idx="5"/>
          </p:nvPr>
        </p:nvSpPr>
        <p:spPr bwMode="auto">
          <a:xfrm>
            <a:off x="3816350" y="9371332"/>
            <a:ext cx="2917825" cy="493394"/>
          </a:xfrm>
          <a:prstGeom prst="rect">
            <a:avLst/>
          </a:prstGeom>
          <a:noFill/>
          <a:ln w="9525">
            <a:noFill/>
            <a:miter lim="800000"/>
            <a:headEnd/>
            <a:tailEnd/>
          </a:ln>
          <a:effectLst/>
        </p:spPr>
        <p:txBody>
          <a:bodyPr vert="horz" wrap="square" lIns="91380" tIns="45690" rIns="91380" bIns="45690" numCol="1" anchor="b" anchorCtr="0" compatLnSpc="1">
            <a:prstTxWarp prst="textNoShape">
              <a:avLst/>
            </a:prstTxWarp>
          </a:bodyPr>
          <a:lstStyle>
            <a:lvl1pPr algn="r">
              <a:defRPr sz="1200"/>
            </a:lvl1pPr>
          </a:lstStyle>
          <a:p>
            <a:fld id="{D44E4AAC-5C73-4B5C-9F5C-F5A03CF51BCA}"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ＭＳ Ｐ明朝"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a:t>
            </a:fld>
            <a:endParaRPr lang="en-US" altLang="ja-JP"/>
          </a:p>
        </p:txBody>
      </p:sp>
    </p:spTree>
    <p:extLst>
      <p:ext uri="{BB962C8B-B14F-4D97-AF65-F5344CB8AC3E}">
        <p14:creationId xmlns:p14="http://schemas.microsoft.com/office/powerpoint/2010/main" val="358922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5BD4904-88E3-4337-B015-69759E71499F}" type="slidenum">
              <a:rPr kumimoji="1" lang="ja-JP" altLang="en-US" smtClean="0"/>
              <a:t>2</a:t>
            </a:fld>
            <a:endParaRPr kumimoji="1" lang="ja-JP" altLang="en-US"/>
          </a:p>
        </p:txBody>
      </p:sp>
    </p:spTree>
    <p:extLst>
      <p:ext uri="{BB962C8B-B14F-4D97-AF65-F5344CB8AC3E}">
        <p14:creationId xmlns:p14="http://schemas.microsoft.com/office/powerpoint/2010/main" val="630043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3</a:t>
            </a:fld>
            <a:endParaRPr lang="en-US" altLang="ja-JP"/>
          </a:p>
        </p:txBody>
      </p:sp>
    </p:spTree>
    <p:extLst>
      <p:ext uri="{BB962C8B-B14F-4D97-AF65-F5344CB8AC3E}">
        <p14:creationId xmlns:p14="http://schemas.microsoft.com/office/powerpoint/2010/main" val="667284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4</a:t>
            </a:fld>
            <a:endParaRPr lang="en-US" altLang="ja-JP"/>
          </a:p>
        </p:txBody>
      </p:sp>
    </p:spTree>
    <p:extLst>
      <p:ext uri="{BB962C8B-B14F-4D97-AF65-F5344CB8AC3E}">
        <p14:creationId xmlns:p14="http://schemas.microsoft.com/office/powerpoint/2010/main" val="4101737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スライド イメージ プレースホルダ 1"/>
          <p:cNvSpPr>
            <a:spLocks noGrp="1" noRot="1" noChangeAspect="1" noTextEdit="1"/>
          </p:cNvSpPr>
          <p:nvPr>
            <p:ph type="sldImg"/>
          </p:nvPr>
        </p:nvSpPr>
        <p:spPr bwMode="auto">
          <a:xfrm>
            <a:off x="665163" y="804863"/>
            <a:ext cx="5359400" cy="4019550"/>
          </a:xfrm>
          <a:noFill/>
          <a:ln>
            <a:solidFill>
              <a:srgbClr val="000000"/>
            </a:solidFill>
            <a:miter lim="800000"/>
            <a:headEnd/>
            <a:tailEnd/>
          </a:ln>
        </p:spPr>
      </p:sp>
      <p:sp>
        <p:nvSpPr>
          <p:cNvPr id="88067" name="ノート プレースホルダ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ja-JP" altLang="en-US" dirty="0">
              <a:ea typeface="ＭＳ Ｐ明朝" pitchFamily="18" charset="-128"/>
            </a:endParaRPr>
          </a:p>
        </p:txBody>
      </p:sp>
      <p:sp>
        <p:nvSpPr>
          <p:cNvPr id="77828" name="スライド番号プレースホルダ 3"/>
          <p:cNvSpPr>
            <a:spLocks noGrp="1"/>
          </p:cNvSpPr>
          <p:nvPr>
            <p:ph type="sldNum" sz="quarter" idx="5"/>
          </p:nvPr>
        </p:nvSpPr>
        <p:spPr/>
        <p:txBody>
          <a:bodyPr/>
          <a:lstStyle/>
          <a:p>
            <a:pPr defTabSz="863548">
              <a:defRPr/>
            </a:pPr>
            <a:fld id="{2BA23D3F-3A7F-4EF6-A98B-515F39B60422}" type="slidenum">
              <a:rPr kumimoji="1" lang="ja-JP" altLang="en-US">
                <a:solidFill>
                  <a:srgbClr val="000000"/>
                </a:solidFill>
                <a:latin typeface="Arial" charset="0"/>
                <a:ea typeface="ＭＳ Ｐゴシック" pitchFamily="50" charset="-128"/>
              </a:rPr>
              <a:pPr defTabSz="863548">
                <a:defRPr/>
              </a:pPr>
              <a:t>5</a:t>
            </a:fld>
            <a:endParaRPr kumimoji="1" lang="ja-JP" altLang="en-US" dirty="0">
              <a:solidFill>
                <a:srgbClr val="000000"/>
              </a:solidFill>
              <a:latin typeface="Arial" charset="0"/>
              <a:ea typeface="ＭＳ Ｐゴシック" pitchFamily="50" charset="-128"/>
            </a:endParaRPr>
          </a:p>
        </p:txBody>
      </p:sp>
    </p:spTree>
    <p:extLst>
      <p:ext uri="{BB962C8B-B14F-4D97-AF65-F5344CB8AC3E}">
        <p14:creationId xmlns:p14="http://schemas.microsoft.com/office/powerpoint/2010/main" val="4035163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スライド イメージ プレースホルダー 1"/>
          <p:cNvSpPr>
            <a:spLocks noGrp="1" noRot="1" noChangeAspect="1" noTextEdit="1"/>
          </p:cNvSpPr>
          <p:nvPr>
            <p:ph type="sldImg"/>
          </p:nvPr>
        </p:nvSpPr>
        <p:spPr>
          <a:ln/>
        </p:spPr>
      </p:sp>
      <p:sp>
        <p:nvSpPr>
          <p:cNvPr id="29698" name="ノート プレースホルダー 2"/>
          <p:cNvSpPr>
            <a:spLocks noGrp="1"/>
          </p:cNvSpPr>
          <p:nvPr>
            <p:ph type="body" idx="1"/>
          </p:nvPr>
        </p:nvSpPr>
        <p:spPr>
          <a:noFill/>
          <a:ln/>
        </p:spPr>
        <p:txBody>
          <a:bodyPr/>
          <a:lstStyle/>
          <a:p>
            <a:endParaRPr lang="ja-JP" altLang="en-US" dirty="0">
              <a:latin typeface="Arial" pitchFamily="34" charset="0"/>
            </a:endParaRPr>
          </a:p>
        </p:txBody>
      </p:sp>
      <p:sp>
        <p:nvSpPr>
          <p:cNvPr id="29699" name="スライド番号プレースホルダー 3"/>
          <p:cNvSpPr>
            <a:spLocks noGrp="1"/>
          </p:cNvSpPr>
          <p:nvPr>
            <p:ph type="sldNum" sz="quarter" idx="5"/>
          </p:nvPr>
        </p:nvSpPr>
        <p:spPr>
          <a:noFill/>
        </p:spPr>
        <p:txBody>
          <a:bodyPr/>
          <a:lstStyle/>
          <a:p>
            <a:fld id="{BC0107BA-C3ED-4BAC-8E58-2609E2EA6534}" type="slidenum">
              <a:rPr lang="en-US" altLang="ja-JP"/>
              <a:pPr/>
              <a:t>6</a:t>
            </a:fld>
            <a:endParaRPr lang="en-US" altLang="ja-JP"/>
          </a:p>
        </p:txBody>
      </p:sp>
    </p:spTree>
    <p:extLst>
      <p:ext uri="{BB962C8B-B14F-4D97-AF65-F5344CB8AC3E}">
        <p14:creationId xmlns:p14="http://schemas.microsoft.com/office/powerpoint/2010/main" val="250982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スライド イメージ プレースホルダー 1"/>
          <p:cNvSpPr>
            <a:spLocks noGrp="1" noRot="1" noChangeAspect="1" noTextEdit="1"/>
          </p:cNvSpPr>
          <p:nvPr>
            <p:ph type="sldImg"/>
          </p:nvPr>
        </p:nvSpPr>
        <p:spPr>
          <a:ln/>
        </p:spPr>
      </p:sp>
      <p:sp>
        <p:nvSpPr>
          <p:cNvPr id="29698" name="ノート プレースホルダー 2"/>
          <p:cNvSpPr>
            <a:spLocks noGrp="1"/>
          </p:cNvSpPr>
          <p:nvPr>
            <p:ph type="body" idx="1"/>
          </p:nvPr>
        </p:nvSpPr>
        <p:spPr>
          <a:noFill/>
          <a:ln/>
        </p:spPr>
        <p:txBody>
          <a:bodyPr/>
          <a:lstStyle/>
          <a:p>
            <a:endParaRPr lang="ja-JP" altLang="en-US" dirty="0">
              <a:latin typeface="Arial" pitchFamily="34" charset="0"/>
            </a:endParaRPr>
          </a:p>
        </p:txBody>
      </p:sp>
      <p:sp>
        <p:nvSpPr>
          <p:cNvPr id="29699" name="スライド番号プレースホルダー 3"/>
          <p:cNvSpPr>
            <a:spLocks noGrp="1"/>
          </p:cNvSpPr>
          <p:nvPr>
            <p:ph type="sldNum" sz="quarter" idx="5"/>
          </p:nvPr>
        </p:nvSpPr>
        <p:spPr>
          <a:noFill/>
        </p:spPr>
        <p:txBody>
          <a:bodyPr/>
          <a:lstStyle/>
          <a:p>
            <a:fld id="{BC0107BA-C3ED-4BAC-8E58-2609E2EA6534}" type="slidenum">
              <a:rPr lang="en-US" altLang="ja-JP"/>
              <a:pPr/>
              <a:t>7</a:t>
            </a:fld>
            <a:endParaRPr lang="en-US" altLang="ja-JP"/>
          </a:p>
        </p:txBody>
      </p:sp>
    </p:spTree>
    <p:extLst>
      <p:ext uri="{BB962C8B-B14F-4D97-AF65-F5344CB8AC3E}">
        <p14:creationId xmlns:p14="http://schemas.microsoft.com/office/powerpoint/2010/main" val="3372153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8</a:t>
            </a:fld>
            <a:endParaRPr lang="en-US" altLang="ja-JP"/>
          </a:p>
        </p:txBody>
      </p:sp>
    </p:spTree>
    <p:extLst>
      <p:ext uri="{BB962C8B-B14F-4D97-AF65-F5344CB8AC3E}">
        <p14:creationId xmlns:p14="http://schemas.microsoft.com/office/powerpoint/2010/main" val="3881413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＜総合的かつ包括的な相談支援体制の構築＞</a:t>
            </a:r>
            <a:endParaRPr kumimoji="1" lang="en-US" altLang="ja-JP" dirty="0"/>
          </a:p>
          <a:p>
            <a:r>
              <a:rPr kumimoji="1" lang="ja-JP" altLang="en-US" dirty="0"/>
              <a:t>○初任者研修：</a:t>
            </a:r>
            <a:endParaRPr kumimoji="1" lang="en-US" altLang="ja-JP" dirty="0"/>
          </a:p>
          <a:p>
            <a:r>
              <a:rPr kumimoji="1" lang="ja-JP" altLang="en-US" dirty="0"/>
              <a:t>・地域を基盤としたソーシャルワーカーとしての価値の獲得</a:t>
            </a:r>
            <a:endParaRPr kumimoji="1" lang="en-US" altLang="ja-JP" dirty="0"/>
          </a:p>
          <a:p>
            <a:r>
              <a:rPr kumimoji="1" lang="ja-JP" altLang="en-US" dirty="0"/>
              <a:t>・基本相談支援を基盤とした計画相談支援を実施できる知識と技術の獲得</a:t>
            </a:r>
            <a:endParaRPr kumimoji="1" lang="en-US" altLang="ja-JP" dirty="0"/>
          </a:p>
          <a:p>
            <a:endParaRPr kumimoji="1" lang="en-US" altLang="ja-JP" dirty="0"/>
          </a:p>
          <a:p>
            <a:r>
              <a:rPr kumimoji="1" lang="ja-JP" altLang="en-US" dirty="0"/>
              <a:t>○現任研修：</a:t>
            </a:r>
            <a:endParaRPr kumimoji="1" lang="en-US" altLang="ja-JP" dirty="0"/>
          </a:p>
          <a:p>
            <a:r>
              <a:rPr kumimoji="1" lang="ja-JP" altLang="en-US" dirty="0"/>
              <a:t>・地域を基盤としたソーシャルワーカーとしての価値の再確認→相談支援</a:t>
            </a:r>
            <a:endParaRPr kumimoji="1" lang="en-US" altLang="ja-JP" dirty="0"/>
          </a:p>
          <a:p>
            <a:r>
              <a:rPr kumimoji="1" lang="ja-JP" altLang="en-US" dirty="0"/>
              <a:t>・個を地域で支える援助を実施できる知識と技術の獲得→チームアプローチ</a:t>
            </a:r>
            <a:endParaRPr kumimoji="1" lang="en-US" altLang="ja-JP" dirty="0"/>
          </a:p>
          <a:p>
            <a:r>
              <a:rPr kumimoji="1" lang="ja-JP" altLang="en-US" dirty="0"/>
              <a:t>・個を支える地域をつくる知識と技術の獲得→コミュニティワーク</a:t>
            </a:r>
            <a:endParaRPr kumimoji="1" lang="en-US" altLang="ja-JP" dirty="0"/>
          </a:p>
          <a:p>
            <a:endParaRPr kumimoji="1" lang="en-US" altLang="ja-JP" dirty="0"/>
          </a:p>
          <a:p>
            <a:r>
              <a:rPr kumimoji="1" lang="ja-JP" altLang="en-US" dirty="0"/>
              <a:t>○主任研修：</a:t>
            </a:r>
            <a:endParaRPr kumimoji="1" lang="en-US" altLang="ja-JP" dirty="0"/>
          </a:p>
          <a:p>
            <a:r>
              <a:rPr kumimoji="1" lang="ja-JP" altLang="en-US" dirty="0"/>
              <a:t>・地域を基盤としたソーシャルワーカーとしての価値を説明できる</a:t>
            </a:r>
            <a:endParaRPr kumimoji="1" lang="en-US" altLang="ja-JP" dirty="0"/>
          </a:p>
          <a:p>
            <a:r>
              <a:rPr kumimoji="1" lang="ja-JP" altLang="en-US" dirty="0"/>
              <a:t>・チームアプローチを指導できる技術の獲得</a:t>
            </a:r>
            <a:endParaRPr kumimoji="1" lang="en-US" altLang="ja-JP" dirty="0"/>
          </a:p>
          <a:p>
            <a:r>
              <a:rPr kumimoji="1" lang="ja-JP" altLang="en-US" dirty="0"/>
              <a:t>・コミュニティワークを指導できる技術の獲得</a:t>
            </a:r>
            <a:endParaRPr kumimoji="1" lang="en-US" altLang="ja-JP" dirty="0"/>
          </a:p>
        </p:txBody>
      </p:sp>
      <p:sp>
        <p:nvSpPr>
          <p:cNvPr id="4" name="スライド番号プレースホルダー 3"/>
          <p:cNvSpPr>
            <a:spLocks noGrp="1"/>
          </p:cNvSpPr>
          <p:nvPr>
            <p:ph type="sldNum" sz="quarter" idx="10"/>
          </p:nvPr>
        </p:nvSpPr>
        <p:spPr/>
        <p:txBody>
          <a:bodyPr/>
          <a:lstStyle/>
          <a:p>
            <a:fld id="{491C29F3-6A3A-4ED3-87DD-190008DCF418}" type="slidenum">
              <a:rPr kumimoji="1" lang="ja-JP" altLang="en-US" smtClean="0"/>
              <a:t>9</a:t>
            </a:fld>
            <a:endParaRPr kumimoji="1" lang="ja-JP" altLang="en-US"/>
          </a:p>
        </p:txBody>
      </p:sp>
    </p:spTree>
    <p:extLst>
      <p:ext uri="{BB962C8B-B14F-4D97-AF65-F5344CB8AC3E}">
        <p14:creationId xmlns:p14="http://schemas.microsoft.com/office/powerpoint/2010/main" val="4025498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10</a:t>
            </a:fld>
            <a:endParaRPr lang="en-US" altLang="ja-JP"/>
          </a:p>
        </p:txBody>
      </p:sp>
    </p:spTree>
    <p:extLst>
      <p:ext uri="{BB962C8B-B14F-4D97-AF65-F5344CB8AC3E}">
        <p14:creationId xmlns:p14="http://schemas.microsoft.com/office/powerpoint/2010/main" val="1502838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11</a:t>
            </a:fld>
            <a:endParaRPr lang="en-US" altLang="ja-JP"/>
          </a:p>
        </p:txBody>
      </p:sp>
    </p:spTree>
    <p:extLst>
      <p:ext uri="{BB962C8B-B14F-4D97-AF65-F5344CB8AC3E}">
        <p14:creationId xmlns:p14="http://schemas.microsoft.com/office/powerpoint/2010/main" val="3209506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○初任者研修：</a:t>
            </a:r>
            <a:endParaRPr kumimoji="1" lang="en-US" altLang="ja-JP" dirty="0"/>
          </a:p>
          <a:p>
            <a:r>
              <a:rPr kumimoji="1" lang="ja-JP" altLang="en-US" dirty="0"/>
              <a:t>・地域を基盤としたソーシャルワーカーとしての価値の獲得</a:t>
            </a:r>
            <a:endParaRPr kumimoji="1" lang="en-US" altLang="ja-JP" dirty="0"/>
          </a:p>
          <a:p>
            <a:r>
              <a:rPr kumimoji="1" lang="ja-JP" altLang="en-US" dirty="0"/>
              <a:t>・基本相談支援を基盤とした計画相談支援を実施できる知識と技術の獲得</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12</a:t>
            </a:fld>
            <a:endParaRPr lang="en-US" altLang="ja-JP"/>
          </a:p>
        </p:txBody>
      </p:sp>
    </p:spTree>
    <p:extLst>
      <p:ext uri="{BB962C8B-B14F-4D97-AF65-F5344CB8AC3E}">
        <p14:creationId xmlns:p14="http://schemas.microsoft.com/office/powerpoint/2010/main" val="3003695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最後に、もう一度この研修の構成を確認して、演習に入りたいと思います。</a:t>
            </a:r>
          </a:p>
          <a:p>
            <a:endParaRPr kumimoji="1" lang="ja-JP" altLang="en-US" dirty="0"/>
          </a:p>
          <a:p>
            <a:r>
              <a:rPr kumimoji="1" lang="ja-JP" altLang="en-US" dirty="0"/>
              <a:t>スライド利用で、厚生を説明する。</a:t>
            </a:r>
          </a:p>
          <a:p>
            <a:endParaRPr kumimoji="1" lang="ja-JP" altLang="en-US" dirty="0"/>
          </a:p>
          <a:p>
            <a:r>
              <a:rPr kumimoji="1" lang="ja-JP" altLang="en-US" dirty="0"/>
              <a:t>それではいよいよ演習が始まります。</a:t>
            </a:r>
          </a:p>
          <a:p>
            <a:r>
              <a:rPr kumimoji="1" lang="ja-JP" altLang="en-US" dirty="0"/>
              <a:t>講義での学んだ知識を、まずは具体的な事例をつうじて体感して学びましょう。</a:t>
            </a:r>
          </a:p>
          <a:p>
            <a:r>
              <a:rPr kumimoji="1" lang="ja-JP" altLang="en-US" dirty="0"/>
              <a:t>みなさんは初めての事をします、また答えが一つとかではなく、色々な考え方や捉え方があって自然です。</a:t>
            </a:r>
          </a:p>
          <a:p>
            <a:r>
              <a:rPr kumimoji="1" lang="ja-JP" altLang="en-US" dirty="0"/>
              <a:t>怖がらず、恐れず、演習に臨んで頂きたいと思います。</a:t>
            </a:r>
          </a:p>
          <a:p>
            <a:r>
              <a:rPr kumimoji="1" lang="ja-JP" altLang="en-US" dirty="0"/>
              <a:t>それでは、演習一日目の開始です、</a:t>
            </a:r>
          </a:p>
          <a:p>
            <a:r>
              <a:rPr kumimoji="1" lang="ja-JP" altLang="en-US" dirty="0"/>
              <a:t>この会場にいる「受講者のみなさん」、「演習講師のみなさん」、「私達事務局」の全員で全体で学びの場を作り上げていきましょう。</a:t>
            </a:r>
          </a:p>
          <a:p>
            <a:r>
              <a:rPr kumimoji="1" lang="ja-JP" altLang="en-US" dirty="0"/>
              <a:t>そして、相談支援専門員のミッションを獲得していきましょう。</a:t>
            </a:r>
          </a:p>
        </p:txBody>
      </p:sp>
      <p:sp>
        <p:nvSpPr>
          <p:cNvPr id="4" name="スライド番号プレースホルダー 3"/>
          <p:cNvSpPr>
            <a:spLocks noGrp="1"/>
          </p:cNvSpPr>
          <p:nvPr>
            <p:ph type="sldNum" sz="quarter" idx="10"/>
          </p:nvPr>
        </p:nvSpPr>
        <p:spPr/>
        <p:txBody>
          <a:bodyPr/>
          <a:lstStyle/>
          <a:p>
            <a:fld id="{D5BD4904-88E3-4337-B015-69759E71499F}" type="slidenum">
              <a:rPr kumimoji="1" lang="ja-JP" altLang="en-US" smtClean="0"/>
              <a:pPr/>
              <a:t>13</a:t>
            </a:fld>
            <a:endParaRPr kumimoji="1" lang="ja-JP" altLang="en-US"/>
          </a:p>
        </p:txBody>
      </p:sp>
    </p:spTree>
    <p:extLst>
      <p:ext uri="{BB962C8B-B14F-4D97-AF65-F5344CB8AC3E}">
        <p14:creationId xmlns:p14="http://schemas.microsoft.com/office/powerpoint/2010/main" val="2580421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○現任研修：</a:t>
            </a:r>
            <a:endParaRPr kumimoji="1" lang="en-US" altLang="ja-JP" dirty="0"/>
          </a:p>
          <a:p>
            <a:r>
              <a:rPr kumimoji="1" lang="ja-JP" altLang="en-US" dirty="0"/>
              <a:t>・地域を基盤としたソーシャルワーカーとしての価値の再確認→相談支援</a:t>
            </a:r>
            <a:endParaRPr kumimoji="1" lang="en-US" altLang="ja-JP" dirty="0"/>
          </a:p>
          <a:p>
            <a:r>
              <a:rPr kumimoji="1" lang="ja-JP" altLang="en-US" dirty="0"/>
              <a:t>・個を地域で支える援助を実施できる知識と技術の獲得→チームアプローチ</a:t>
            </a:r>
            <a:endParaRPr kumimoji="1" lang="en-US" altLang="ja-JP" dirty="0"/>
          </a:p>
          <a:p>
            <a:r>
              <a:rPr kumimoji="1" lang="ja-JP" altLang="en-US" dirty="0"/>
              <a:t>・個を支える地域をつくる知識と技術の獲得→コミュニティワーク</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14</a:t>
            </a:fld>
            <a:endParaRPr lang="en-US" altLang="ja-JP"/>
          </a:p>
        </p:txBody>
      </p:sp>
    </p:spTree>
    <p:extLst>
      <p:ext uri="{BB962C8B-B14F-4D97-AF65-F5344CB8AC3E}">
        <p14:creationId xmlns:p14="http://schemas.microsoft.com/office/powerpoint/2010/main" val="2232506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15</a:t>
            </a:fld>
            <a:endParaRPr lang="en-US" altLang="ja-JP"/>
          </a:p>
        </p:txBody>
      </p:sp>
    </p:spTree>
    <p:extLst>
      <p:ext uri="{BB962C8B-B14F-4D97-AF65-F5344CB8AC3E}">
        <p14:creationId xmlns:p14="http://schemas.microsoft.com/office/powerpoint/2010/main" val="2167122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4E4AAC-5C73-4B5C-9F5C-F5A03CF51BCA}" type="slidenum">
              <a:rPr lang="en-US" altLang="ja-JP" smtClean="0"/>
              <a:pPr/>
              <a:t>16</a:t>
            </a:fld>
            <a:endParaRPr lang="en-US" altLang="ja-JP"/>
          </a:p>
        </p:txBody>
      </p:sp>
    </p:spTree>
    <p:extLst>
      <p:ext uri="{BB962C8B-B14F-4D97-AF65-F5344CB8AC3E}">
        <p14:creationId xmlns:p14="http://schemas.microsoft.com/office/powerpoint/2010/main" val="2666390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スライド イメージ プレースホルダー 1"/>
          <p:cNvSpPr>
            <a:spLocks noGrp="1" noRot="1" noChangeAspect="1" noTextEdit="1"/>
          </p:cNvSpPr>
          <p:nvPr>
            <p:ph type="sldImg"/>
          </p:nvPr>
        </p:nvSpPr>
        <p:spPr>
          <a:ln/>
        </p:spPr>
      </p:sp>
      <p:sp>
        <p:nvSpPr>
          <p:cNvPr id="29698" name="ノート プレースホルダー 2"/>
          <p:cNvSpPr>
            <a:spLocks noGrp="1"/>
          </p:cNvSpPr>
          <p:nvPr>
            <p:ph type="body" idx="1"/>
          </p:nvPr>
        </p:nvSpPr>
        <p:spPr>
          <a:noFill/>
          <a:ln/>
        </p:spPr>
        <p:txBody>
          <a:bodyPr/>
          <a:lstStyle/>
          <a:p>
            <a:r>
              <a:rPr kumimoji="1" lang="ja-JP" altLang="en-US" dirty="0"/>
              <a:t>○主任研修：</a:t>
            </a:r>
            <a:endParaRPr kumimoji="1" lang="en-US" altLang="ja-JP" dirty="0"/>
          </a:p>
          <a:p>
            <a:r>
              <a:rPr kumimoji="1" lang="ja-JP" altLang="en-US" dirty="0"/>
              <a:t>・地域を基盤としたソーシャルワーカーとしての価値を説明できる</a:t>
            </a:r>
            <a:endParaRPr kumimoji="1" lang="en-US" altLang="ja-JP" dirty="0"/>
          </a:p>
          <a:p>
            <a:r>
              <a:rPr kumimoji="1" lang="ja-JP" altLang="en-US" dirty="0"/>
              <a:t>・チームアプローチを指導できる技術の獲得</a:t>
            </a:r>
            <a:endParaRPr kumimoji="1" lang="en-US" altLang="ja-JP" dirty="0"/>
          </a:p>
          <a:p>
            <a:r>
              <a:rPr kumimoji="1" lang="ja-JP" altLang="en-US" dirty="0"/>
              <a:t>・コミュニティワークを指導できる技術の獲得</a:t>
            </a:r>
            <a:endParaRPr kumimoji="1" lang="en-US" altLang="ja-JP" dirty="0"/>
          </a:p>
          <a:p>
            <a:endParaRPr lang="ja-JP" altLang="en-US" dirty="0">
              <a:latin typeface="Arial" pitchFamily="34" charset="0"/>
            </a:endParaRPr>
          </a:p>
        </p:txBody>
      </p:sp>
      <p:sp>
        <p:nvSpPr>
          <p:cNvPr id="29699" name="スライド番号プレースホルダー 3"/>
          <p:cNvSpPr>
            <a:spLocks noGrp="1"/>
          </p:cNvSpPr>
          <p:nvPr>
            <p:ph type="sldNum" sz="quarter" idx="5"/>
          </p:nvPr>
        </p:nvSpPr>
        <p:spPr>
          <a:noFill/>
        </p:spPr>
        <p:txBody>
          <a:bodyPr/>
          <a:lstStyle/>
          <a:p>
            <a:fld id="{BC0107BA-C3ED-4BAC-8E58-2609E2EA6534}" type="slidenum">
              <a:rPr lang="en-US" altLang="ja-JP"/>
              <a:pPr/>
              <a:t>17</a:t>
            </a:fld>
            <a:endParaRPr lang="en-US" altLang="ja-JP"/>
          </a:p>
        </p:txBody>
      </p:sp>
    </p:spTree>
    <p:extLst>
      <p:ext uri="{BB962C8B-B14F-4D97-AF65-F5344CB8AC3E}">
        <p14:creationId xmlns:p14="http://schemas.microsoft.com/office/powerpoint/2010/main" val="2582881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C79AA-79DA-E6A8-CC44-743D8DCC5784}"/>
            </a:ext>
          </a:extLst>
        </p:cNvPr>
        <p:cNvGrpSpPr/>
        <p:nvPr/>
      </p:nvGrpSpPr>
      <p:grpSpPr>
        <a:xfrm>
          <a:off x="0" y="0"/>
          <a:ext cx="0" cy="0"/>
          <a:chOff x="0" y="0"/>
          <a:chExt cx="0" cy="0"/>
        </a:xfrm>
      </p:grpSpPr>
      <p:sp>
        <p:nvSpPr>
          <p:cNvPr id="29697" name="スライド イメージ プレースホルダー 1">
            <a:extLst>
              <a:ext uri="{FF2B5EF4-FFF2-40B4-BE49-F238E27FC236}">
                <a16:creationId xmlns:a16="http://schemas.microsoft.com/office/drawing/2014/main" id="{6ACC1D32-614B-1178-B770-3431DCEE068D}"/>
              </a:ext>
            </a:extLst>
          </p:cNvPr>
          <p:cNvSpPr>
            <a:spLocks noGrp="1" noRot="1" noChangeAspect="1" noTextEdit="1"/>
          </p:cNvSpPr>
          <p:nvPr>
            <p:ph type="sldImg"/>
          </p:nvPr>
        </p:nvSpPr>
        <p:spPr>
          <a:ln/>
        </p:spPr>
      </p:sp>
      <p:sp>
        <p:nvSpPr>
          <p:cNvPr id="29698" name="ノート プレースホルダー 2">
            <a:extLst>
              <a:ext uri="{FF2B5EF4-FFF2-40B4-BE49-F238E27FC236}">
                <a16:creationId xmlns:a16="http://schemas.microsoft.com/office/drawing/2014/main" id="{D42DB97A-DCDA-4E1B-96D5-0485592E4043}"/>
              </a:ext>
            </a:extLst>
          </p:cNvPr>
          <p:cNvSpPr>
            <a:spLocks noGrp="1"/>
          </p:cNvSpPr>
          <p:nvPr>
            <p:ph type="body" idx="1"/>
          </p:nvPr>
        </p:nvSpPr>
        <p:spPr>
          <a:noFill/>
          <a:ln/>
        </p:spPr>
        <p:txBody>
          <a:bodyPr/>
          <a:lstStyle/>
          <a:p>
            <a:endParaRPr lang="ja-JP" altLang="en-US" dirty="0">
              <a:latin typeface="Arial" pitchFamily="34" charset="0"/>
            </a:endParaRPr>
          </a:p>
        </p:txBody>
      </p:sp>
      <p:sp>
        <p:nvSpPr>
          <p:cNvPr id="29699" name="スライド番号プレースホルダー 3">
            <a:extLst>
              <a:ext uri="{FF2B5EF4-FFF2-40B4-BE49-F238E27FC236}">
                <a16:creationId xmlns:a16="http://schemas.microsoft.com/office/drawing/2014/main" id="{B15F1AD4-E0FF-79F9-CC67-F03DC22AE985}"/>
              </a:ext>
            </a:extLst>
          </p:cNvPr>
          <p:cNvSpPr>
            <a:spLocks noGrp="1"/>
          </p:cNvSpPr>
          <p:nvPr>
            <p:ph type="sldNum" sz="quarter" idx="5"/>
          </p:nvPr>
        </p:nvSpPr>
        <p:spPr>
          <a:noFill/>
        </p:spPr>
        <p:txBody>
          <a:bodyPr/>
          <a:lstStyle/>
          <a:p>
            <a:fld id="{BC0107BA-C3ED-4BAC-8E58-2609E2EA6534}" type="slidenum">
              <a:rPr lang="en-US" altLang="ja-JP"/>
              <a:pPr/>
              <a:t>18</a:t>
            </a:fld>
            <a:endParaRPr lang="en-US" altLang="ja-JP"/>
          </a:p>
        </p:txBody>
      </p:sp>
    </p:spTree>
    <p:extLst>
      <p:ext uri="{BB962C8B-B14F-4D97-AF65-F5344CB8AC3E}">
        <p14:creationId xmlns:p14="http://schemas.microsoft.com/office/powerpoint/2010/main" val="334761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E6542E07-2998-4D5C-B1E6-13FD1F58F769}" type="slidenum">
              <a:rPr lang="en-US" altLang="ja-JP"/>
              <a:pPr/>
              <a: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17A91BD1-A653-4496-8CAB-5E590682B8EE}" type="slidenum">
              <a:rPr lang="en-US" altLang="ja-JP"/>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54388CE8-B579-472A-83D8-88EE8F9C4ACE}" type="slidenum">
              <a:rPr lang="en-US" altLang="ja-JP"/>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91138A66-FAD3-4E95-A6CA-FF47687735F5}" type="slidenum">
              <a:rPr lang="en-US" altLang="ja-JP"/>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fld id="{F3F4C020-F15D-4925-864B-3B0B18F8B885}" type="slidenum">
              <a:rPr lang="en-US" altLang="ja-JP"/>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fld id="{D02D02F1-D1EA-4787-B519-22DB1B03B332}" type="slidenum">
              <a:rPr lang="en-US" altLang="ja-JP"/>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fld id="{C3F26C5F-937F-44E4-9E15-B019C8630A50}" type="slidenum">
              <a:rPr lang="en-US" altLang="ja-JP"/>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673D92FA-A6ED-42A8-9C85-A381799B5C69}" type="slidenum">
              <a:rPr lang="en-US" altLang="ja-JP"/>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D5EE47D2-F689-4CE0-8EF3-2D8D6A991A5E}" type="slidenum">
              <a:rPr lang="en-US" altLang="ja-JP"/>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8B06E146-9158-4209-B958-082EF8728302}" type="slidenum">
              <a:rPr lang="en-US" altLang="ja-JP"/>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4985EBCA-2A4D-440E-A2D6-79C1CA275F14}" type="slidenum">
              <a:rPr lang="en-US" altLang="ja-JP"/>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FC4E137-2641-41DF-9062-ADBAEFEC3A6F}"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ＭＳ Ｐゴシック"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タイトル 1"/>
          <p:cNvSpPr>
            <a:spLocks noGrp="1"/>
          </p:cNvSpPr>
          <p:nvPr>
            <p:ph type="ctrTitle"/>
          </p:nvPr>
        </p:nvSpPr>
        <p:spPr>
          <a:xfrm>
            <a:off x="250825" y="2823071"/>
            <a:ext cx="8642350" cy="1470025"/>
          </a:xfrm>
        </p:spPr>
        <p:txBody>
          <a:bodyPr/>
          <a:lstStyle/>
          <a:p>
            <a:r>
              <a:rPr lang="ja-JP" altLang="en-US" sz="3600" b="1" dirty="0">
                <a:latin typeface="メイリオ" pitchFamily="50" charset="-128"/>
                <a:ea typeface="メイリオ" pitchFamily="50" charset="-128"/>
                <a:cs typeface="メイリオ" pitchFamily="50" charset="-128"/>
              </a:rPr>
              <a:t>研修ガイダンス</a:t>
            </a:r>
            <a:endParaRPr lang="ja-JP" altLang="en-US" sz="2400" dirty="0">
              <a:latin typeface="メイリオ" pitchFamily="50" charset="-128"/>
              <a:ea typeface="メイリオ" pitchFamily="50" charset="-128"/>
              <a:cs typeface="メイリオ" pitchFamily="50" charset="-128"/>
            </a:endParaRPr>
          </a:p>
        </p:txBody>
      </p:sp>
      <p:sp>
        <p:nvSpPr>
          <p:cNvPr id="15362" name="サブタイトル 2"/>
          <p:cNvSpPr>
            <a:spLocks noGrp="1"/>
          </p:cNvSpPr>
          <p:nvPr>
            <p:ph type="subTitle" idx="1"/>
          </p:nvPr>
        </p:nvSpPr>
        <p:spPr>
          <a:xfrm>
            <a:off x="407987" y="4653137"/>
            <a:ext cx="8328025" cy="1470026"/>
          </a:xfrm>
        </p:spPr>
        <p:txBody>
          <a:bodyPr/>
          <a:lstStyle/>
          <a:p>
            <a:r>
              <a:rPr lang="ja-JP" altLang="en-US" sz="2400" dirty="0">
                <a:latin typeface="メイリオ" pitchFamily="50" charset="-128"/>
                <a:ea typeface="メイリオ" pitchFamily="50" charset="-128"/>
                <a:cs typeface="メイリオ" pitchFamily="50" charset="-128"/>
              </a:rPr>
              <a:t>基幹相談支援センターたんなん</a:t>
            </a:r>
          </a:p>
          <a:p>
            <a:r>
              <a:rPr lang="ja-JP" altLang="en-US" sz="2400" dirty="0">
                <a:latin typeface="メイリオ" pitchFamily="50" charset="-128"/>
                <a:ea typeface="メイリオ" pitchFamily="50" charset="-128"/>
                <a:cs typeface="メイリオ" pitchFamily="50" charset="-128"/>
              </a:rPr>
              <a:t>主任相談支援専門員　渡邉智恵子</a:t>
            </a:r>
            <a:endParaRPr lang="en-US" altLang="ja-JP" sz="2400" dirty="0">
              <a:latin typeface="メイリオ" pitchFamily="50" charset="-128"/>
              <a:ea typeface="メイリオ" pitchFamily="50" charset="-128"/>
              <a:cs typeface="メイリオ" pitchFamily="50" charset="-128"/>
            </a:endParaRPr>
          </a:p>
          <a:p>
            <a:r>
              <a:rPr lang="ja-JP" altLang="en-US" sz="2400" dirty="0">
                <a:latin typeface="メイリオ" pitchFamily="50" charset="-128"/>
                <a:ea typeface="メイリオ" pitchFamily="50" charset="-128"/>
                <a:cs typeface="メイリオ" pitchFamily="50" charset="-128"/>
              </a:rPr>
              <a:t>令和８年</a:t>
            </a:r>
            <a:r>
              <a:rPr lang="en-US" altLang="ja-JP" sz="2400" dirty="0">
                <a:latin typeface="メイリオ" pitchFamily="50" charset="-128"/>
                <a:ea typeface="メイリオ" pitchFamily="50" charset="-128"/>
                <a:cs typeface="メイリオ" pitchFamily="50" charset="-128"/>
              </a:rPr>
              <a:t>1</a:t>
            </a:r>
            <a:r>
              <a:rPr lang="ja-JP" altLang="en-US" sz="2400" dirty="0">
                <a:latin typeface="メイリオ" pitchFamily="50" charset="-128"/>
                <a:ea typeface="メイリオ" pitchFamily="50" charset="-128"/>
                <a:cs typeface="メイリオ" pitchFamily="50" charset="-128"/>
              </a:rPr>
              <a:t>０月</a:t>
            </a:r>
            <a:r>
              <a:rPr lang="en-US" altLang="ja-JP" sz="2400" dirty="0">
                <a:latin typeface="メイリオ" pitchFamily="50" charset="-128"/>
                <a:ea typeface="メイリオ" pitchFamily="50" charset="-128"/>
                <a:cs typeface="メイリオ" pitchFamily="50" charset="-128"/>
              </a:rPr>
              <a:t>6</a:t>
            </a:r>
            <a:r>
              <a:rPr lang="ja-JP" altLang="en-US" sz="2400" dirty="0">
                <a:latin typeface="メイリオ" pitchFamily="50" charset="-128"/>
                <a:ea typeface="メイリオ" pitchFamily="50" charset="-128"/>
                <a:cs typeface="メイリオ" pitchFamily="50" charset="-128"/>
              </a:rPr>
              <a:t>日</a:t>
            </a:r>
          </a:p>
        </p:txBody>
      </p:sp>
      <p:sp>
        <p:nvSpPr>
          <p:cNvPr id="15363" name="テキスト ボックス 4"/>
          <p:cNvSpPr txBox="1">
            <a:spLocks noChangeArrowheads="1"/>
          </p:cNvSpPr>
          <p:nvPr/>
        </p:nvSpPr>
        <p:spPr bwMode="auto">
          <a:xfrm>
            <a:off x="1260301" y="1700808"/>
            <a:ext cx="6696075" cy="369887"/>
          </a:xfrm>
          <a:prstGeom prst="rect">
            <a:avLst/>
          </a:prstGeom>
          <a:noFill/>
          <a:ln w="9525">
            <a:noFill/>
            <a:miter lim="800000"/>
            <a:headEnd/>
            <a:tailEnd/>
          </a:ln>
        </p:spPr>
        <p:txBody>
          <a:bodyPr>
            <a:spAutoFit/>
          </a:bodyPr>
          <a:lstStyle/>
          <a:p>
            <a:pPr algn="ctr"/>
            <a:r>
              <a:rPr lang="ja-JP" altLang="en-US" dirty="0">
                <a:latin typeface="メイリオ" pitchFamily="50" charset="-128"/>
                <a:ea typeface="メイリオ" pitchFamily="50" charset="-128"/>
                <a:cs typeface="メイリオ" pitchFamily="50" charset="-128"/>
              </a:rPr>
              <a:t>令和８年度福井県主任相談支援専門員養成研修</a:t>
            </a:r>
          </a:p>
        </p:txBody>
      </p:sp>
      <p:sp>
        <p:nvSpPr>
          <p:cNvPr id="15364" name="スライド番号プレースホルダ 7"/>
          <p:cNvSpPr>
            <a:spLocks noGrp="1"/>
          </p:cNvSpPr>
          <p:nvPr>
            <p:ph type="sldNum" sz="quarter" idx="12"/>
          </p:nvPr>
        </p:nvSpPr>
        <p:spPr>
          <a:xfrm>
            <a:off x="6948264" y="6525344"/>
            <a:ext cx="2133600" cy="476250"/>
          </a:xfrm>
          <a:noFill/>
        </p:spPr>
        <p:txBody>
          <a:bodyPr/>
          <a:lstStyle/>
          <a:p>
            <a:fld id="{810D4BDF-5E3F-403D-8B79-85A77761A6B8}" type="slidenum">
              <a:rPr lang="ja-JP" altLang="en-US"/>
              <a:pPr/>
              <a:t>1</a:t>
            </a:fld>
            <a:endParaRPr lang="ja-JP" altLang="en-US" dirty="0"/>
          </a:p>
        </p:txBody>
      </p:sp>
      <p:grpSp>
        <p:nvGrpSpPr>
          <p:cNvPr id="6" name="グループ化 5">
            <a:extLst>
              <a:ext uri="{FF2B5EF4-FFF2-40B4-BE49-F238E27FC236}">
                <a16:creationId xmlns:a16="http://schemas.microsoft.com/office/drawing/2014/main" id="{E3C57193-AF62-4F1A-A3E1-E458FE999A6D}"/>
              </a:ext>
            </a:extLst>
          </p:cNvPr>
          <p:cNvGrpSpPr/>
          <p:nvPr/>
        </p:nvGrpSpPr>
        <p:grpSpPr>
          <a:xfrm>
            <a:off x="72008" y="203993"/>
            <a:ext cx="8604448" cy="1208783"/>
            <a:chOff x="-44377" y="211675"/>
            <a:chExt cx="6561709" cy="873125"/>
          </a:xfrm>
        </p:grpSpPr>
        <p:sp>
          <p:nvSpPr>
            <p:cNvPr id="7" name="四角形: 角を丸くする 6">
              <a:extLst>
                <a:ext uri="{FF2B5EF4-FFF2-40B4-BE49-F238E27FC236}">
                  <a16:creationId xmlns:a16="http://schemas.microsoft.com/office/drawing/2014/main" id="{AA1C0EB0-03C9-4957-8F71-51E36F7676E1}"/>
                </a:ext>
              </a:extLst>
            </p:cNvPr>
            <p:cNvSpPr/>
            <p:nvPr/>
          </p:nvSpPr>
          <p:spPr>
            <a:xfrm>
              <a:off x="540668" y="398984"/>
              <a:ext cx="5976664" cy="490847"/>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defTabSz="844083" fontAlgn="auto">
                <a:spcBef>
                  <a:spcPts val="0"/>
                </a:spcBef>
                <a:spcAft>
                  <a:spcPts val="0"/>
                </a:spcAft>
                <a:defRPr/>
              </a:pPr>
              <a:r>
                <a:rPr lang="ja-JP" altLang="en-US" sz="1600" dirty="0">
                  <a:solidFill>
                    <a:schemeClr val="bg1"/>
                  </a:solidFill>
                  <a:latin typeface="UD デジタル 教科書体 NK-B" panose="02020700000000000000" pitchFamily="18" charset="-128"/>
                  <a:ea typeface="UD デジタル 教科書体 NK-B" panose="02020700000000000000" pitchFamily="18" charset="-128"/>
                </a:rPr>
                <a:t>この資料は、国主催「令和元年度主任相談支援専門員養成研修」の</a:t>
              </a:r>
              <a:endParaRPr lang="en-US" altLang="ja-JP" sz="1600" dirty="0">
                <a:solidFill>
                  <a:schemeClr val="bg1"/>
                </a:solidFill>
                <a:latin typeface="UD デジタル 教科書体 NK-B" panose="02020700000000000000" pitchFamily="18" charset="-128"/>
                <a:ea typeface="UD デジタル 教科書体 NK-B" panose="02020700000000000000" pitchFamily="18" charset="-128"/>
              </a:endParaRPr>
            </a:p>
            <a:p>
              <a:pPr algn="ctr" defTabSz="844083" fontAlgn="auto">
                <a:spcBef>
                  <a:spcPts val="0"/>
                </a:spcBef>
                <a:spcAft>
                  <a:spcPts val="0"/>
                </a:spcAft>
                <a:defRPr/>
              </a:pPr>
              <a:r>
                <a:rPr lang="ja-JP" altLang="en-US" sz="1600" dirty="0">
                  <a:solidFill>
                    <a:schemeClr val="bg1"/>
                  </a:solidFill>
                  <a:latin typeface="UD デジタル 教科書体 NK-B" panose="02020700000000000000" pitchFamily="18" charset="-128"/>
                  <a:ea typeface="UD デジタル 教科書体 NK-B" panose="02020700000000000000" pitchFamily="18" charset="-128"/>
                </a:rPr>
                <a:t>資料を参考に福井県版に改変したものです。</a:t>
              </a:r>
            </a:p>
          </p:txBody>
        </p:sp>
        <p:pic>
          <p:nvPicPr>
            <p:cNvPr id="8" name="図 7" descr="工事中">
              <a:extLst>
                <a:ext uri="{FF2B5EF4-FFF2-40B4-BE49-F238E27FC236}">
                  <a16:creationId xmlns:a16="http://schemas.microsoft.com/office/drawing/2014/main" id="{649CF233-68DF-479B-B4D2-1274E550D21A}"/>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4377" y="211675"/>
              <a:ext cx="907415" cy="873125"/>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83865" y="1484784"/>
            <a:ext cx="8208443" cy="1455783"/>
          </a:xfrm>
          <a:prstGeom prst="rect">
            <a:avLst/>
          </a:prstGeom>
          <a:noFill/>
        </p:spPr>
        <p:txBody>
          <a:bodyPr wrap="square" rtlCol="0">
            <a:spAutoFit/>
          </a:bodyPr>
          <a:lstStyle/>
          <a:p>
            <a:r>
              <a:rPr lang="en-US" altLang="ja-JP" sz="2215" dirty="0">
                <a:latin typeface="ＭＳ ゴシック" panose="020B0609070205080204" pitchFamily="49" charset="-128"/>
                <a:ea typeface="ＭＳ ゴシック" panose="020B0609070205080204" pitchFamily="49" charset="-128"/>
                <a:cs typeface="メイリオ" pitchFamily="50" charset="-128"/>
              </a:rPr>
              <a:t>Ⅰ </a:t>
            </a:r>
            <a:r>
              <a:rPr lang="ja-JP" altLang="en-US" sz="2215" dirty="0">
                <a:latin typeface="ＭＳ ゴシック" panose="020B0609070205080204" pitchFamily="49" charset="-128"/>
                <a:ea typeface="ＭＳ ゴシック" panose="020B0609070205080204" pitchFamily="49" charset="-128"/>
                <a:cs typeface="メイリオ" pitchFamily="50" charset="-128"/>
              </a:rPr>
              <a:t>主任相談支援専門員創設の経緯と本研修のねらい</a:t>
            </a:r>
          </a:p>
          <a:p>
            <a:endParaRPr lang="en-US" altLang="ja-JP" sz="2215" dirty="0">
              <a:latin typeface="ＭＳ ゴシック" panose="020B0609070205080204" pitchFamily="49" charset="-128"/>
              <a:ea typeface="ＭＳ ゴシック" panose="020B0609070205080204" pitchFamily="49" charset="-128"/>
              <a:cs typeface="メイリオ" pitchFamily="50" charset="-128"/>
            </a:endParaRPr>
          </a:p>
          <a:p>
            <a:endParaRPr lang="en-US" altLang="ja-JP" sz="2215" dirty="0">
              <a:latin typeface="ＭＳ ゴシック" panose="020B0609070205080204" pitchFamily="49" charset="-128"/>
              <a:ea typeface="ＭＳ ゴシック" panose="020B0609070205080204" pitchFamily="49" charset="-128"/>
              <a:cs typeface="メイリオ" pitchFamily="50" charset="-128"/>
            </a:endParaRPr>
          </a:p>
          <a:p>
            <a:r>
              <a:rPr lang="en-US" altLang="ja-JP" sz="2215" dirty="0">
                <a:latin typeface="ＭＳ ゴシック" panose="020B0609070205080204" pitchFamily="49" charset="-128"/>
                <a:ea typeface="ＭＳ ゴシック" panose="020B0609070205080204" pitchFamily="49" charset="-128"/>
                <a:cs typeface="メイリオ" pitchFamily="50" charset="-128"/>
              </a:rPr>
              <a:t>Ⅱ </a:t>
            </a:r>
            <a:r>
              <a:rPr lang="ja-JP" altLang="en-US" sz="2215" dirty="0">
                <a:latin typeface="ＭＳ ゴシック" panose="020B0609070205080204" pitchFamily="49" charset="-128"/>
                <a:ea typeface="ＭＳ ゴシック" panose="020B0609070205080204" pitchFamily="49" charset="-128"/>
                <a:cs typeface="メイリオ" pitchFamily="50" charset="-128"/>
              </a:rPr>
              <a:t>相談支援専門員研修の見直しと本研修の位置づけ</a:t>
            </a:r>
          </a:p>
        </p:txBody>
      </p:sp>
      <p:sp>
        <p:nvSpPr>
          <p:cNvPr id="8" name="テキスト ボックス 7"/>
          <p:cNvSpPr txBox="1"/>
          <p:nvPr/>
        </p:nvSpPr>
        <p:spPr>
          <a:xfrm>
            <a:off x="647700" y="3933056"/>
            <a:ext cx="8144608" cy="1796646"/>
          </a:xfrm>
          <a:prstGeom prst="rect">
            <a:avLst/>
          </a:prstGeom>
          <a:noFill/>
          <a:ln w="25400">
            <a:solidFill>
              <a:schemeClr val="tx1"/>
            </a:solidFill>
          </a:ln>
        </p:spPr>
        <p:txBody>
          <a:bodyPr wrap="square" rtlCol="0">
            <a:spAutoFit/>
          </a:bodyPr>
          <a:lstStyle/>
          <a:p>
            <a:r>
              <a:rPr lang="en-US" altLang="ja-JP" sz="2215" dirty="0">
                <a:latin typeface="ＤＨＰ特太ゴシック体" panose="020B0500000000000000" pitchFamily="50" charset="-128"/>
                <a:ea typeface="ＤＨＰ特太ゴシック体" panose="020B0500000000000000" pitchFamily="50" charset="-128"/>
                <a:cs typeface="メイリオ" pitchFamily="50" charset="-128"/>
              </a:rPr>
              <a:t>【</a:t>
            </a:r>
            <a:r>
              <a:rPr lang="ja-JP" altLang="en-US" sz="2215" dirty="0">
                <a:latin typeface="ＤＨＰ特太ゴシック体" panose="020B0500000000000000" pitchFamily="50" charset="-128"/>
                <a:ea typeface="ＤＨＰ特太ゴシック体" panose="020B0500000000000000" pitchFamily="50" charset="-128"/>
                <a:cs typeface="メイリオ" pitchFamily="50" charset="-128"/>
              </a:rPr>
              <a:t>本科目のねらい</a:t>
            </a:r>
            <a:r>
              <a:rPr lang="en-US" altLang="ja-JP" sz="2215" dirty="0">
                <a:latin typeface="ＤＨＰ特太ゴシック体" panose="020B0500000000000000" pitchFamily="50" charset="-128"/>
                <a:ea typeface="ＤＨＰ特太ゴシック体" panose="020B0500000000000000" pitchFamily="50" charset="-128"/>
                <a:cs typeface="メイリオ" pitchFamily="50" charset="-128"/>
              </a:rPr>
              <a:t>】</a:t>
            </a:r>
            <a:endParaRPr lang="ja-JP" altLang="en-US" sz="2215" dirty="0">
              <a:latin typeface="ＤＨＰ特太ゴシック体" panose="020B0500000000000000" pitchFamily="50" charset="-128"/>
              <a:ea typeface="ＤＨＰ特太ゴシック体" panose="020B0500000000000000" pitchFamily="50" charset="-128"/>
              <a:cs typeface="メイリオ" pitchFamily="50" charset="-128"/>
            </a:endParaRPr>
          </a:p>
          <a:p>
            <a:r>
              <a:rPr lang="ja-JP" altLang="en-US" sz="2215" dirty="0">
                <a:latin typeface="ＭＳ ゴシック" panose="020B0609070205080204" pitchFamily="49" charset="-128"/>
                <a:ea typeface="ＭＳ ゴシック" panose="020B0609070205080204" pitchFamily="49" charset="-128"/>
                <a:cs typeface="メイリオ" pitchFamily="50" charset="-128"/>
              </a:rPr>
              <a:t>　① 主任相談支援専門員創設の経緯と本研修のねらいを理解</a:t>
            </a:r>
            <a:endParaRPr lang="en-US" altLang="ja-JP" sz="2215" dirty="0">
              <a:latin typeface="ＭＳ ゴシック" panose="020B0609070205080204" pitchFamily="49" charset="-128"/>
              <a:ea typeface="ＭＳ ゴシック" panose="020B0609070205080204" pitchFamily="49" charset="-128"/>
              <a:cs typeface="メイリオ" pitchFamily="50" charset="-128"/>
            </a:endParaRPr>
          </a:p>
          <a:p>
            <a:r>
              <a:rPr lang="ja-JP" altLang="en-US" sz="2215" dirty="0">
                <a:latin typeface="ＭＳ ゴシック" panose="020B0609070205080204" pitchFamily="49" charset="-128"/>
                <a:ea typeface="ＭＳ ゴシック" panose="020B0609070205080204" pitchFamily="49" charset="-128"/>
                <a:cs typeface="メイリオ" pitchFamily="50" charset="-128"/>
              </a:rPr>
              <a:t>　　する。　</a:t>
            </a:r>
            <a:endParaRPr lang="en-US" altLang="ja-JP" sz="2215" dirty="0">
              <a:latin typeface="ＭＳ ゴシック" panose="020B0609070205080204" pitchFamily="49" charset="-128"/>
              <a:ea typeface="ＭＳ ゴシック" panose="020B0609070205080204" pitchFamily="49" charset="-128"/>
              <a:cs typeface="メイリオ" pitchFamily="50" charset="-128"/>
            </a:endParaRPr>
          </a:p>
          <a:p>
            <a:r>
              <a:rPr lang="ja-JP" altLang="en-US" sz="2215" dirty="0">
                <a:latin typeface="ＭＳ ゴシック" panose="020B0609070205080204" pitchFamily="49" charset="-128"/>
                <a:ea typeface="ＭＳ ゴシック" panose="020B0609070205080204" pitchFamily="49" charset="-128"/>
                <a:cs typeface="メイリオ" pitchFamily="50" charset="-128"/>
              </a:rPr>
              <a:t>　② 初任者研修及び現任研修のカリキュラム改定内容と本研</a:t>
            </a:r>
            <a:endParaRPr lang="en-US" altLang="ja-JP" sz="2215" dirty="0">
              <a:latin typeface="ＭＳ ゴシック" panose="020B0609070205080204" pitchFamily="49" charset="-128"/>
              <a:ea typeface="ＭＳ ゴシック" panose="020B0609070205080204" pitchFamily="49" charset="-128"/>
              <a:cs typeface="メイリオ" pitchFamily="50" charset="-128"/>
            </a:endParaRPr>
          </a:p>
          <a:p>
            <a:r>
              <a:rPr lang="ja-JP" altLang="en-US" sz="2215" dirty="0">
                <a:latin typeface="ＭＳ ゴシック" panose="020B0609070205080204" pitchFamily="49" charset="-128"/>
                <a:ea typeface="ＭＳ ゴシック" panose="020B0609070205080204" pitchFamily="49" charset="-128"/>
                <a:cs typeface="メイリオ" pitchFamily="50" charset="-128"/>
              </a:rPr>
              <a:t>　　修とのつながりをふまえ、本研修の構造を理解する。</a:t>
            </a:r>
          </a:p>
        </p:txBody>
      </p:sp>
      <p:sp>
        <p:nvSpPr>
          <p:cNvPr id="7" name="正方形/長方形 6"/>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本科目の流れ（</a:t>
            </a:r>
            <a:r>
              <a:rPr lang="en-US" altLang="ja-JP"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2</a:t>
            </a:r>
            <a:r>
              <a:rPr lang="ja-JP" altLang="en-US"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０分）</a:t>
            </a:r>
          </a:p>
        </p:txBody>
      </p:sp>
      <p:sp>
        <p:nvSpPr>
          <p:cNvPr id="6" name="スライド番号プレースホルダ 6">
            <a:extLst>
              <a:ext uri="{FF2B5EF4-FFF2-40B4-BE49-F238E27FC236}">
                <a16:creationId xmlns:a16="http://schemas.microsoft.com/office/drawing/2014/main" id="{6E3820F7-2A1A-4537-86A4-85DAABF0063E}"/>
              </a:ext>
            </a:extLst>
          </p:cNvPr>
          <p:cNvSpPr>
            <a:spLocks noGrp="1"/>
          </p:cNvSpPr>
          <p:nvPr>
            <p:ph type="sldNum" sz="quarter" idx="12"/>
          </p:nvPr>
        </p:nvSpPr>
        <p:spPr>
          <a:xfrm>
            <a:off x="6889750" y="6508919"/>
            <a:ext cx="2133600" cy="476250"/>
          </a:xfrm>
          <a:noFill/>
        </p:spPr>
        <p:txBody>
          <a:bodyPr/>
          <a:lstStyle/>
          <a:p>
            <a:fld id="{FFE6233F-1355-46CE-8248-F0BE544DE8F7}" type="slidenum">
              <a:rPr lang="ja-JP" altLang="en-US"/>
              <a:pPr/>
              <a:t>2</a:t>
            </a:fld>
            <a:endParaRPr lang="ja-JP" altLang="en-US" dirty="0"/>
          </a:p>
        </p:txBody>
      </p:sp>
      <p:sp>
        <p:nvSpPr>
          <p:cNvPr id="2" name="Text Box 15">
            <a:extLst>
              <a:ext uri="{FF2B5EF4-FFF2-40B4-BE49-F238E27FC236}">
                <a16:creationId xmlns:a16="http://schemas.microsoft.com/office/drawing/2014/main" id="{76C1857C-87C8-2977-CDF4-0EC7C0960CC2}"/>
              </a:ext>
            </a:extLst>
          </p:cNvPr>
          <p:cNvSpPr txBox="1">
            <a:spLocks noChangeArrowheads="1"/>
          </p:cNvSpPr>
          <p:nvPr/>
        </p:nvSpPr>
        <p:spPr bwMode="auto">
          <a:xfrm>
            <a:off x="-6830" y="6580187"/>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342339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a:xfrm>
            <a:off x="178786" y="517287"/>
            <a:ext cx="8786446" cy="5836626"/>
          </a:xfrm>
        </p:spPr>
        <p:txBody>
          <a:bodyPr/>
          <a:lstStyle/>
          <a:p>
            <a:r>
              <a:rPr lang="en-US" altLang="ja-JP" sz="3323" dirty="0"/>
              <a:t>Ⅰ</a:t>
            </a:r>
            <a:r>
              <a:rPr lang="ja-JP" altLang="en-US" sz="3323" dirty="0"/>
              <a:t>　</a:t>
            </a:r>
            <a:r>
              <a:rPr lang="ja-JP" altLang="en-US" sz="3600" dirty="0">
                <a:latin typeface="メイリオ" pitchFamily="50" charset="-128"/>
                <a:ea typeface="メイリオ" pitchFamily="50" charset="-128"/>
                <a:cs typeface="メイリオ" pitchFamily="50" charset="-128"/>
              </a:rPr>
              <a:t>主任相談支援専門員創設の経緯と</a:t>
            </a:r>
            <a:br>
              <a:rPr lang="en-US" altLang="ja-JP" sz="3600" dirty="0">
                <a:latin typeface="メイリオ" pitchFamily="50" charset="-128"/>
                <a:ea typeface="メイリオ" pitchFamily="50" charset="-128"/>
                <a:cs typeface="メイリオ" pitchFamily="50" charset="-128"/>
              </a:rPr>
            </a:br>
            <a:r>
              <a:rPr lang="ja-JP" altLang="en-US" sz="3600" dirty="0">
                <a:latin typeface="メイリオ" pitchFamily="50" charset="-128"/>
                <a:ea typeface="メイリオ" pitchFamily="50" charset="-128"/>
                <a:cs typeface="メイリオ" pitchFamily="50" charset="-128"/>
              </a:rPr>
              <a:t>本研修のねらい</a:t>
            </a:r>
            <a:endParaRPr lang="ja-JP" altLang="en-US" sz="3323" dirty="0"/>
          </a:p>
        </p:txBody>
      </p:sp>
      <p:sp>
        <p:nvSpPr>
          <p:cNvPr id="3" name="スライド番号プレースホルダー 2"/>
          <p:cNvSpPr>
            <a:spLocks noGrp="1"/>
          </p:cNvSpPr>
          <p:nvPr>
            <p:ph type="sldNum" sz="quarter" idx="12"/>
          </p:nvPr>
        </p:nvSpPr>
        <p:spPr/>
        <p:txBody>
          <a:bodyPr/>
          <a:lstStyle/>
          <a:p>
            <a:fld id="{2ADEAB0B-3364-414D-832E-F3CDA843F507}" type="slidenum">
              <a:rPr kumimoji="1" lang="ja-JP" altLang="en-US" smtClean="0"/>
              <a:t>3</a:t>
            </a:fld>
            <a:endParaRPr kumimoji="1" lang="ja-JP" altLang="en-US"/>
          </a:p>
        </p:txBody>
      </p:sp>
      <p:sp>
        <p:nvSpPr>
          <p:cNvPr id="4" name="Text Box 15">
            <a:extLst>
              <a:ext uri="{FF2B5EF4-FFF2-40B4-BE49-F238E27FC236}">
                <a16:creationId xmlns:a16="http://schemas.microsoft.com/office/drawing/2014/main" id="{045B2070-B02B-A56B-E5FD-57FAF8C37240}"/>
              </a:ext>
            </a:extLst>
          </p:cNvPr>
          <p:cNvSpPr txBox="1">
            <a:spLocks noChangeArrowheads="1"/>
          </p:cNvSpPr>
          <p:nvPr/>
        </p:nvSpPr>
        <p:spPr bwMode="auto">
          <a:xfrm>
            <a:off x="107950" y="6524625"/>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778771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body" idx="1"/>
          </p:nvPr>
        </p:nvSpPr>
        <p:spPr>
          <a:xfrm>
            <a:off x="717984" y="3684759"/>
            <a:ext cx="7469148" cy="2715331"/>
          </a:xfrm>
        </p:spPr>
        <p:txBody>
          <a:bodyPr>
            <a:normAutofit/>
          </a:bodyPr>
          <a:lstStyle/>
          <a:p>
            <a:pPr marL="0" indent="0">
              <a:buNone/>
              <a:defRPr/>
            </a:pPr>
            <a:endParaRPr lang="en-US" altLang="ja-JP" sz="1339" dirty="0">
              <a:solidFill>
                <a:prstClr val="black"/>
              </a:solidFill>
              <a:latin typeface="ＭＳ Ｐゴシック" panose="020B0600070205080204" pitchFamily="50" charset="-128"/>
            </a:endParaRPr>
          </a:p>
          <a:p>
            <a:pPr eaLnBrk="1" hangingPunct="1">
              <a:buFontTx/>
              <a:buNone/>
            </a:pPr>
            <a:endParaRPr lang="en-US" altLang="ja-JP" sz="1339" dirty="0">
              <a:latin typeface="+mn-ea"/>
            </a:endParaRPr>
          </a:p>
          <a:p>
            <a:pPr>
              <a:buNone/>
            </a:pPr>
            <a:endParaRPr lang="en-US" altLang="ja-JP" sz="1339" dirty="0">
              <a:latin typeface="+mn-ea"/>
            </a:endParaRPr>
          </a:p>
          <a:p>
            <a:pPr>
              <a:buNone/>
            </a:pPr>
            <a:endParaRPr lang="en-US" altLang="ja-JP" sz="1338" dirty="0">
              <a:latin typeface="+mn-ea"/>
            </a:endParaRPr>
          </a:p>
        </p:txBody>
      </p:sp>
      <p:graphicFrame>
        <p:nvGraphicFramePr>
          <p:cNvPr id="10" name="表 9"/>
          <p:cNvGraphicFramePr>
            <a:graphicFrameLocks noGrp="1"/>
          </p:cNvGraphicFramePr>
          <p:nvPr>
            <p:extLst>
              <p:ext uri="{D42A27DB-BD31-4B8C-83A1-F6EECF244321}">
                <p14:modId xmlns:p14="http://schemas.microsoft.com/office/powerpoint/2010/main" val="3994305694"/>
              </p:ext>
            </p:extLst>
          </p:nvPr>
        </p:nvGraphicFramePr>
        <p:xfrm>
          <a:off x="323528" y="874822"/>
          <a:ext cx="4890863" cy="5650522"/>
        </p:xfrm>
        <a:graphic>
          <a:graphicData uri="http://schemas.openxmlformats.org/drawingml/2006/table">
            <a:tbl>
              <a:tblPr firstRow="1" bandRow="1">
                <a:tableStyleId>{5C22544A-7EE6-4342-B048-85BDC9FD1C3A}</a:tableStyleId>
              </a:tblPr>
              <a:tblGrid>
                <a:gridCol w="1002431">
                  <a:extLst>
                    <a:ext uri="{9D8B030D-6E8A-4147-A177-3AD203B41FA5}">
                      <a16:colId xmlns:a16="http://schemas.microsoft.com/office/drawing/2014/main" val="1239611083"/>
                    </a:ext>
                  </a:extLst>
                </a:gridCol>
                <a:gridCol w="3888432">
                  <a:extLst>
                    <a:ext uri="{9D8B030D-6E8A-4147-A177-3AD203B41FA5}">
                      <a16:colId xmlns:a16="http://schemas.microsoft.com/office/drawing/2014/main" val="371674387"/>
                    </a:ext>
                  </a:extLst>
                </a:gridCol>
              </a:tblGrid>
              <a:tr h="342314">
                <a:tc>
                  <a:txBody>
                    <a:bodyPr/>
                    <a:lstStyle/>
                    <a:p>
                      <a:pPr algn="ctr"/>
                      <a:r>
                        <a:rPr kumimoji="1" lang="ja-JP" altLang="en-US" sz="1700" dirty="0">
                          <a:solidFill>
                            <a:schemeClr val="bg1"/>
                          </a:solidFill>
                        </a:rPr>
                        <a:t>時期</a:t>
                      </a: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CC33"/>
                    </a:solidFill>
                  </a:tcPr>
                </a:tc>
                <a:tc>
                  <a:txBody>
                    <a:bodyPr/>
                    <a:lstStyle/>
                    <a:p>
                      <a:pPr algn="ctr"/>
                      <a:r>
                        <a:rPr kumimoji="1" lang="ja-JP" altLang="en-US" sz="1700" dirty="0">
                          <a:solidFill>
                            <a:schemeClr val="bg1"/>
                          </a:solidFill>
                        </a:rPr>
                        <a:t>内容</a:t>
                      </a: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CC33"/>
                    </a:solidFill>
                  </a:tcPr>
                </a:tc>
                <a:extLst>
                  <a:ext uri="{0D108BD9-81ED-4DB2-BD59-A6C34878D82A}">
                    <a16:rowId xmlns:a16="http://schemas.microsoft.com/office/drawing/2014/main" val="1781515121"/>
                  </a:ext>
                </a:extLst>
              </a:tr>
              <a:tr h="3822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平成</a:t>
                      </a:r>
                      <a:r>
                        <a:rPr lang="en-US" altLang="ja-JP" sz="1500">
                          <a:solidFill>
                            <a:schemeClr val="tx1"/>
                          </a:solidFill>
                          <a:latin typeface="+mj-ea"/>
                          <a:ea typeface="+mj-ea"/>
                        </a:rPr>
                        <a:t>27</a:t>
                      </a:r>
                      <a:r>
                        <a:rPr lang="ja-JP" altLang="en-US" sz="1500">
                          <a:solidFill>
                            <a:schemeClr val="tx1"/>
                          </a:solidFill>
                          <a:latin typeface="+mj-ea"/>
                          <a:ea typeface="+mj-ea"/>
                        </a:rPr>
                        <a:t>年</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500">
                          <a:solidFill>
                            <a:schemeClr val="tx1"/>
                          </a:solidFill>
                          <a:latin typeface="+mj-ea"/>
                          <a:ea typeface="+mj-ea"/>
                        </a:rPr>
                        <a:t>12</a:t>
                      </a:r>
                      <a:r>
                        <a:rPr lang="ja-JP" altLang="en-US" sz="1500" dirty="0">
                          <a:solidFill>
                            <a:schemeClr val="tx1"/>
                          </a:solidFill>
                          <a:latin typeface="+mj-ea"/>
                          <a:ea typeface="+mj-ea"/>
                        </a:rPr>
                        <a:t>月</a:t>
                      </a:r>
                      <a:r>
                        <a:rPr lang="en-US" altLang="ja-JP" sz="1500" dirty="0">
                          <a:solidFill>
                            <a:schemeClr val="tx1"/>
                          </a:solidFill>
                          <a:latin typeface="+mj-ea"/>
                          <a:ea typeface="+mj-ea"/>
                        </a:rPr>
                        <a:t>14</a:t>
                      </a:r>
                      <a:r>
                        <a:rPr lang="ja-JP" altLang="en-US" sz="1500" dirty="0">
                          <a:solidFill>
                            <a:schemeClr val="tx1"/>
                          </a:solidFill>
                          <a:latin typeface="+mj-ea"/>
                          <a:ea typeface="+mj-ea"/>
                        </a:rPr>
                        <a:t>日</a:t>
                      </a:r>
                      <a:endParaRPr kumimoji="1" lang="ja-JP" altLang="en-US" sz="1500" dirty="0">
                        <a:solidFill>
                          <a:schemeClr val="tx1"/>
                        </a:solidFill>
                        <a:latin typeface="+mj-ea"/>
                        <a:ea typeface="+mj-ea"/>
                      </a:endParaRP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　</a:t>
                      </a:r>
                      <a:r>
                        <a:rPr lang="ja-JP" altLang="en-US" sz="1500" dirty="0">
                          <a:solidFill>
                            <a:schemeClr val="tx1"/>
                          </a:solidFill>
                          <a:highlight>
                            <a:srgbClr val="FFFF00"/>
                          </a:highlight>
                          <a:latin typeface="+mj-ea"/>
                          <a:ea typeface="+mj-ea"/>
                        </a:rPr>
                        <a:t>社会保障審議会障害者部会報告書</a:t>
                      </a:r>
                      <a:r>
                        <a:rPr lang="ja-JP" altLang="en-US" sz="1500" dirty="0">
                          <a:solidFill>
                            <a:schemeClr val="tx1"/>
                          </a:solidFill>
                          <a:latin typeface="+mj-ea"/>
                          <a:ea typeface="+mj-ea"/>
                        </a:rPr>
                        <a:t>において、相談支援の質を高めることの必要性及び相談支援員の養成のための研修制度の見直し等の指摘</a:t>
                      </a:r>
                      <a:endParaRPr kumimoji="1" lang="ja-JP" altLang="en-US" sz="1500" dirty="0">
                        <a:solidFill>
                          <a:schemeClr val="tx1"/>
                        </a:solidFill>
                        <a:latin typeface="+mj-ea"/>
                        <a:ea typeface="+mj-ea"/>
                      </a:endParaRP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1030019"/>
                  </a:ext>
                </a:extLst>
              </a:tr>
              <a:tr h="7596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平成</a:t>
                      </a:r>
                      <a:r>
                        <a:rPr lang="en-US" altLang="ja-JP" sz="1500">
                          <a:solidFill>
                            <a:schemeClr val="tx1"/>
                          </a:solidFill>
                          <a:latin typeface="+mj-ea"/>
                          <a:ea typeface="+mj-ea"/>
                        </a:rPr>
                        <a:t>28</a:t>
                      </a:r>
                      <a:r>
                        <a:rPr lang="ja-JP" altLang="en-US" sz="1500">
                          <a:solidFill>
                            <a:schemeClr val="tx1"/>
                          </a:solidFill>
                          <a:latin typeface="+mj-ea"/>
                          <a:ea typeface="+mj-ea"/>
                        </a:rPr>
                        <a:t>年</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mj-ea"/>
                          <a:ea typeface="+mj-ea"/>
                        </a:rPr>
                        <a:t>７月</a:t>
                      </a:r>
                      <a:r>
                        <a:rPr lang="en-US" altLang="ja-JP" sz="1500" dirty="0">
                          <a:solidFill>
                            <a:schemeClr val="tx1"/>
                          </a:solidFill>
                          <a:latin typeface="+mj-ea"/>
                          <a:ea typeface="+mj-ea"/>
                        </a:rPr>
                        <a:t>19</a:t>
                      </a:r>
                      <a:r>
                        <a:rPr lang="ja-JP" altLang="en-US" sz="1500" dirty="0">
                          <a:solidFill>
                            <a:schemeClr val="tx1"/>
                          </a:solidFill>
                          <a:latin typeface="+mj-ea"/>
                          <a:ea typeface="+mj-ea"/>
                        </a:rPr>
                        <a:t>日</a:t>
                      </a:r>
                      <a:endParaRPr kumimoji="1" lang="ja-JP" altLang="en-US" sz="1500" dirty="0">
                        <a:solidFill>
                          <a:schemeClr val="tx1"/>
                        </a:solidFill>
                        <a:latin typeface="+mj-ea"/>
                        <a:ea typeface="+mj-ea"/>
                      </a:endParaRP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　「相談支援の質の向上に向けた検討会」における議論のとりまとめにおいて、計画相談支援について専門的な知識及びスキルを身につけるための育成を行う等の提言</a:t>
                      </a:r>
                      <a:endParaRPr kumimoji="1" lang="ja-JP" altLang="en-US" sz="1500" dirty="0">
                        <a:solidFill>
                          <a:schemeClr val="tx1"/>
                        </a:solidFill>
                        <a:latin typeface="+mj-ea"/>
                        <a:ea typeface="+mj-ea"/>
                      </a:endParaRP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588929"/>
                  </a:ext>
                </a:extLst>
              </a:tr>
              <a:tr h="53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dirty="0">
                          <a:solidFill>
                            <a:schemeClr val="tx1"/>
                          </a:solidFill>
                          <a:latin typeface="+mj-ea"/>
                          <a:ea typeface="+mj-ea"/>
                        </a:rPr>
                        <a:t>平成</a:t>
                      </a:r>
                      <a:r>
                        <a:rPr kumimoji="1" lang="en-US" altLang="ja-JP" sz="1500">
                          <a:solidFill>
                            <a:schemeClr val="tx1"/>
                          </a:solidFill>
                          <a:latin typeface="+mj-ea"/>
                          <a:ea typeface="+mj-ea"/>
                        </a:rPr>
                        <a:t>28</a:t>
                      </a:r>
                      <a:r>
                        <a:rPr kumimoji="1" lang="ja-JP" altLang="en-US" sz="1500">
                          <a:solidFill>
                            <a:schemeClr val="tx1"/>
                          </a:solidFill>
                          <a:latin typeface="+mj-ea"/>
                          <a:ea typeface="+mj-ea"/>
                        </a:rPr>
                        <a:t>年</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a:solidFill>
                            <a:schemeClr val="tx1"/>
                          </a:solidFill>
                          <a:latin typeface="+mj-ea"/>
                          <a:ea typeface="+mj-ea"/>
                        </a:rPr>
                        <a:t>～</a:t>
                      </a:r>
                      <a:r>
                        <a:rPr kumimoji="1" lang="ja-JP" altLang="en-US" sz="1500" dirty="0">
                          <a:solidFill>
                            <a:schemeClr val="tx1"/>
                          </a:solidFill>
                          <a:latin typeface="+mj-ea"/>
                          <a:ea typeface="+mj-ea"/>
                        </a:rPr>
                        <a:t>平成</a:t>
                      </a:r>
                      <a:r>
                        <a:rPr kumimoji="1" lang="en-US" altLang="ja-JP" sz="1500" dirty="0">
                          <a:solidFill>
                            <a:schemeClr val="tx1"/>
                          </a:solidFill>
                          <a:latin typeface="+mj-ea"/>
                          <a:ea typeface="+mj-ea"/>
                        </a:rPr>
                        <a:t>29</a:t>
                      </a:r>
                      <a:r>
                        <a:rPr kumimoji="1" lang="ja-JP" altLang="en-US" sz="1500" dirty="0">
                          <a:solidFill>
                            <a:schemeClr val="tx1"/>
                          </a:solidFill>
                          <a:latin typeface="+mj-ea"/>
                          <a:ea typeface="+mj-ea"/>
                        </a:rPr>
                        <a:t>年</a:t>
                      </a: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1" lang="ja-JP" altLang="en-US" sz="1500" dirty="0">
                          <a:solidFill>
                            <a:schemeClr val="tx1"/>
                          </a:solidFill>
                          <a:latin typeface="+mj-ea"/>
                          <a:ea typeface="+mj-ea"/>
                        </a:rPr>
                        <a:t>・　厚生労働科学研究により相談支援専門員養成のための研修プログラムを開発</a:t>
                      </a: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5116626"/>
                  </a:ext>
                </a:extLst>
              </a:tr>
              <a:tr h="53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kern="1200">
                          <a:solidFill>
                            <a:schemeClr val="tx1"/>
                          </a:solidFill>
                          <a:latin typeface="+mj-ea"/>
                          <a:ea typeface="+mn-ea"/>
                          <a:cs typeface="+mn-cs"/>
                        </a:rPr>
                        <a:t>平成</a:t>
                      </a:r>
                      <a:r>
                        <a:rPr kumimoji="1" lang="en-US" altLang="ja-JP" sz="1500" kern="1200">
                          <a:solidFill>
                            <a:schemeClr val="tx1"/>
                          </a:solidFill>
                          <a:latin typeface="+mj-ea"/>
                          <a:ea typeface="+mn-ea"/>
                          <a:cs typeface="+mn-cs"/>
                        </a:rPr>
                        <a:t>30</a:t>
                      </a:r>
                      <a:r>
                        <a:rPr kumimoji="1" lang="ja-JP" altLang="en-US" sz="1500" kern="1200">
                          <a:solidFill>
                            <a:schemeClr val="tx1"/>
                          </a:solidFill>
                          <a:latin typeface="+mj-ea"/>
                          <a:ea typeface="+mn-ea"/>
                          <a:cs typeface="+mn-cs"/>
                        </a:rPr>
                        <a:t>年</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500" kern="1200">
                          <a:solidFill>
                            <a:schemeClr val="tx1"/>
                          </a:solidFill>
                          <a:latin typeface="+mj-ea"/>
                          <a:ea typeface="+mn-ea"/>
                          <a:cs typeface="+mn-cs"/>
                        </a:rPr>
                        <a:t>３月</a:t>
                      </a:r>
                      <a:r>
                        <a:rPr kumimoji="1" lang="ja-JP" altLang="en-US" sz="1500" kern="1200" dirty="0">
                          <a:solidFill>
                            <a:schemeClr val="tx1"/>
                          </a:solidFill>
                          <a:latin typeface="+mj-ea"/>
                          <a:ea typeface="+mn-ea"/>
                          <a:cs typeface="+mn-cs"/>
                        </a:rPr>
                        <a:t>２日</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500" dirty="0">
                        <a:solidFill>
                          <a:schemeClr val="tx1"/>
                        </a:solidFill>
                        <a:latin typeface="+mj-ea"/>
                        <a:ea typeface="+mj-ea"/>
                      </a:endParaRP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1" lang="ja-JP" altLang="en-US" sz="1500" dirty="0">
                          <a:solidFill>
                            <a:schemeClr val="tx1"/>
                          </a:solidFill>
                          <a:latin typeface="+mj-ea"/>
                          <a:ea typeface="+mj-ea"/>
                        </a:rPr>
                        <a:t>・　第</a:t>
                      </a:r>
                      <a:r>
                        <a:rPr kumimoji="1" lang="en-US" altLang="ja-JP" sz="1500" dirty="0">
                          <a:solidFill>
                            <a:schemeClr val="tx1"/>
                          </a:solidFill>
                          <a:latin typeface="+mj-ea"/>
                          <a:ea typeface="+mj-ea"/>
                        </a:rPr>
                        <a:t>89</a:t>
                      </a:r>
                      <a:r>
                        <a:rPr kumimoji="1" lang="ja-JP" altLang="en-US" sz="1500" dirty="0">
                          <a:solidFill>
                            <a:schemeClr val="tx1"/>
                          </a:solidFill>
                          <a:latin typeface="+mj-ea"/>
                          <a:ea typeface="+mj-ea"/>
                        </a:rPr>
                        <a:t>回</a:t>
                      </a:r>
                      <a:r>
                        <a:rPr kumimoji="1" lang="ja-JP" altLang="en-US" sz="1500" kern="1200" dirty="0">
                          <a:solidFill>
                            <a:schemeClr val="tx1"/>
                          </a:solidFill>
                          <a:latin typeface="+mj-ea"/>
                          <a:ea typeface="+mn-ea"/>
                          <a:cs typeface="+mn-cs"/>
                        </a:rPr>
                        <a:t>社会保障審議会障害者部会において、</a:t>
                      </a:r>
                      <a:r>
                        <a:rPr kumimoji="1" lang="ja-JP" altLang="en-US" sz="1500" kern="1200" dirty="0">
                          <a:solidFill>
                            <a:schemeClr val="tx1"/>
                          </a:solidFill>
                          <a:highlight>
                            <a:srgbClr val="FFFF00"/>
                          </a:highlight>
                          <a:latin typeface="+mj-ea"/>
                          <a:ea typeface="+mn-ea"/>
                          <a:cs typeface="+mn-cs"/>
                        </a:rPr>
                        <a:t>相談支援専門員の研修制度の見直し内容について報告</a:t>
                      </a:r>
                      <a:endParaRPr kumimoji="1" lang="ja-JP" altLang="en-US" sz="1500" dirty="0">
                        <a:solidFill>
                          <a:schemeClr val="tx1"/>
                        </a:solidFill>
                        <a:highlight>
                          <a:srgbClr val="FFFF00"/>
                        </a:highlight>
                        <a:latin typeface="+mj-ea"/>
                        <a:ea typeface="+mj-ea"/>
                      </a:endParaRP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78125"/>
                  </a:ext>
                </a:extLst>
              </a:tr>
              <a:tr h="53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平成</a:t>
                      </a:r>
                      <a:r>
                        <a:rPr lang="en-US" altLang="ja-JP" sz="1500">
                          <a:solidFill>
                            <a:schemeClr val="tx1"/>
                          </a:solidFill>
                          <a:latin typeface="+mj-ea"/>
                          <a:ea typeface="+mj-ea"/>
                        </a:rPr>
                        <a:t>30</a:t>
                      </a:r>
                      <a:r>
                        <a:rPr lang="ja-JP" altLang="en-US" sz="1500">
                          <a:solidFill>
                            <a:schemeClr val="tx1"/>
                          </a:solidFill>
                          <a:latin typeface="+mj-ea"/>
                          <a:ea typeface="+mj-ea"/>
                        </a:rPr>
                        <a:t>年</a:t>
                      </a:r>
                      <a:endParaRPr kumimoji="1" lang="ja-JP" altLang="en-US" sz="1500" dirty="0">
                        <a:solidFill>
                          <a:schemeClr val="tx1"/>
                        </a:solidFill>
                        <a:latin typeface="+mj-ea"/>
                        <a:ea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mj-ea"/>
                          <a:ea typeface="+mj-ea"/>
                        </a:rPr>
                        <a:t>３月２２日</a:t>
                      </a: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lang="ja-JP" altLang="en-US" sz="1500" dirty="0">
                          <a:solidFill>
                            <a:schemeClr val="tx1"/>
                          </a:solidFill>
                          <a:latin typeface="+mj-ea"/>
                          <a:ea typeface="+mj-ea"/>
                        </a:rPr>
                        <a:t>・　</a:t>
                      </a:r>
                      <a:r>
                        <a:rPr lang="ja-JP" altLang="en-US" sz="1500" dirty="0">
                          <a:solidFill>
                            <a:schemeClr val="tx1"/>
                          </a:solidFill>
                          <a:highlight>
                            <a:srgbClr val="FFFF00"/>
                          </a:highlight>
                          <a:latin typeface="+mj-ea"/>
                          <a:ea typeface="+mj-ea"/>
                        </a:rPr>
                        <a:t>主任相談支援専門員の位置づけおよび主任相談支援専門員養成研修について規定した告示を公布</a:t>
                      </a:r>
                      <a:r>
                        <a:rPr lang="ja-JP" altLang="en-US" sz="1500" dirty="0">
                          <a:solidFill>
                            <a:schemeClr val="tx1"/>
                          </a:solidFill>
                          <a:latin typeface="+mj-ea"/>
                          <a:ea typeface="+mj-ea"/>
                        </a:rPr>
                        <a:t>。（適用日：平成３０年４月１日）</a:t>
                      </a: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8880826"/>
                  </a:ext>
                </a:extLst>
              </a:tr>
              <a:tr h="53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mj-ea"/>
                          <a:ea typeface="+mj-ea"/>
                        </a:rPr>
                        <a:t>平成</a:t>
                      </a:r>
                      <a:r>
                        <a:rPr lang="en-US" altLang="ja-JP" sz="1500">
                          <a:solidFill>
                            <a:schemeClr val="tx1"/>
                          </a:solidFill>
                          <a:latin typeface="+mj-ea"/>
                          <a:ea typeface="+mj-ea"/>
                        </a:rPr>
                        <a:t>31</a:t>
                      </a:r>
                      <a:r>
                        <a:rPr lang="ja-JP" altLang="en-US" sz="1500">
                          <a:solidFill>
                            <a:schemeClr val="tx1"/>
                          </a:solidFill>
                          <a:latin typeface="+mj-ea"/>
                          <a:ea typeface="+mj-ea"/>
                        </a:rPr>
                        <a:t>年</a:t>
                      </a:r>
                      <a:endParaRPr lang="en-US" altLang="ja-JP" sz="1500">
                        <a:solidFill>
                          <a:schemeClr val="tx1"/>
                        </a:solidFill>
                        <a:latin typeface="+mj-ea"/>
                        <a:ea typeface="+mj-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500">
                          <a:solidFill>
                            <a:schemeClr val="tx1"/>
                          </a:solidFill>
                          <a:latin typeface="+mj-ea"/>
                          <a:ea typeface="+mj-ea"/>
                        </a:rPr>
                        <a:t>３月２８日</a:t>
                      </a:r>
                    </a:p>
                  </a:txBody>
                  <a:tcPr marL="84406" marR="84406" marT="42203" marB="422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66700" marR="0" lvl="0" indent="-266700" algn="l" defTabSz="914400" rtl="0" eaLnBrk="1" fontAlgn="auto" latinLnBrk="0" hangingPunct="1">
                        <a:lnSpc>
                          <a:spcPct val="100000"/>
                        </a:lnSpc>
                        <a:spcBef>
                          <a:spcPts val="0"/>
                        </a:spcBef>
                        <a:spcAft>
                          <a:spcPts val="0"/>
                        </a:spcAft>
                        <a:buClrTx/>
                        <a:buSzTx/>
                        <a:buFontTx/>
                        <a:buNone/>
                        <a:tabLst/>
                        <a:defRPr/>
                      </a:pPr>
                      <a:r>
                        <a:rPr kumimoji="1" lang="ja-JP" altLang="en-US" sz="1500" kern="1200" dirty="0">
                          <a:solidFill>
                            <a:schemeClr val="tx1"/>
                          </a:solidFill>
                          <a:latin typeface="+mj-ea"/>
                          <a:ea typeface="+mn-ea"/>
                          <a:cs typeface="+mn-cs"/>
                        </a:rPr>
                        <a:t>・　相談支援従事者主任研修事業の実施について都道府県宛て部長通知を発出（標準カリキュラムを含む）。</a:t>
                      </a:r>
                    </a:p>
                  </a:txBody>
                  <a:tcPr marL="84406" marR="84406" marT="42203" marB="4220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4605279"/>
                  </a:ext>
                </a:extLst>
              </a:tr>
            </a:tbl>
          </a:graphicData>
        </a:graphic>
      </p:graphicFrame>
      <p:sp>
        <p:nvSpPr>
          <p:cNvPr id="3" name="スライド番号プレースホルダー 2"/>
          <p:cNvSpPr>
            <a:spLocks noGrp="1"/>
          </p:cNvSpPr>
          <p:nvPr>
            <p:ph type="sldNum" sz="quarter" idx="12"/>
          </p:nvPr>
        </p:nvSpPr>
        <p:spPr/>
        <p:txBody>
          <a:bodyPr/>
          <a:lstStyle/>
          <a:p>
            <a:fld id="{2ADEAB0B-3364-414D-832E-F3CDA843F507}" type="slidenum">
              <a:rPr kumimoji="1" lang="ja-JP" altLang="en-US" smtClean="0"/>
              <a:t>4</a:t>
            </a:fld>
            <a:endParaRPr kumimoji="1" lang="ja-JP" altLang="en-US"/>
          </a:p>
        </p:txBody>
      </p:sp>
      <p:sp>
        <p:nvSpPr>
          <p:cNvPr id="4" name="テキスト ボックス 3"/>
          <p:cNvSpPr txBox="1"/>
          <p:nvPr/>
        </p:nvSpPr>
        <p:spPr>
          <a:xfrm>
            <a:off x="5646439" y="1323070"/>
            <a:ext cx="3240360" cy="738664"/>
          </a:xfrm>
          <a:prstGeom prst="rect">
            <a:avLst/>
          </a:prstGeom>
          <a:noFill/>
          <a:ln w="19050">
            <a:solidFill>
              <a:schemeClr val="tx1"/>
            </a:solidFill>
            <a:prstDash val="dash"/>
          </a:ln>
        </p:spPr>
        <p:txBody>
          <a:bodyPr wrap="square" rtlCol="0">
            <a:spAutoFit/>
          </a:bodyPr>
          <a:lstStyle/>
          <a:p>
            <a:r>
              <a:rPr lang="ja-JP" altLang="en-US" sz="1400" dirty="0"/>
              <a:t>「</a:t>
            </a:r>
            <a:r>
              <a:rPr lang="ja-JP" altLang="en-US" sz="1400" dirty="0">
                <a:highlight>
                  <a:srgbClr val="FFFF00"/>
                </a:highlight>
              </a:rPr>
              <a:t>指導的役割を担う人材（主任相談支援専門員）の育成を行う</a:t>
            </a:r>
            <a:r>
              <a:rPr lang="ja-JP" altLang="en-US" sz="1400" dirty="0"/>
              <a:t>とともに、こうした人材の適切な活用を進めるべき。」</a:t>
            </a:r>
          </a:p>
        </p:txBody>
      </p:sp>
      <p:sp>
        <p:nvSpPr>
          <p:cNvPr id="7" name="テキスト ボックス 6"/>
          <p:cNvSpPr txBox="1"/>
          <p:nvPr/>
        </p:nvSpPr>
        <p:spPr>
          <a:xfrm>
            <a:off x="5646439" y="2343454"/>
            <a:ext cx="3240360" cy="3108543"/>
          </a:xfrm>
          <a:prstGeom prst="rect">
            <a:avLst/>
          </a:prstGeom>
          <a:noFill/>
          <a:ln w="19050">
            <a:solidFill>
              <a:schemeClr val="tx1"/>
            </a:solidFill>
            <a:prstDash val="dash"/>
          </a:ln>
        </p:spPr>
        <p:txBody>
          <a:bodyPr wrap="square" rtlCol="0">
            <a:spAutoFit/>
          </a:bodyPr>
          <a:lstStyle/>
          <a:p>
            <a:r>
              <a:rPr lang="ja-JP" altLang="en-US" sz="1400" dirty="0"/>
              <a:t> ③　指導的役割を担う「主任相談支援専門員（仮称）」について</a:t>
            </a:r>
          </a:p>
          <a:p>
            <a:r>
              <a:rPr lang="ja-JP" altLang="en-US" sz="1400" dirty="0"/>
              <a:t>　　・　</a:t>
            </a:r>
            <a:r>
              <a:rPr lang="ja-JP" altLang="en-US" sz="1400" dirty="0">
                <a:highlight>
                  <a:srgbClr val="FFFF00"/>
                </a:highlight>
              </a:rPr>
              <a:t>相談支援専門員の支援スキルやサービス等利用計画について適切に評価・助言を行い、相談支援の質の確保を図る役割が期待</a:t>
            </a:r>
            <a:r>
              <a:rPr lang="ja-JP" altLang="en-US" sz="1400" dirty="0"/>
              <a:t>されており、基幹相談支援センター等に計画的に配置されるべき。また、更新研修等も導入すべき。</a:t>
            </a:r>
          </a:p>
          <a:p>
            <a:r>
              <a:rPr lang="ja-JP" altLang="en-US" sz="1400" dirty="0"/>
              <a:t>　　・　指導的役割を果たすため、適切な指導や助言を行う技術を習得する機会が確保されるよう、都道府県等が人材育成に関するビジョンを策定するなど、地域における相談支援従事者の段階的な人材育成に取り組むべき。</a:t>
            </a:r>
          </a:p>
        </p:txBody>
      </p:sp>
      <p:cxnSp>
        <p:nvCxnSpPr>
          <p:cNvPr id="6" name="直線コネクタ 5"/>
          <p:cNvCxnSpPr>
            <a:endCxn id="4" idx="1"/>
          </p:cNvCxnSpPr>
          <p:nvPr/>
        </p:nvCxnSpPr>
        <p:spPr>
          <a:xfrm flipV="1">
            <a:off x="5142383" y="1692402"/>
            <a:ext cx="504056" cy="62716"/>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V="1">
            <a:off x="5070375" y="3025686"/>
            <a:ext cx="576064" cy="59987"/>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主任相談支援専門員創設の経緯</a:t>
            </a:r>
          </a:p>
        </p:txBody>
      </p:sp>
      <p:sp>
        <p:nvSpPr>
          <p:cNvPr id="12" name="Text Box 15">
            <a:extLst>
              <a:ext uri="{FF2B5EF4-FFF2-40B4-BE49-F238E27FC236}">
                <a16:creationId xmlns:a16="http://schemas.microsoft.com/office/drawing/2014/main" id="{1EDBE312-9A58-47AB-BAB6-861328C28D6A}"/>
              </a:ext>
            </a:extLst>
          </p:cNvPr>
          <p:cNvSpPr txBox="1">
            <a:spLocks noChangeArrowheads="1"/>
          </p:cNvSpPr>
          <p:nvPr/>
        </p:nvSpPr>
        <p:spPr bwMode="auto">
          <a:xfrm>
            <a:off x="107950" y="6524625"/>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1665100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4" y="318600"/>
            <a:ext cx="9144013" cy="463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790" tIns="41396" rIns="82790" bIns="41396" anchor="ctr"/>
          <a:lstStyle/>
          <a:p>
            <a:pPr algn="ctr" defTabSz="828025" fontAlgn="base">
              <a:spcBef>
                <a:spcPct val="0"/>
              </a:spcBef>
              <a:spcAft>
                <a:spcPct val="0"/>
              </a:spcAft>
              <a:defRPr/>
            </a:pPr>
            <a:r>
              <a:rPr kumimoji="1" lang="ja-JP" altLang="en-US" sz="2177" dirty="0">
                <a:solidFill>
                  <a:prstClr val="black"/>
                </a:solidFill>
                <a:latin typeface="HG創英角ｺﾞｼｯｸUB" pitchFamily="49" charset="-128"/>
                <a:ea typeface="HG創英角ｺﾞｼｯｸUB" pitchFamily="49" charset="-128"/>
              </a:rPr>
              <a:t>主任相談支援専門員養成研修等事業について</a:t>
            </a:r>
            <a:endParaRPr kumimoji="1" lang="en-US" altLang="ja-JP" sz="2177" dirty="0">
              <a:solidFill>
                <a:prstClr val="black"/>
              </a:solidFill>
              <a:latin typeface="HG創英角ｺﾞｼｯｸUB" pitchFamily="49" charset="-128"/>
              <a:ea typeface="HG創英角ｺﾞｼｯｸUB" pitchFamily="49" charset="-128"/>
            </a:endParaRPr>
          </a:p>
        </p:txBody>
      </p:sp>
      <p:graphicFrame>
        <p:nvGraphicFramePr>
          <p:cNvPr id="3" name="表 2"/>
          <p:cNvGraphicFramePr>
            <a:graphicFrameLocks noGrp="1"/>
          </p:cNvGraphicFramePr>
          <p:nvPr>
            <p:extLst>
              <p:ext uri="{D42A27DB-BD31-4B8C-83A1-F6EECF244321}">
                <p14:modId xmlns:p14="http://schemas.microsoft.com/office/powerpoint/2010/main" val="3541894727"/>
              </p:ext>
            </p:extLst>
          </p:nvPr>
        </p:nvGraphicFramePr>
        <p:xfrm>
          <a:off x="97977" y="4212753"/>
          <a:ext cx="8946613" cy="2296170"/>
        </p:xfrm>
        <a:graphic>
          <a:graphicData uri="http://schemas.openxmlformats.org/drawingml/2006/table">
            <a:tbl>
              <a:tblPr firstRow="1" bandRow="1">
                <a:tableStyleId>{5C22544A-7EE6-4342-B048-85BDC9FD1C3A}</a:tableStyleId>
              </a:tblPr>
              <a:tblGrid>
                <a:gridCol w="2341962">
                  <a:extLst>
                    <a:ext uri="{9D8B030D-6E8A-4147-A177-3AD203B41FA5}">
                      <a16:colId xmlns:a16="http://schemas.microsoft.com/office/drawing/2014/main" val="20000"/>
                    </a:ext>
                  </a:extLst>
                </a:gridCol>
                <a:gridCol w="2458650">
                  <a:extLst>
                    <a:ext uri="{9D8B030D-6E8A-4147-A177-3AD203B41FA5}">
                      <a16:colId xmlns:a16="http://schemas.microsoft.com/office/drawing/2014/main" val="20001"/>
                    </a:ext>
                  </a:extLst>
                </a:gridCol>
                <a:gridCol w="2505931">
                  <a:extLst>
                    <a:ext uri="{9D8B030D-6E8A-4147-A177-3AD203B41FA5}">
                      <a16:colId xmlns:a16="http://schemas.microsoft.com/office/drawing/2014/main" val="20002"/>
                    </a:ext>
                  </a:extLst>
                </a:gridCol>
                <a:gridCol w="1640070">
                  <a:extLst>
                    <a:ext uri="{9D8B030D-6E8A-4147-A177-3AD203B41FA5}">
                      <a16:colId xmlns:a16="http://schemas.microsoft.com/office/drawing/2014/main" val="20003"/>
                    </a:ext>
                  </a:extLst>
                </a:gridCol>
              </a:tblGrid>
              <a:tr h="308027">
                <a:tc>
                  <a:txBody>
                    <a:bodyPr/>
                    <a:lstStyle/>
                    <a:p>
                      <a:pPr algn="ctr"/>
                      <a:r>
                        <a:rPr kumimoji="1" lang="ja-JP" altLang="en-US" sz="1500" dirty="0"/>
                        <a:t>事業</a:t>
                      </a:r>
                    </a:p>
                  </a:txBody>
                  <a:tcPr marT="41472" marB="41472">
                    <a:solidFill>
                      <a:schemeClr val="accent2"/>
                    </a:solidFill>
                  </a:tcPr>
                </a:tc>
                <a:tc>
                  <a:txBody>
                    <a:bodyPr/>
                    <a:lstStyle/>
                    <a:p>
                      <a:pPr algn="ctr"/>
                      <a:r>
                        <a:rPr kumimoji="1" lang="ja-JP" altLang="en-US" sz="1500" dirty="0"/>
                        <a:t>Ｈ</a:t>
                      </a:r>
                      <a:r>
                        <a:rPr kumimoji="1" lang="en-US" altLang="ja-JP" sz="1500" dirty="0"/>
                        <a:t>30</a:t>
                      </a:r>
                      <a:r>
                        <a:rPr kumimoji="1" lang="ja-JP" altLang="en-US" sz="1500" dirty="0"/>
                        <a:t>年度</a:t>
                      </a:r>
                    </a:p>
                  </a:txBody>
                  <a:tcPr marT="41472" marB="41472">
                    <a:solidFill>
                      <a:schemeClr val="accent2"/>
                    </a:solidFill>
                  </a:tcPr>
                </a:tc>
                <a:tc>
                  <a:txBody>
                    <a:bodyPr/>
                    <a:lstStyle/>
                    <a:p>
                      <a:pPr algn="ctr"/>
                      <a:r>
                        <a:rPr kumimoji="1" lang="en-US" altLang="ja-JP" sz="1500" dirty="0"/>
                        <a:t>R1(</a:t>
                      </a:r>
                      <a:r>
                        <a:rPr kumimoji="1" lang="ja-JP" altLang="en-US" sz="1500" dirty="0"/>
                        <a:t>Ｈ</a:t>
                      </a:r>
                      <a:r>
                        <a:rPr kumimoji="1" lang="en-US" altLang="ja-JP" sz="1500" dirty="0"/>
                        <a:t>31)</a:t>
                      </a:r>
                      <a:r>
                        <a:rPr kumimoji="1" lang="ja-JP" altLang="en-US" sz="1500" dirty="0"/>
                        <a:t>年度</a:t>
                      </a:r>
                    </a:p>
                  </a:txBody>
                  <a:tcPr marT="41472" marB="41472">
                    <a:solidFill>
                      <a:schemeClr val="accent2"/>
                    </a:solidFill>
                  </a:tcPr>
                </a:tc>
                <a:tc>
                  <a:txBody>
                    <a:bodyPr/>
                    <a:lstStyle/>
                    <a:p>
                      <a:pPr algn="ctr"/>
                      <a:r>
                        <a:rPr kumimoji="1" lang="en-US" altLang="ja-JP" sz="1500" dirty="0"/>
                        <a:t>R2</a:t>
                      </a:r>
                      <a:r>
                        <a:rPr kumimoji="1" lang="ja-JP" altLang="en-US" sz="1500" dirty="0"/>
                        <a:t>年度</a:t>
                      </a:r>
                    </a:p>
                  </a:txBody>
                  <a:tcPr marT="41472" marB="41472">
                    <a:solidFill>
                      <a:schemeClr val="accent2"/>
                    </a:solidFill>
                  </a:tcPr>
                </a:tc>
                <a:extLst>
                  <a:ext uri="{0D108BD9-81ED-4DB2-BD59-A6C34878D82A}">
                    <a16:rowId xmlns:a16="http://schemas.microsoft.com/office/drawing/2014/main" val="10000"/>
                  </a:ext>
                </a:extLst>
              </a:tr>
              <a:tr h="960856">
                <a:tc>
                  <a:txBody>
                    <a:bodyPr/>
                    <a:lstStyle/>
                    <a:p>
                      <a:pPr marL="342900" indent="-342900">
                        <a:buFont typeface="+mj-lt"/>
                        <a:buAutoNum type="arabicPeriod"/>
                      </a:pPr>
                      <a:r>
                        <a:rPr kumimoji="1" lang="ja-JP" altLang="en-US" sz="1300" dirty="0"/>
                        <a:t>主任相談支援専門員養成関係</a:t>
                      </a:r>
                    </a:p>
                  </a:txBody>
                  <a:tcPr marT="41472" marB="41472" anchor="ctr"/>
                </a:tc>
                <a:tc>
                  <a:txBody>
                    <a:bodyPr/>
                    <a:lstStyle/>
                    <a:p>
                      <a:endParaRPr kumimoji="1" lang="ja-JP" altLang="en-US" sz="1500" dirty="0"/>
                    </a:p>
                  </a:txBody>
                  <a:tcPr marT="41472" marB="41472"/>
                </a:tc>
                <a:tc>
                  <a:txBody>
                    <a:bodyPr/>
                    <a:lstStyle/>
                    <a:p>
                      <a:endParaRPr kumimoji="1" lang="ja-JP" altLang="en-US" sz="1500" dirty="0"/>
                    </a:p>
                  </a:txBody>
                  <a:tcPr marT="41472" marB="41472"/>
                </a:tc>
                <a:tc>
                  <a:txBody>
                    <a:bodyPr/>
                    <a:lstStyle/>
                    <a:p>
                      <a:endParaRPr kumimoji="1" lang="ja-JP" altLang="en-US" sz="1500" dirty="0"/>
                    </a:p>
                  </a:txBody>
                  <a:tcPr marT="41472" marB="41472"/>
                </a:tc>
                <a:extLst>
                  <a:ext uri="{0D108BD9-81ED-4DB2-BD59-A6C34878D82A}">
                    <a16:rowId xmlns:a16="http://schemas.microsoft.com/office/drawing/2014/main" val="10001"/>
                  </a:ext>
                </a:extLst>
              </a:tr>
              <a:tr h="1023770">
                <a:tc>
                  <a:txBody>
                    <a:bodyPr/>
                    <a:lstStyle/>
                    <a:p>
                      <a:pPr marL="342900" indent="-342900">
                        <a:buFont typeface="+mj-lt"/>
                        <a:buAutoNum type="arabicPeriod" startAt="2"/>
                      </a:pPr>
                      <a:r>
                        <a:rPr kumimoji="1" lang="ja-JP" altLang="en-US" sz="1300" dirty="0"/>
                        <a:t>基幹相談支援センター設置促進関係</a:t>
                      </a:r>
                    </a:p>
                  </a:txBody>
                  <a:tcPr marT="41472" marB="41472" anchor="ctr"/>
                </a:tc>
                <a:tc>
                  <a:txBody>
                    <a:bodyPr/>
                    <a:lstStyle/>
                    <a:p>
                      <a:endParaRPr kumimoji="1" lang="ja-JP" altLang="en-US" sz="1500" dirty="0"/>
                    </a:p>
                  </a:txBody>
                  <a:tcPr marT="41472" marB="41472"/>
                </a:tc>
                <a:tc>
                  <a:txBody>
                    <a:bodyPr/>
                    <a:lstStyle/>
                    <a:p>
                      <a:endParaRPr kumimoji="1" lang="ja-JP" altLang="en-US" sz="1500" dirty="0"/>
                    </a:p>
                  </a:txBody>
                  <a:tcPr marT="41472" marB="41472"/>
                </a:tc>
                <a:tc>
                  <a:txBody>
                    <a:bodyPr/>
                    <a:lstStyle/>
                    <a:p>
                      <a:endParaRPr kumimoji="1" lang="ja-JP" altLang="en-US" sz="1500" dirty="0"/>
                    </a:p>
                  </a:txBody>
                  <a:tcPr marT="41472" marB="41472"/>
                </a:tc>
                <a:extLst>
                  <a:ext uri="{0D108BD9-81ED-4DB2-BD59-A6C34878D82A}">
                    <a16:rowId xmlns:a16="http://schemas.microsoft.com/office/drawing/2014/main" val="10002"/>
                  </a:ext>
                </a:extLst>
              </a:tr>
            </a:tbl>
          </a:graphicData>
        </a:graphic>
      </p:graphicFrame>
      <p:sp>
        <p:nvSpPr>
          <p:cNvPr id="5" name="ホームベース 4"/>
          <p:cNvSpPr/>
          <p:nvPr/>
        </p:nvSpPr>
        <p:spPr>
          <a:xfrm>
            <a:off x="2939065" y="4543053"/>
            <a:ext cx="1632946" cy="441731"/>
          </a:xfrm>
          <a:prstGeom prst="homePlate">
            <a:avLst>
              <a:gd name="adj" fmla="val 34129"/>
            </a:avLst>
          </a:prstGeom>
        </p:spPr>
        <p:style>
          <a:lnRef idx="1">
            <a:schemeClr val="accent1"/>
          </a:lnRef>
          <a:fillRef idx="2">
            <a:schemeClr val="accent1"/>
          </a:fillRef>
          <a:effectRef idx="1">
            <a:schemeClr val="accent1"/>
          </a:effectRef>
          <a:fontRef idx="minor">
            <a:schemeClr val="dk1"/>
          </a:fontRef>
        </p:style>
        <p:txBody>
          <a:bodyPr rtlCol="0" anchor="ctr"/>
          <a:lstStyle/>
          <a:p>
            <a:pPr marL="84965" indent="-84965" defTabSz="844083" fontAlgn="base">
              <a:spcBef>
                <a:spcPct val="0"/>
              </a:spcBef>
              <a:spcAft>
                <a:spcPct val="0"/>
              </a:spcAft>
              <a:buFont typeface="Arial" panose="020B0604020202020204" pitchFamily="34" charset="0"/>
              <a:buChar char="•"/>
              <a:defRPr/>
            </a:pPr>
            <a:r>
              <a:rPr kumimoji="1" lang="ja-JP" altLang="en-US" sz="1088" dirty="0">
                <a:solidFill>
                  <a:prstClr val="black"/>
                </a:solidFill>
                <a:latin typeface="Arial"/>
                <a:ea typeface="ＭＳ Ｐゴシック"/>
              </a:rPr>
              <a:t>主任相談支援専門員</a:t>
            </a:r>
            <a:endParaRPr kumimoji="1" lang="en-US" altLang="ja-JP" sz="1088" dirty="0">
              <a:solidFill>
                <a:prstClr val="black"/>
              </a:solidFill>
              <a:latin typeface="Arial"/>
              <a:ea typeface="ＭＳ Ｐゴシック"/>
            </a:endParaRPr>
          </a:p>
          <a:p>
            <a:pPr defTabSz="844083" fontAlgn="base">
              <a:spcBef>
                <a:spcPct val="0"/>
              </a:spcBef>
              <a:spcAft>
                <a:spcPct val="0"/>
              </a:spcAft>
              <a:defRPr/>
            </a:pPr>
            <a:r>
              <a:rPr kumimoji="1" lang="ja-JP" altLang="en-US" sz="1088" dirty="0">
                <a:solidFill>
                  <a:prstClr val="black"/>
                </a:solidFill>
                <a:latin typeface="Arial"/>
                <a:ea typeface="ＭＳ Ｐゴシック"/>
              </a:rPr>
              <a:t>　養成テキストの作成</a:t>
            </a:r>
          </a:p>
        </p:txBody>
      </p:sp>
      <p:sp>
        <p:nvSpPr>
          <p:cNvPr id="36" name="ホームベース 35"/>
          <p:cNvSpPr/>
          <p:nvPr/>
        </p:nvSpPr>
        <p:spPr>
          <a:xfrm>
            <a:off x="6466208" y="5013082"/>
            <a:ext cx="2548831" cy="464060"/>
          </a:xfrm>
          <a:prstGeom prst="homePlate">
            <a:avLst>
              <a:gd name="adj" fmla="val 40912"/>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marL="84965" indent="-84965" defTabSz="844083" fontAlgn="base">
              <a:spcBef>
                <a:spcPct val="0"/>
              </a:spcBef>
              <a:spcAft>
                <a:spcPct val="0"/>
              </a:spcAft>
              <a:buFont typeface="Arial" panose="020B0604020202020204" pitchFamily="34" charset="0"/>
              <a:buChar char="•"/>
              <a:defRPr/>
            </a:pPr>
            <a:r>
              <a:rPr kumimoji="1" lang="ja-JP" altLang="en-US" sz="1088" dirty="0">
                <a:solidFill>
                  <a:prstClr val="black"/>
                </a:solidFill>
                <a:latin typeface="Arial"/>
                <a:ea typeface="ＭＳ Ｐゴシック"/>
              </a:rPr>
              <a:t>準備が整い次第、</a:t>
            </a:r>
            <a:endParaRPr kumimoji="1" lang="en-US" altLang="ja-JP" sz="1088" dirty="0">
              <a:solidFill>
                <a:prstClr val="black"/>
              </a:solidFill>
              <a:latin typeface="Arial"/>
              <a:ea typeface="ＭＳ Ｐゴシック"/>
            </a:endParaRPr>
          </a:p>
          <a:p>
            <a:pPr defTabSz="844083" fontAlgn="base">
              <a:spcBef>
                <a:spcPct val="0"/>
              </a:spcBef>
              <a:spcAft>
                <a:spcPct val="0"/>
              </a:spcAft>
              <a:defRPr/>
            </a:pPr>
            <a:r>
              <a:rPr kumimoji="1" lang="ja-JP" altLang="en-US" sz="1088">
                <a:solidFill>
                  <a:prstClr val="black"/>
                </a:solidFill>
                <a:latin typeface="Arial"/>
                <a:ea typeface="ＭＳ Ｐゴシック"/>
              </a:rPr>
              <a:t>　都道府県による研修を順次実施</a:t>
            </a:r>
            <a:endParaRPr kumimoji="1" lang="en-US" altLang="ja-JP" sz="1088" dirty="0">
              <a:solidFill>
                <a:prstClr val="black"/>
              </a:solidFill>
              <a:latin typeface="Arial"/>
              <a:ea typeface="ＭＳ Ｐゴシック"/>
            </a:endParaRPr>
          </a:p>
        </p:txBody>
      </p:sp>
      <p:sp>
        <p:nvSpPr>
          <p:cNvPr id="37" name="ホームベース 36"/>
          <p:cNvSpPr/>
          <p:nvPr/>
        </p:nvSpPr>
        <p:spPr>
          <a:xfrm>
            <a:off x="2464986" y="5520176"/>
            <a:ext cx="2433603" cy="456208"/>
          </a:xfrm>
          <a:prstGeom prst="homePlate">
            <a:avLst>
              <a:gd name="adj" fmla="val 46777"/>
            </a:avLst>
          </a:prstGeom>
        </p:spPr>
        <p:style>
          <a:lnRef idx="1">
            <a:schemeClr val="accent1"/>
          </a:lnRef>
          <a:fillRef idx="2">
            <a:schemeClr val="accent1"/>
          </a:fillRef>
          <a:effectRef idx="1">
            <a:schemeClr val="accent1"/>
          </a:effectRef>
          <a:fontRef idx="minor">
            <a:schemeClr val="dk1"/>
          </a:fontRef>
        </p:style>
        <p:txBody>
          <a:bodyPr rtlCol="0" anchor="ctr"/>
          <a:lstStyle/>
          <a:p>
            <a:pPr marL="84965" indent="-84965" defTabSz="844083" fontAlgn="base">
              <a:spcBef>
                <a:spcPct val="0"/>
              </a:spcBef>
              <a:spcAft>
                <a:spcPct val="0"/>
              </a:spcAft>
              <a:buFont typeface="Arial" panose="020B0604020202020204" pitchFamily="34" charset="0"/>
              <a:buChar char="•"/>
              <a:defRPr/>
            </a:pPr>
            <a:r>
              <a:rPr kumimoji="1" lang="ja-JP" altLang="en-US" sz="1088" dirty="0">
                <a:solidFill>
                  <a:prstClr val="black"/>
                </a:solidFill>
                <a:latin typeface="Arial"/>
                <a:ea typeface="ＭＳ Ｐゴシック"/>
              </a:rPr>
              <a:t>設置促進のための手引きの作成</a:t>
            </a:r>
          </a:p>
        </p:txBody>
      </p:sp>
      <p:sp>
        <p:nvSpPr>
          <p:cNvPr id="42" name="ホームベース 41"/>
          <p:cNvSpPr/>
          <p:nvPr/>
        </p:nvSpPr>
        <p:spPr>
          <a:xfrm>
            <a:off x="4926627" y="5520178"/>
            <a:ext cx="4088412" cy="456206"/>
          </a:xfrm>
          <a:prstGeom prst="homePlate">
            <a:avLst>
              <a:gd name="adj" fmla="val 26651"/>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marL="84965" indent="-84965" defTabSz="844083" fontAlgn="base">
              <a:spcBef>
                <a:spcPct val="0"/>
              </a:spcBef>
              <a:spcAft>
                <a:spcPct val="0"/>
              </a:spcAft>
              <a:buFont typeface="Arial" panose="020B0604020202020204" pitchFamily="34" charset="0"/>
              <a:buChar char="•"/>
              <a:defRPr/>
            </a:pPr>
            <a:r>
              <a:rPr kumimoji="1" lang="ja-JP" altLang="en-US" sz="1088" dirty="0">
                <a:solidFill>
                  <a:prstClr val="black"/>
                </a:solidFill>
                <a:latin typeface="Arial"/>
                <a:ea typeface="ＭＳ Ｐゴシック"/>
              </a:rPr>
              <a:t>市町村において手引きも活用し、センターの設置を促進</a:t>
            </a:r>
          </a:p>
        </p:txBody>
      </p:sp>
      <p:sp>
        <p:nvSpPr>
          <p:cNvPr id="11" name="ホームベース 10"/>
          <p:cNvSpPr/>
          <p:nvPr/>
        </p:nvSpPr>
        <p:spPr>
          <a:xfrm>
            <a:off x="4572010" y="4543054"/>
            <a:ext cx="2832865" cy="419759"/>
          </a:xfrm>
          <a:prstGeom prst="homePlate">
            <a:avLst>
              <a:gd name="adj" fmla="val 34129"/>
            </a:avLst>
          </a:prstGeom>
        </p:spPr>
        <p:style>
          <a:lnRef idx="1">
            <a:schemeClr val="accent1"/>
          </a:lnRef>
          <a:fillRef idx="2">
            <a:schemeClr val="accent1"/>
          </a:fillRef>
          <a:effectRef idx="1">
            <a:schemeClr val="accent1"/>
          </a:effectRef>
          <a:fontRef idx="minor">
            <a:schemeClr val="dk1"/>
          </a:fontRef>
        </p:style>
        <p:txBody>
          <a:bodyPr rtlCol="0" anchor="ctr"/>
          <a:lstStyle/>
          <a:p>
            <a:pPr marL="84965" indent="-84965" algn="ctr" defTabSz="844083" fontAlgn="base">
              <a:spcBef>
                <a:spcPct val="0"/>
              </a:spcBef>
              <a:spcAft>
                <a:spcPct val="0"/>
              </a:spcAft>
              <a:buFont typeface="Arial" panose="020B0604020202020204" pitchFamily="34" charset="0"/>
              <a:buChar char="•"/>
              <a:defRPr/>
            </a:pPr>
            <a:r>
              <a:rPr kumimoji="1" lang="ja-JP" altLang="en-US" sz="1088" dirty="0">
                <a:solidFill>
                  <a:prstClr val="black"/>
                </a:solidFill>
                <a:latin typeface="Arial"/>
                <a:ea typeface="ＭＳ Ｐゴシック"/>
              </a:rPr>
              <a:t>国による養成実施</a:t>
            </a:r>
          </a:p>
        </p:txBody>
      </p:sp>
      <p:sp>
        <p:nvSpPr>
          <p:cNvPr id="2" name="テキスト ボックス 1"/>
          <p:cNvSpPr txBox="1"/>
          <p:nvPr/>
        </p:nvSpPr>
        <p:spPr>
          <a:xfrm>
            <a:off x="2464987" y="797112"/>
            <a:ext cx="6679014" cy="315599"/>
          </a:xfrm>
          <a:prstGeom prst="rect">
            <a:avLst/>
          </a:prstGeom>
          <a:noFill/>
        </p:spPr>
        <p:txBody>
          <a:bodyPr wrap="square" rtlCol="0">
            <a:spAutoFit/>
          </a:bodyPr>
          <a:lstStyle/>
          <a:p>
            <a:pPr algn="r" defTabSz="844083" fontAlgn="base">
              <a:spcBef>
                <a:spcPct val="0"/>
              </a:spcBef>
              <a:spcAft>
                <a:spcPct val="0"/>
              </a:spcAft>
              <a:defRPr/>
            </a:pPr>
            <a:r>
              <a:rPr kumimoji="1" lang="ja-JP" altLang="en-US" sz="1451">
                <a:solidFill>
                  <a:prstClr val="black"/>
                </a:solidFill>
                <a:latin typeface="Arial" charset="0"/>
                <a:ea typeface="ＭＳ Ｐゴシック" charset="-128"/>
              </a:rPr>
              <a:t>令和元年度</a:t>
            </a:r>
            <a:r>
              <a:rPr kumimoji="1" lang="ja-JP" altLang="en-US" sz="1451" dirty="0">
                <a:solidFill>
                  <a:prstClr val="black"/>
                </a:solidFill>
                <a:latin typeface="Arial" charset="0"/>
                <a:ea typeface="ＭＳ Ｐゴシック" charset="-128"/>
              </a:rPr>
              <a:t>予算　１４，８０３千円</a:t>
            </a:r>
          </a:p>
        </p:txBody>
      </p:sp>
      <p:sp>
        <p:nvSpPr>
          <p:cNvPr id="14" name="角丸四角形 13"/>
          <p:cNvSpPr/>
          <p:nvPr/>
        </p:nvSpPr>
        <p:spPr>
          <a:xfrm>
            <a:off x="216976" y="1161288"/>
            <a:ext cx="8827612" cy="745903"/>
          </a:xfrm>
          <a:prstGeom prst="roundRect">
            <a:avLst>
              <a:gd name="adj" fmla="val 2179"/>
            </a:avLst>
          </a:prstGeom>
          <a:noFill/>
          <a:ln w="15875"/>
        </p:spPr>
        <p:style>
          <a:lnRef idx="2">
            <a:schemeClr val="dk1">
              <a:shade val="50000"/>
            </a:schemeClr>
          </a:lnRef>
          <a:fillRef idx="1">
            <a:schemeClr val="dk1"/>
          </a:fillRef>
          <a:effectRef idx="0">
            <a:schemeClr val="dk1"/>
          </a:effectRef>
          <a:fontRef idx="minor">
            <a:schemeClr val="lt1"/>
          </a:fontRef>
        </p:style>
        <p:txBody>
          <a:bodyPr lIns="32655" tIns="32655" rIns="32655" bIns="32655" anchor="t"/>
          <a:lstStyle/>
          <a:p>
            <a:pPr defTabSz="828992" fontAlgn="base" latinLnBrk="1">
              <a:spcBef>
                <a:spcPct val="0"/>
              </a:spcBef>
              <a:spcAft>
                <a:spcPct val="0"/>
              </a:spcAft>
              <a:defRPr/>
            </a:pPr>
            <a:endParaRPr kumimoji="1" lang="en-US" altLang="ja-JP" sz="1361"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地域における相談支援等の指導的役割を果たす主任相談支援専門員を養成するための研修を実施するとともに、</a:t>
            </a:r>
            <a:endParaRPr kumimoji="1" lang="en-US" altLang="ja-JP" sz="1361"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主な配置先となる基幹相談支援センターの設置促進・機能強化を図るための方策の検討等を行う。</a:t>
            </a:r>
            <a:endParaRPr kumimoji="1" lang="en-US" altLang="ja-JP" sz="1361" dirty="0">
              <a:solidFill>
                <a:prstClr val="white"/>
              </a:solidFill>
              <a:latin typeface="Arial"/>
              <a:ea typeface="ＭＳ Ｐゴシック"/>
            </a:endParaRPr>
          </a:p>
          <a:p>
            <a:pPr defTabSz="828992" fontAlgn="base">
              <a:spcBef>
                <a:spcPct val="0"/>
              </a:spcBef>
              <a:spcAft>
                <a:spcPct val="0"/>
              </a:spcAft>
              <a:defRPr/>
            </a:pPr>
            <a:endParaRPr kumimoji="1" lang="en-US" altLang="ja-JP" sz="1361" dirty="0">
              <a:solidFill>
                <a:prstClr val="white"/>
              </a:solidFill>
              <a:latin typeface="Arial"/>
              <a:ea typeface="ＭＳ Ｐゴシック"/>
            </a:endParaRPr>
          </a:p>
        </p:txBody>
      </p:sp>
      <p:sp>
        <p:nvSpPr>
          <p:cNvPr id="15" name="テキスト ボックス 14"/>
          <p:cNvSpPr txBox="1"/>
          <p:nvPr/>
        </p:nvSpPr>
        <p:spPr>
          <a:xfrm>
            <a:off x="97979" y="964620"/>
            <a:ext cx="936436" cy="315599"/>
          </a:xfrm>
          <a:prstGeom prst="rect">
            <a:avLst/>
          </a:prstGeom>
          <a:solidFill>
            <a:srgbClr val="92D050"/>
          </a:solidFill>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828992" fontAlgn="base">
              <a:spcBef>
                <a:spcPct val="0"/>
              </a:spcBef>
              <a:spcAft>
                <a:spcPct val="0"/>
              </a:spcAft>
              <a:defRPr/>
            </a:pPr>
            <a:r>
              <a:rPr kumimoji="1" lang="ja-JP" altLang="en-US" sz="1451" b="1" dirty="0">
                <a:solidFill>
                  <a:prstClr val="white"/>
                </a:solidFill>
                <a:latin typeface="Arial"/>
                <a:ea typeface="ＭＳ Ｐゴシック"/>
              </a:rPr>
              <a:t>概　要</a:t>
            </a:r>
          </a:p>
        </p:txBody>
      </p:sp>
      <p:sp>
        <p:nvSpPr>
          <p:cNvPr id="17" name="角丸四角形 16"/>
          <p:cNvSpPr/>
          <p:nvPr/>
        </p:nvSpPr>
        <p:spPr>
          <a:xfrm>
            <a:off x="216977" y="2177017"/>
            <a:ext cx="8798064" cy="1712394"/>
          </a:xfrm>
          <a:prstGeom prst="roundRect">
            <a:avLst>
              <a:gd name="adj" fmla="val 2179"/>
            </a:avLst>
          </a:prstGeom>
          <a:noFill/>
          <a:ln w="15875"/>
        </p:spPr>
        <p:style>
          <a:lnRef idx="2">
            <a:schemeClr val="dk1">
              <a:shade val="50000"/>
            </a:schemeClr>
          </a:lnRef>
          <a:fillRef idx="1">
            <a:schemeClr val="dk1"/>
          </a:fillRef>
          <a:effectRef idx="0">
            <a:schemeClr val="dk1"/>
          </a:effectRef>
          <a:fontRef idx="minor">
            <a:schemeClr val="lt1"/>
          </a:fontRef>
        </p:style>
        <p:txBody>
          <a:bodyPr lIns="32655" tIns="32655" rIns="32655" bIns="32655" anchor="t"/>
          <a:lstStyle/>
          <a:p>
            <a:pPr defTabSz="828992" fontAlgn="base" latinLnBrk="1">
              <a:spcBef>
                <a:spcPct val="0"/>
              </a:spcBef>
              <a:spcAft>
                <a:spcPct val="0"/>
              </a:spcAft>
              <a:defRPr/>
            </a:pPr>
            <a:endParaRPr kumimoji="1" lang="en-US" altLang="ja-JP" sz="1270"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270" dirty="0">
                <a:solidFill>
                  <a:srgbClr val="000000"/>
                </a:solidFill>
                <a:latin typeface="Arial"/>
                <a:ea typeface="ＭＳ Ｐゴシック"/>
              </a:rPr>
              <a:t>　</a:t>
            </a:r>
            <a:r>
              <a:rPr kumimoji="1" lang="en-US" altLang="ja-JP" sz="1361" dirty="0">
                <a:solidFill>
                  <a:srgbClr val="000000"/>
                </a:solidFill>
                <a:latin typeface="Arial"/>
                <a:ea typeface="ＭＳ Ｐゴシック"/>
              </a:rPr>
              <a:t>【</a:t>
            </a:r>
            <a:r>
              <a:rPr kumimoji="1" lang="ja-JP" altLang="en-US" sz="1361" dirty="0">
                <a:solidFill>
                  <a:srgbClr val="000000"/>
                </a:solidFill>
                <a:latin typeface="Arial"/>
                <a:ea typeface="ＭＳ Ｐゴシック"/>
              </a:rPr>
              <a:t>事業内容</a:t>
            </a:r>
            <a:r>
              <a:rPr kumimoji="1" lang="en-US" altLang="ja-JP" sz="1361" dirty="0">
                <a:solidFill>
                  <a:srgbClr val="000000"/>
                </a:solidFill>
                <a:latin typeface="Arial"/>
                <a:ea typeface="ＭＳ Ｐゴシック"/>
              </a:rPr>
              <a:t>】</a:t>
            </a: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・主任相談支援専門員養成研修の実施</a:t>
            </a:r>
            <a:r>
              <a:rPr kumimoji="1" lang="ja-JP" altLang="en-US" sz="1361">
                <a:solidFill>
                  <a:srgbClr val="000000"/>
                </a:solidFill>
                <a:latin typeface="Arial"/>
                <a:ea typeface="ＭＳ Ｐゴシック"/>
              </a:rPr>
              <a:t>（５日間</a:t>
            </a:r>
            <a:r>
              <a:rPr kumimoji="1" lang="en-US" altLang="ja-JP" sz="1361" b="1" u="sng">
                <a:solidFill>
                  <a:srgbClr val="000000"/>
                </a:solidFill>
                <a:latin typeface="+mn-ea"/>
              </a:rPr>
              <a:t>〔12/9</a:t>
            </a:r>
            <a:r>
              <a:rPr kumimoji="1" lang="ja-JP" altLang="en-US" sz="1361" b="1" u="sng">
                <a:solidFill>
                  <a:srgbClr val="000000"/>
                </a:solidFill>
                <a:latin typeface="+mn-ea"/>
              </a:rPr>
              <a:t>～</a:t>
            </a:r>
            <a:r>
              <a:rPr kumimoji="1" lang="en-US" altLang="ja-JP" sz="1361" b="1" u="sng">
                <a:solidFill>
                  <a:srgbClr val="000000"/>
                </a:solidFill>
                <a:latin typeface="+mn-ea"/>
              </a:rPr>
              <a:t>13: </a:t>
            </a:r>
            <a:r>
              <a:rPr kumimoji="1" lang="ja-JP" altLang="en-US" sz="1361" b="1" u="sng">
                <a:solidFill>
                  <a:srgbClr val="000000"/>
                </a:solidFill>
                <a:latin typeface="+mn-ea"/>
              </a:rPr>
              <a:t>戸山サンライズ</a:t>
            </a:r>
            <a:r>
              <a:rPr kumimoji="1" lang="en-US" altLang="ja-JP" sz="1361" b="1" u="sng">
                <a:solidFill>
                  <a:srgbClr val="000000"/>
                </a:solidFill>
                <a:latin typeface="+mn-ea"/>
              </a:rPr>
              <a:t>(</a:t>
            </a:r>
            <a:r>
              <a:rPr kumimoji="1" lang="ja-JP" altLang="en-US" sz="1361" b="1" u="sng">
                <a:solidFill>
                  <a:srgbClr val="000000"/>
                </a:solidFill>
                <a:latin typeface="+mn-ea"/>
              </a:rPr>
              <a:t>東京都</a:t>
            </a:r>
            <a:r>
              <a:rPr kumimoji="1" lang="en-US" altLang="ja-JP" sz="1361" b="1" u="sng">
                <a:solidFill>
                  <a:srgbClr val="000000"/>
                </a:solidFill>
                <a:latin typeface="+mn-ea"/>
              </a:rPr>
              <a:t>)〕</a:t>
            </a:r>
            <a:r>
              <a:rPr kumimoji="1" lang="ja-JP" altLang="en-US" sz="1361">
                <a:solidFill>
                  <a:srgbClr val="000000"/>
                </a:solidFill>
                <a:latin typeface="Arial"/>
                <a:ea typeface="ＭＳ Ｐゴシック"/>
              </a:rPr>
              <a:t>、</a:t>
            </a:r>
            <a:r>
              <a:rPr kumimoji="1" lang="ja-JP" altLang="en-US" sz="1361" dirty="0">
                <a:solidFill>
                  <a:srgbClr val="000000"/>
                </a:solidFill>
                <a:latin typeface="Arial"/>
                <a:ea typeface="ＭＳ Ｐゴシック"/>
              </a:rPr>
              <a:t>参加者２００名程度）</a:t>
            </a:r>
            <a:endParaRPr kumimoji="1" lang="en-US" altLang="ja-JP" sz="1361" dirty="0">
              <a:solidFill>
                <a:srgbClr val="000000"/>
              </a:solidFill>
              <a:latin typeface="Arial"/>
              <a:ea typeface="ＭＳ Ｐゴシック"/>
            </a:endParaRPr>
          </a:p>
          <a:p>
            <a:pPr defTabSz="828992" fontAlgn="base" latinLnBrk="1">
              <a:spcBef>
                <a:spcPct val="0"/>
              </a:spcBef>
              <a:spcAft>
                <a:spcPct val="0"/>
              </a:spcAft>
              <a:defRPr/>
            </a:pPr>
            <a:endParaRPr kumimoji="1" lang="ja-JP" altLang="en-US" sz="726"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・基幹相談支援センターにおけるモニタリング効果等の検証手法に関するガイドラインの作成</a:t>
            </a:r>
            <a:endParaRPr kumimoji="1" lang="en-US" altLang="ja-JP" sz="1361" dirty="0">
              <a:solidFill>
                <a:srgbClr val="000000"/>
              </a:solidFill>
              <a:latin typeface="Arial"/>
              <a:ea typeface="ＭＳ Ｐゴシック"/>
            </a:endParaRPr>
          </a:p>
          <a:p>
            <a:pPr defTabSz="828992" fontAlgn="base" latinLnBrk="1">
              <a:spcBef>
                <a:spcPct val="0"/>
              </a:spcBef>
              <a:spcAft>
                <a:spcPct val="0"/>
              </a:spcAft>
              <a:defRPr/>
            </a:pPr>
            <a:endParaRPr kumimoji="1" lang="en-US" altLang="ja-JP" sz="726"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a:t>
            </a:r>
            <a:r>
              <a:rPr kumimoji="1" lang="en-US" altLang="ja-JP" sz="1270" dirty="0">
                <a:solidFill>
                  <a:srgbClr val="000000"/>
                </a:solidFill>
                <a:latin typeface="Arial"/>
                <a:ea typeface="ＭＳ Ｐゴシック"/>
              </a:rPr>
              <a:t>※</a:t>
            </a:r>
            <a:r>
              <a:rPr kumimoji="1" lang="ja-JP" altLang="en-US" sz="1270" dirty="0">
                <a:solidFill>
                  <a:srgbClr val="000000"/>
                </a:solidFill>
                <a:latin typeface="Arial"/>
                <a:ea typeface="ＭＳ Ｐゴシック"/>
              </a:rPr>
              <a:t>平成３０年度事業では、基幹相談支援センターの設置促進を図るための取組の好事例等を収集した手引きを作成</a:t>
            </a:r>
            <a:endParaRPr kumimoji="1" lang="en-US" altLang="ja-JP" sz="1270" dirty="0">
              <a:solidFill>
                <a:srgbClr val="000000"/>
              </a:solidFill>
              <a:latin typeface="Arial"/>
              <a:ea typeface="ＭＳ Ｐゴシック"/>
            </a:endParaRPr>
          </a:p>
          <a:p>
            <a:pPr defTabSz="828992" fontAlgn="base" latinLnBrk="1">
              <a:spcBef>
                <a:spcPct val="0"/>
              </a:spcBef>
              <a:spcAft>
                <a:spcPct val="0"/>
              </a:spcAft>
              <a:defRPr/>
            </a:pPr>
            <a:endParaRPr kumimoji="1" lang="en-US" altLang="ja-JP" sz="907" dirty="0">
              <a:solidFill>
                <a:srgbClr val="000000"/>
              </a:solidFill>
              <a:latin typeface="Arial"/>
              <a:ea typeface="ＭＳ Ｐゴシック"/>
            </a:endParaRPr>
          </a:p>
          <a:p>
            <a:pPr defTabSz="828992" fontAlgn="base" latinLnBrk="1">
              <a:spcBef>
                <a:spcPct val="0"/>
              </a:spcBef>
              <a:spcAft>
                <a:spcPct val="0"/>
              </a:spcAft>
              <a:defRPr/>
            </a:pPr>
            <a:r>
              <a:rPr kumimoji="1" lang="ja-JP" altLang="en-US" sz="1361" dirty="0">
                <a:solidFill>
                  <a:srgbClr val="000000"/>
                </a:solidFill>
                <a:latin typeface="Arial"/>
                <a:ea typeface="ＭＳ Ｐゴシック"/>
              </a:rPr>
              <a:t>　</a:t>
            </a:r>
            <a:r>
              <a:rPr kumimoji="1" lang="en-US" altLang="ja-JP" sz="1361" dirty="0">
                <a:solidFill>
                  <a:srgbClr val="000000"/>
                </a:solidFill>
                <a:latin typeface="Arial"/>
                <a:ea typeface="ＭＳ Ｐゴシック"/>
              </a:rPr>
              <a:t>【</a:t>
            </a:r>
            <a:r>
              <a:rPr kumimoji="1" lang="ja-JP" altLang="en-US" sz="1361" dirty="0">
                <a:solidFill>
                  <a:srgbClr val="000000"/>
                </a:solidFill>
                <a:latin typeface="Arial"/>
                <a:ea typeface="ＭＳ Ｐゴシック"/>
              </a:rPr>
              <a:t>実施主体</a:t>
            </a:r>
            <a:r>
              <a:rPr kumimoji="1" lang="en-US" altLang="ja-JP" sz="1361" dirty="0">
                <a:solidFill>
                  <a:srgbClr val="000000"/>
                </a:solidFill>
                <a:latin typeface="Arial"/>
                <a:ea typeface="ＭＳ Ｐゴシック"/>
              </a:rPr>
              <a:t>】</a:t>
            </a:r>
            <a:r>
              <a:rPr kumimoji="1" lang="ja-JP" altLang="en-US" sz="1361" dirty="0">
                <a:solidFill>
                  <a:srgbClr val="000000"/>
                </a:solidFill>
                <a:latin typeface="Arial"/>
                <a:ea typeface="ＭＳ Ｐゴシック"/>
              </a:rPr>
              <a:t>　　国（民間団体へ委託予定）</a:t>
            </a:r>
            <a:endParaRPr kumimoji="1" lang="en-US" altLang="ja-JP" sz="1361" dirty="0">
              <a:solidFill>
                <a:srgbClr val="000000"/>
              </a:solidFill>
              <a:latin typeface="Arial"/>
              <a:ea typeface="ＭＳ Ｐゴシック"/>
            </a:endParaRPr>
          </a:p>
        </p:txBody>
      </p:sp>
      <p:sp>
        <p:nvSpPr>
          <p:cNvPr id="16" name="テキスト ボックス 15"/>
          <p:cNvSpPr txBox="1"/>
          <p:nvPr/>
        </p:nvSpPr>
        <p:spPr>
          <a:xfrm>
            <a:off x="53830" y="2023468"/>
            <a:ext cx="1399442" cy="315599"/>
          </a:xfrm>
          <a:prstGeom prst="rect">
            <a:avLst/>
          </a:prstGeom>
          <a:solidFill>
            <a:srgbClr val="92D050"/>
          </a:solidFill>
          <a:ln/>
        </p:spPr>
        <p:style>
          <a:lnRef idx="1">
            <a:schemeClr val="accent1"/>
          </a:lnRef>
          <a:fillRef idx="3">
            <a:schemeClr val="accent1"/>
          </a:fillRef>
          <a:effectRef idx="2">
            <a:schemeClr val="accent1"/>
          </a:effectRef>
          <a:fontRef idx="minor">
            <a:schemeClr val="lt1"/>
          </a:fontRef>
        </p:style>
        <p:txBody>
          <a:bodyPr wrap="square">
            <a:spAutoFit/>
          </a:bodyPr>
          <a:lstStyle/>
          <a:p>
            <a:pPr algn="ctr" defTabSz="828992" fontAlgn="base">
              <a:spcBef>
                <a:spcPct val="0"/>
              </a:spcBef>
              <a:spcAft>
                <a:spcPct val="0"/>
              </a:spcAft>
              <a:defRPr/>
            </a:pPr>
            <a:r>
              <a:rPr kumimoji="1" lang="ja-JP" altLang="en-US" sz="1451" b="1" dirty="0">
                <a:solidFill>
                  <a:prstClr val="white"/>
                </a:solidFill>
                <a:latin typeface="Arial"/>
                <a:ea typeface="ＭＳ Ｐゴシック"/>
              </a:rPr>
              <a:t>事業内容等</a:t>
            </a:r>
          </a:p>
        </p:txBody>
      </p:sp>
      <p:sp>
        <p:nvSpPr>
          <p:cNvPr id="7" name="テキスト ボックス 6"/>
          <p:cNvSpPr txBox="1"/>
          <p:nvPr/>
        </p:nvSpPr>
        <p:spPr>
          <a:xfrm>
            <a:off x="216979" y="3889411"/>
            <a:ext cx="817437" cy="315599"/>
          </a:xfrm>
          <a:prstGeom prst="rect">
            <a:avLst/>
          </a:prstGeom>
          <a:noFill/>
        </p:spPr>
        <p:txBody>
          <a:bodyPr wrap="square" rtlCol="0">
            <a:spAutoFit/>
          </a:bodyPr>
          <a:lstStyle/>
          <a:p>
            <a:pPr defTabSz="844083" fontAlgn="base">
              <a:spcBef>
                <a:spcPct val="0"/>
              </a:spcBef>
              <a:spcAft>
                <a:spcPct val="0"/>
              </a:spcAft>
              <a:defRPr/>
            </a:pPr>
            <a:r>
              <a:rPr kumimoji="1" lang="ja-JP" altLang="en-US" sz="1451" dirty="0">
                <a:solidFill>
                  <a:prstClr val="black"/>
                </a:solidFill>
                <a:latin typeface="ＭＳ Ｐゴシック"/>
                <a:ea typeface="ＭＳ Ｐゴシック" charset="-128"/>
              </a:rPr>
              <a:t>（参考）</a:t>
            </a:r>
            <a:endParaRPr kumimoji="1" lang="ja-JP" altLang="en-US" sz="1451" dirty="0">
              <a:solidFill>
                <a:prstClr val="black"/>
              </a:solidFill>
              <a:latin typeface="ＭＳ Ｐゴシック" panose="020B0600070205080204" pitchFamily="50" charset="-128"/>
              <a:ea typeface="ＭＳ Ｐゴシック" panose="020B0600070205080204" pitchFamily="50" charset="-128"/>
            </a:endParaRPr>
          </a:p>
        </p:txBody>
      </p:sp>
      <p:sp>
        <p:nvSpPr>
          <p:cNvPr id="19" name="ホームベース 18"/>
          <p:cNvSpPr/>
          <p:nvPr/>
        </p:nvSpPr>
        <p:spPr>
          <a:xfrm>
            <a:off x="2458917" y="4517628"/>
            <a:ext cx="480147" cy="959515"/>
          </a:xfrm>
          <a:prstGeom prst="homePlate">
            <a:avLst>
              <a:gd name="adj" fmla="val 40912"/>
            </a:avLst>
          </a:prstGeom>
          <a:ln>
            <a:prstDash val="dash"/>
          </a:ln>
        </p:spPr>
        <p:style>
          <a:lnRef idx="2">
            <a:schemeClr val="accent1"/>
          </a:lnRef>
          <a:fillRef idx="1">
            <a:schemeClr val="lt1"/>
          </a:fillRef>
          <a:effectRef idx="0">
            <a:schemeClr val="accent1"/>
          </a:effectRef>
          <a:fontRef idx="minor">
            <a:schemeClr val="dk1"/>
          </a:fontRef>
        </p:style>
        <p:txBody>
          <a:bodyPr rtlCol="0" anchor="ctr"/>
          <a:lstStyle/>
          <a:p>
            <a:pPr defTabSz="844083" fontAlgn="base">
              <a:spcBef>
                <a:spcPct val="0"/>
              </a:spcBef>
              <a:spcAft>
                <a:spcPct val="0"/>
              </a:spcAft>
              <a:defRPr/>
            </a:pPr>
            <a:r>
              <a:rPr kumimoji="1" lang="ja-JP" altLang="en-US" sz="1088" dirty="0">
                <a:solidFill>
                  <a:prstClr val="black"/>
                </a:solidFill>
                <a:latin typeface="Arial"/>
                <a:ea typeface="ＭＳ Ｐゴシック"/>
              </a:rPr>
              <a:t>制度創設</a:t>
            </a:r>
            <a:endParaRPr kumimoji="1" lang="en-US" altLang="ja-JP" sz="1088" dirty="0">
              <a:solidFill>
                <a:prstClr val="black"/>
              </a:solidFill>
              <a:latin typeface="Arial"/>
              <a:ea typeface="ＭＳ Ｐゴシック"/>
            </a:endParaRPr>
          </a:p>
        </p:txBody>
      </p:sp>
      <p:sp>
        <p:nvSpPr>
          <p:cNvPr id="6" name="ホームベース 5"/>
          <p:cNvSpPr/>
          <p:nvPr/>
        </p:nvSpPr>
        <p:spPr>
          <a:xfrm>
            <a:off x="4950851" y="6061706"/>
            <a:ext cx="2454025" cy="432383"/>
          </a:xfrm>
          <a:prstGeom prst="homePlate">
            <a:avLst/>
          </a:prstGeom>
          <a:solidFill>
            <a:schemeClr val="accent6">
              <a:lumMod val="50000"/>
            </a:schemeClr>
          </a:solidFill>
          <a:ln>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defTabSz="844083" fontAlgn="base">
              <a:spcBef>
                <a:spcPct val="0"/>
              </a:spcBef>
              <a:spcAft>
                <a:spcPct val="0"/>
              </a:spcAft>
              <a:defRPr/>
            </a:pPr>
            <a:r>
              <a:rPr kumimoji="1" lang="ja-JP" altLang="en-US" sz="1088" b="1" dirty="0">
                <a:solidFill>
                  <a:prstClr val="white"/>
                </a:solidFill>
                <a:latin typeface="Arial"/>
                <a:ea typeface="ＭＳ Ｐゴシック"/>
              </a:rPr>
              <a:t>モニタリング結果等の検証手法に</a:t>
            </a:r>
            <a:endParaRPr kumimoji="1" lang="en-US" altLang="ja-JP" sz="1088" b="1" dirty="0">
              <a:solidFill>
                <a:prstClr val="white"/>
              </a:solidFill>
              <a:latin typeface="Arial"/>
              <a:ea typeface="ＭＳ Ｐゴシック"/>
            </a:endParaRPr>
          </a:p>
          <a:p>
            <a:pPr algn="ctr" defTabSz="844083" fontAlgn="base">
              <a:spcBef>
                <a:spcPct val="0"/>
              </a:spcBef>
              <a:spcAft>
                <a:spcPct val="0"/>
              </a:spcAft>
              <a:defRPr/>
            </a:pPr>
            <a:r>
              <a:rPr kumimoji="1" lang="ja-JP" altLang="en-US" sz="1088" b="1" dirty="0">
                <a:solidFill>
                  <a:prstClr val="white"/>
                </a:solidFill>
                <a:latin typeface="Arial"/>
                <a:ea typeface="ＭＳ Ｐゴシック"/>
              </a:rPr>
              <a:t>関するガイドラインの作成</a:t>
            </a:r>
          </a:p>
        </p:txBody>
      </p:sp>
      <p:sp>
        <p:nvSpPr>
          <p:cNvPr id="20" name="ホームベース 19"/>
          <p:cNvSpPr/>
          <p:nvPr/>
        </p:nvSpPr>
        <p:spPr>
          <a:xfrm>
            <a:off x="7395596" y="6071692"/>
            <a:ext cx="1748404" cy="456206"/>
          </a:xfrm>
          <a:prstGeom prst="homePlate">
            <a:avLst>
              <a:gd name="adj" fmla="val 26651"/>
            </a:avLst>
          </a:prstGeom>
          <a:ln>
            <a:solidFill>
              <a:schemeClr val="accent6"/>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defTabSz="844083" fontAlgn="base">
              <a:spcBef>
                <a:spcPct val="0"/>
              </a:spcBef>
              <a:spcAft>
                <a:spcPct val="0"/>
              </a:spcAft>
              <a:defRPr/>
            </a:pPr>
            <a:r>
              <a:rPr kumimoji="1" lang="ja-JP" altLang="en-US" sz="1088" dirty="0">
                <a:solidFill>
                  <a:prstClr val="black"/>
                </a:solidFill>
                <a:latin typeface="Arial"/>
                <a:ea typeface="ＭＳ Ｐゴシック"/>
              </a:rPr>
              <a:t>・ガイドラインを参考に</a:t>
            </a:r>
            <a:endParaRPr kumimoji="1" lang="en-US" altLang="ja-JP" sz="1088" dirty="0">
              <a:solidFill>
                <a:prstClr val="black"/>
              </a:solidFill>
              <a:latin typeface="Arial"/>
              <a:ea typeface="ＭＳ Ｐゴシック"/>
            </a:endParaRPr>
          </a:p>
          <a:p>
            <a:pPr defTabSz="844083" fontAlgn="base">
              <a:spcBef>
                <a:spcPct val="0"/>
              </a:spcBef>
              <a:spcAft>
                <a:spcPct val="0"/>
              </a:spcAft>
              <a:defRPr/>
            </a:pPr>
            <a:r>
              <a:rPr kumimoji="1" lang="ja-JP" altLang="en-US" sz="1088" dirty="0">
                <a:solidFill>
                  <a:prstClr val="black"/>
                </a:solidFill>
                <a:latin typeface="Arial"/>
                <a:ea typeface="ＭＳ Ｐゴシック"/>
              </a:rPr>
              <a:t>　取組を推進</a:t>
            </a:r>
          </a:p>
        </p:txBody>
      </p:sp>
      <p:sp>
        <p:nvSpPr>
          <p:cNvPr id="22" name="テキスト ボックス 21"/>
          <p:cNvSpPr txBox="1"/>
          <p:nvPr/>
        </p:nvSpPr>
        <p:spPr>
          <a:xfrm>
            <a:off x="6103429" y="15948"/>
            <a:ext cx="3021521" cy="315599"/>
          </a:xfrm>
          <a:prstGeom prst="rect">
            <a:avLst/>
          </a:prstGeom>
          <a:noFill/>
        </p:spPr>
        <p:txBody>
          <a:bodyPr wrap="square" rtlCol="0">
            <a:spAutoFit/>
          </a:bodyPr>
          <a:lstStyle/>
          <a:p>
            <a:pPr algn="r" defTabSz="844083" fontAlgn="base">
              <a:spcBef>
                <a:spcPct val="0"/>
              </a:spcBef>
              <a:spcAft>
                <a:spcPct val="0"/>
              </a:spcAft>
              <a:defRPr/>
            </a:pPr>
            <a:r>
              <a:rPr kumimoji="1" lang="ja-JP" altLang="en-US" sz="1451" b="1" dirty="0">
                <a:solidFill>
                  <a:srgbClr val="FF0000"/>
                </a:solidFill>
                <a:latin typeface="ＭＳ Ｐゴシック"/>
                <a:ea typeface="ＭＳ Ｐゴシック" charset="-128"/>
              </a:rPr>
              <a:t>（令和元年度まで国が直接養成）</a:t>
            </a:r>
            <a:endParaRPr kumimoji="1" lang="ja-JP" altLang="en-US" sz="1451" b="1" dirty="0">
              <a:solidFill>
                <a:srgbClr val="FF0000"/>
              </a:solidFill>
              <a:latin typeface="ＭＳ Ｐゴシック" panose="020B0600070205080204" pitchFamily="50" charset="-128"/>
            </a:endParaRPr>
          </a:p>
        </p:txBody>
      </p:sp>
      <p:sp>
        <p:nvSpPr>
          <p:cNvPr id="8" name="スライド番号プレースホルダー 7"/>
          <p:cNvSpPr>
            <a:spLocks noGrp="1"/>
          </p:cNvSpPr>
          <p:nvPr>
            <p:ph type="sldNum" sz="quarter" idx="12"/>
          </p:nvPr>
        </p:nvSpPr>
        <p:spPr>
          <a:xfrm>
            <a:off x="6924483" y="6496312"/>
            <a:ext cx="2057400" cy="365125"/>
          </a:xfrm>
        </p:spPr>
        <p:txBody>
          <a:bodyPr/>
          <a:lstStyle/>
          <a:p>
            <a:fld id="{2ADEAB0B-3364-414D-832E-F3CDA843F507}" type="slidenum">
              <a:rPr kumimoji="1" lang="ja-JP" altLang="en-US" smtClean="0"/>
              <a:t>5</a:t>
            </a:fld>
            <a:endParaRPr kumimoji="1" lang="ja-JP" altLang="en-US"/>
          </a:p>
        </p:txBody>
      </p:sp>
      <p:sp>
        <p:nvSpPr>
          <p:cNvPr id="21" name="Text Box 15"/>
          <p:cNvSpPr txBox="1">
            <a:spLocks noChangeArrowheads="1"/>
          </p:cNvSpPr>
          <p:nvPr/>
        </p:nvSpPr>
        <p:spPr bwMode="auto">
          <a:xfrm>
            <a:off x="107950" y="6524625"/>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1277535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スライド番号プレースホルダー 1"/>
          <p:cNvSpPr>
            <a:spLocks noGrp="1"/>
          </p:cNvSpPr>
          <p:nvPr>
            <p:ph type="sldNum" sz="quarter" idx="12"/>
          </p:nvPr>
        </p:nvSpPr>
        <p:spPr>
          <a:noFill/>
        </p:spPr>
        <p:txBody>
          <a:bodyPr/>
          <a:lstStyle/>
          <a:p>
            <a:fld id="{5AACCC3D-4C65-428D-B2DE-0D16657012A2}" type="slidenum">
              <a:rPr lang="en-US" altLang="ja-JP"/>
              <a:pPr/>
              <a:t>6</a:t>
            </a:fld>
            <a:endParaRPr lang="en-US" altLang="ja-JP" dirty="0"/>
          </a:p>
        </p:txBody>
      </p:sp>
      <p:sp>
        <p:nvSpPr>
          <p:cNvPr id="10" name="正方形/長方形 9"/>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主任相談支援専門員創設と本研修のねらい</a:t>
            </a:r>
          </a:p>
        </p:txBody>
      </p:sp>
      <p:sp>
        <p:nvSpPr>
          <p:cNvPr id="2" name="正方形/長方形 1"/>
          <p:cNvSpPr/>
          <p:nvPr/>
        </p:nvSpPr>
        <p:spPr>
          <a:xfrm>
            <a:off x="1115616" y="2100833"/>
            <a:ext cx="1008112" cy="864096"/>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養成</a:t>
            </a:r>
          </a:p>
        </p:txBody>
      </p:sp>
      <p:sp>
        <p:nvSpPr>
          <p:cNvPr id="8" name="正方形/長方形 7"/>
          <p:cNvSpPr/>
          <p:nvPr/>
        </p:nvSpPr>
        <p:spPr>
          <a:xfrm>
            <a:off x="2483768" y="2100833"/>
            <a:ext cx="1008112" cy="864096"/>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配置</a:t>
            </a:r>
          </a:p>
        </p:txBody>
      </p:sp>
      <p:sp>
        <p:nvSpPr>
          <p:cNvPr id="11" name="正方形/長方形 10"/>
          <p:cNvSpPr/>
          <p:nvPr/>
        </p:nvSpPr>
        <p:spPr>
          <a:xfrm>
            <a:off x="4355976" y="1735275"/>
            <a:ext cx="1766317" cy="1580528"/>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相談支援の</a:t>
            </a:r>
          </a:p>
          <a:p>
            <a:pPr algn="ctr"/>
            <a:r>
              <a:rPr kumimoji="1" lang="ja-JP" altLang="en-US"/>
              <a:t>質の向上</a:t>
            </a:r>
          </a:p>
          <a:p>
            <a:pPr algn="ctr">
              <a:lnSpc>
                <a:spcPts val="1200"/>
              </a:lnSpc>
            </a:pPr>
            <a:endParaRPr lang="ja-JP" altLang="en-US"/>
          </a:p>
          <a:p>
            <a:pPr algn="ctr"/>
            <a:r>
              <a:rPr kumimoji="1" lang="ja-JP" altLang="en-US" sz="1400"/>
              <a:t>の施策のひとつ</a:t>
            </a:r>
          </a:p>
        </p:txBody>
      </p:sp>
      <p:sp>
        <p:nvSpPr>
          <p:cNvPr id="13" name="正方形/長方形 12"/>
          <p:cNvSpPr/>
          <p:nvPr/>
        </p:nvSpPr>
        <p:spPr>
          <a:xfrm>
            <a:off x="827584" y="1343665"/>
            <a:ext cx="2880816" cy="2363748"/>
          </a:xfrm>
          <a:prstGeom prst="rect">
            <a:avLst/>
          </a:prstGeom>
          <a:noFill/>
          <a:ln w="666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971600" y="1124744"/>
            <a:ext cx="2304256" cy="473087"/>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主任相談支援専門員</a:t>
            </a:r>
          </a:p>
        </p:txBody>
      </p:sp>
      <p:sp>
        <p:nvSpPr>
          <p:cNvPr id="14" name="正方形/長方形 13"/>
          <p:cNvSpPr/>
          <p:nvPr/>
        </p:nvSpPr>
        <p:spPr>
          <a:xfrm>
            <a:off x="6769870" y="1735275"/>
            <a:ext cx="1959756" cy="1580528"/>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障害者の尊厳の確保、社会参加等</a:t>
            </a:r>
            <a:endParaRPr lang="ja-JP" altLang="en-US"/>
          </a:p>
          <a:p>
            <a:pPr algn="ctr">
              <a:lnSpc>
                <a:spcPts val="1000"/>
              </a:lnSpc>
            </a:pPr>
            <a:endParaRPr kumimoji="1" lang="ja-JP" altLang="en-US"/>
          </a:p>
          <a:p>
            <a:pPr algn="ctr"/>
            <a:r>
              <a:rPr kumimoji="1" lang="ja-JP" altLang="en-US"/>
              <a:t>共生社会の</a:t>
            </a:r>
          </a:p>
          <a:p>
            <a:pPr algn="ctr"/>
            <a:r>
              <a:rPr kumimoji="1" lang="ja-JP" altLang="en-US"/>
              <a:t>実現</a:t>
            </a:r>
          </a:p>
        </p:txBody>
      </p:sp>
      <p:cxnSp>
        <p:nvCxnSpPr>
          <p:cNvPr id="4" name="直線矢印コネクタ 3"/>
          <p:cNvCxnSpPr>
            <a:stCxn id="13" idx="3"/>
            <a:endCxn id="11" idx="1"/>
          </p:cNvCxnSpPr>
          <p:nvPr/>
        </p:nvCxnSpPr>
        <p:spPr>
          <a:xfrm>
            <a:off x="3708400" y="2525539"/>
            <a:ext cx="647576" cy="0"/>
          </a:xfrm>
          <a:prstGeom prst="straightConnector1">
            <a:avLst/>
          </a:prstGeom>
          <a:ln w="1270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a:stCxn id="11" idx="3"/>
            <a:endCxn id="14" idx="1"/>
          </p:cNvCxnSpPr>
          <p:nvPr/>
        </p:nvCxnSpPr>
        <p:spPr>
          <a:xfrm>
            <a:off x="6122293" y="2525539"/>
            <a:ext cx="647577" cy="0"/>
          </a:xfrm>
          <a:prstGeom prst="straightConnector1">
            <a:avLst/>
          </a:prstGeom>
          <a:ln w="1270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stCxn id="2" idx="3"/>
            <a:endCxn id="8" idx="1"/>
          </p:cNvCxnSpPr>
          <p:nvPr/>
        </p:nvCxnSpPr>
        <p:spPr>
          <a:xfrm>
            <a:off x="2123728" y="2532881"/>
            <a:ext cx="360040" cy="0"/>
          </a:xfrm>
          <a:prstGeom prst="straightConnector1">
            <a:avLst/>
          </a:prstGeom>
          <a:ln w="730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p:cNvSpPr txBox="1"/>
          <p:nvPr/>
        </p:nvSpPr>
        <p:spPr>
          <a:xfrm>
            <a:off x="827583" y="4020518"/>
            <a:ext cx="7902041" cy="2031325"/>
          </a:xfrm>
          <a:prstGeom prst="rect">
            <a:avLst/>
          </a:prstGeom>
          <a:noFill/>
          <a:ln w="34925">
            <a:solidFill>
              <a:schemeClr val="tx2">
                <a:lumMod val="50000"/>
                <a:lumOff val="50000"/>
              </a:schemeClr>
            </a:solidFill>
          </a:ln>
        </p:spPr>
        <p:txBody>
          <a:bodyPr wrap="square" rtlCol="0">
            <a:spAutoFit/>
          </a:bodyPr>
          <a:lstStyle/>
          <a:p>
            <a:r>
              <a:rPr lang="ja-JP" altLang="en-US" u="sng">
                <a:latin typeface="ＭＳ ゴシック" panose="020B0609070205080204" pitchFamily="49" charset="-128"/>
                <a:ea typeface="ＭＳ ゴシック" panose="020B0609070205080204" pitchFamily="49" charset="-128"/>
              </a:rPr>
              <a:t>障害者総合支援法（抄）　　　　　　　　　　　　　　　　　❖目的規定</a:t>
            </a:r>
          </a:p>
          <a:p>
            <a:r>
              <a:rPr lang="ja-JP" altLang="en-US">
                <a:latin typeface="ＭＳ ゴシック" panose="020B0609070205080204" pitchFamily="49" charset="-128"/>
                <a:ea typeface="ＭＳ ゴシック" panose="020B0609070205080204" pitchFamily="49" charset="-128"/>
              </a:rPr>
              <a:t>第一条　障害者及び障害児が基本的人権を享有する個人としての尊厳にふさわしい日常生活又は社会生活を営むことができるよう、必要な障害福祉サービスに係る給付、地域生活支援事業その他の支援を総合的に行い、もって障害者及び障害児の福祉の増進を図るとともに、障害の有無にかかわらず国民が相互に人格と個性を尊重し安心して暮らすことのできる地域社会の実現に寄与することを目的とする。</a:t>
            </a:r>
          </a:p>
        </p:txBody>
      </p:sp>
      <p:grpSp>
        <p:nvGrpSpPr>
          <p:cNvPr id="18" name="グループ化 17">
            <a:extLst>
              <a:ext uri="{FF2B5EF4-FFF2-40B4-BE49-F238E27FC236}">
                <a16:creationId xmlns:a16="http://schemas.microsoft.com/office/drawing/2014/main" id="{F2CD5D78-629F-4E61-A363-A3EF7692EB97}"/>
              </a:ext>
            </a:extLst>
          </p:cNvPr>
          <p:cNvGrpSpPr/>
          <p:nvPr/>
        </p:nvGrpSpPr>
        <p:grpSpPr>
          <a:xfrm>
            <a:off x="899096" y="2964929"/>
            <a:ext cx="4680546" cy="975779"/>
            <a:chOff x="899096" y="2964929"/>
            <a:chExt cx="4680546" cy="975779"/>
          </a:xfrm>
        </p:grpSpPr>
        <p:sp>
          <p:nvSpPr>
            <p:cNvPr id="16" name="正方形/長方形 15">
              <a:extLst>
                <a:ext uri="{FF2B5EF4-FFF2-40B4-BE49-F238E27FC236}">
                  <a16:creationId xmlns:a16="http://schemas.microsoft.com/office/drawing/2014/main" id="{F90F2E78-C45C-46A5-9EC8-8991AA6FC8B0}"/>
                </a:ext>
              </a:extLst>
            </p:cNvPr>
            <p:cNvSpPr/>
            <p:nvPr/>
          </p:nvSpPr>
          <p:spPr>
            <a:xfrm>
              <a:off x="899592" y="3395613"/>
              <a:ext cx="4680050" cy="54509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bg1"/>
                  </a:solidFill>
                  <a:latin typeface="MS UI Gothic" panose="020B0600070205080204" pitchFamily="50" charset="-128"/>
                  <a:ea typeface="MS UI Gothic" panose="020B0600070205080204" pitchFamily="50" charset="-128"/>
                </a:rPr>
                <a:t>自らのこれまでの実践を振り返るとともに、</a:t>
              </a:r>
            </a:p>
            <a:p>
              <a:r>
                <a:rPr lang="ja-JP" altLang="en-US" sz="1400" b="1" dirty="0">
                  <a:solidFill>
                    <a:schemeClr val="bg1"/>
                  </a:solidFill>
                  <a:latin typeface="MS UI Gothic" panose="020B0600070205080204" pitchFamily="50" charset="-128"/>
                  <a:ea typeface="MS UI Gothic" panose="020B0600070205080204" pitchFamily="50" charset="-128"/>
                </a:rPr>
                <a:t>主任相談支援専門員として求められる知識や技術を習得する</a:t>
              </a:r>
            </a:p>
          </p:txBody>
        </p:sp>
        <p:cxnSp>
          <p:nvCxnSpPr>
            <p:cNvPr id="6" name="直線コネクタ 5">
              <a:extLst>
                <a:ext uri="{FF2B5EF4-FFF2-40B4-BE49-F238E27FC236}">
                  <a16:creationId xmlns:a16="http://schemas.microsoft.com/office/drawing/2014/main" id="{DE23C8C1-D7EA-4DA3-A5D6-B64B60A9C674}"/>
                </a:ext>
              </a:extLst>
            </p:cNvPr>
            <p:cNvCxnSpPr>
              <a:cxnSpLocks/>
              <a:stCxn id="2" idx="2"/>
            </p:cNvCxnSpPr>
            <p:nvPr/>
          </p:nvCxnSpPr>
          <p:spPr>
            <a:xfrm flipH="1">
              <a:off x="899096" y="2964929"/>
              <a:ext cx="720576" cy="4306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 Box 15">
            <a:extLst>
              <a:ext uri="{FF2B5EF4-FFF2-40B4-BE49-F238E27FC236}">
                <a16:creationId xmlns:a16="http://schemas.microsoft.com/office/drawing/2014/main" id="{F5A62341-8FB3-4381-891B-45F42D3AF182}"/>
              </a:ext>
            </a:extLst>
          </p:cNvPr>
          <p:cNvSpPr txBox="1">
            <a:spLocks noChangeArrowheads="1"/>
          </p:cNvSpPr>
          <p:nvPr/>
        </p:nvSpPr>
        <p:spPr bwMode="auto">
          <a:xfrm>
            <a:off x="0" y="6580187"/>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
        <p:nvSpPr>
          <p:cNvPr id="22" name="Text Box 15">
            <a:extLst>
              <a:ext uri="{FF2B5EF4-FFF2-40B4-BE49-F238E27FC236}">
                <a16:creationId xmlns:a16="http://schemas.microsoft.com/office/drawing/2014/main" id="{9610FF74-0437-4B17-95E5-46A9936CA2BD}"/>
              </a:ext>
            </a:extLst>
          </p:cNvPr>
          <p:cNvSpPr txBox="1">
            <a:spLocks noChangeArrowheads="1"/>
          </p:cNvSpPr>
          <p:nvPr/>
        </p:nvSpPr>
        <p:spPr bwMode="auto">
          <a:xfrm>
            <a:off x="4572000" y="6057999"/>
            <a:ext cx="3911641" cy="261610"/>
          </a:xfrm>
          <a:prstGeom prst="rect">
            <a:avLst/>
          </a:prstGeom>
          <a:noFill/>
          <a:ln w="9525">
            <a:noFill/>
            <a:miter lim="800000"/>
            <a:headEnd/>
            <a:tailEnd/>
          </a:ln>
        </p:spPr>
        <p:txBody>
          <a:bodyPr wrap="square">
            <a:spAutoFit/>
          </a:bodyPr>
          <a:lstStyle/>
          <a:p>
            <a:r>
              <a:rPr lang="ja-JP" altLang="en-US" sz="1100" i="1" dirty="0">
                <a:latin typeface="ＭＳ Ｐ明朝" pitchFamily="18" charset="-128"/>
                <a:ea typeface="ＭＳ Ｐ明朝" pitchFamily="18" charset="-128"/>
              </a:rPr>
              <a:t>令和元年度主任相談支援専門員養成研修資料一部改変</a:t>
            </a:r>
            <a:endParaRPr lang="en-US" altLang="ja-JP" sz="11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280334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p:cNvSpPr txBox="1"/>
          <p:nvPr/>
        </p:nvSpPr>
        <p:spPr>
          <a:xfrm>
            <a:off x="467544" y="836712"/>
            <a:ext cx="8496943" cy="5632311"/>
          </a:xfrm>
          <a:prstGeom prst="rect">
            <a:avLst/>
          </a:prstGeom>
          <a:noFill/>
          <a:ln w="34925">
            <a:solidFill>
              <a:schemeClr val="tx2">
                <a:lumMod val="50000"/>
                <a:lumOff val="50000"/>
              </a:schemeClr>
            </a:solidFill>
          </a:ln>
        </p:spPr>
        <p:txBody>
          <a:bodyPr wrap="square" rtlCol="0">
            <a:spAutoFit/>
          </a:bodyPr>
          <a:lstStyle/>
          <a:p>
            <a:r>
              <a:rPr lang="en-US" altLang="ja-JP" u="sng" dirty="0">
                <a:latin typeface="ＤＦ特太ゴシック体" panose="020B0509000000000000" pitchFamily="49" charset="-128"/>
                <a:ea typeface="ＤＦ特太ゴシック体" panose="020B0509000000000000" pitchFamily="49" charset="-128"/>
              </a:rPr>
              <a:t>【</a:t>
            </a:r>
            <a:r>
              <a:rPr lang="ja-JP" altLang="en-US" u="sng" dirty="0">
                <a:latin typeface="ＤＦ特太ゴシック体" panose="020B0509000000000000" pitchFamily="49" charset="-128"/>
                <a:ea typeface="ＤＦ特太ゴシック体" panose="020B0509000000000000" pitchFamily="49" charset="-128"/>
              </a:rPr>
              <a:t>本研修の受講対象者</a:t>
            </a:r>
            <a:r>
              <a:rPr lang="en-US" altLang="ja-JP" u="sng" dirty="0">
                <a:latin typeface="ＤＦ特太ゴシック体" panose="020B0509000000000000" pitchFamily="49" charset="-128"/>
                <a:ea typeface="ＤＦ特太ゴシック体" panose="020B0509000000000000" pitchFamily="49" charset="-128"/>
              </a:rPr>
              <a:t>】</a:t>
            </a:r>
          </a:p>
          <a:p>
            <a:r>
              <a:rPr lang="en-US" altLang="ja-JP" u="sng" dirty="0">
                <a:latin typeface="ＤＦ特太ゴシック体" panose="020B0509000000000000" pitchFamily="49" charset="-128"/>
                <a:ea typeface="ＤＦ特太ゴシック体" panose="020B0509000000000000" pitchFamily="49" charset="-128"/>
              </a:rPr>
              <a:t>(</a:t>
            </a:r>
            <a:r>
              <a:rPr lang="zh-TW" altLang="en-US" u="sng" dirty="0">
                <a:latin typeface="ＤＦ特太ゴシック体" panose="020B0509000000000000" pitchFamily="49" charset="-128"/>
                <a:ea typeface="ＤＦ特太ゴシック体" panose="020B0509000000000000" pitchFamily="49" charset="-128"/>
              </a:rPr>
              <a:t>令和</a:t>
            </a:r>
            <a:r>
              <a:rPr lang="en-US" altLang="ja-JP" u="sng" dirty="0">
                <a:latin typeface="ＤＦ特太ゴシック体" panose="020B0509000000000000" pitchFamily="49" charset="-128"/>
                <a:ea typeface="ＤＦ特太ゴシック体" panose="020B0509000000000000" pitchFamily="49" charset="-128"/>
              </a:rPr>
              <a:t>8</a:t>
            </a:r>
            <a:r>
              <a:rPr lang="zh-TW" altLang="en-US" u="sng" dirty="0">
                <a:latin typeface="ＤＦ特太ゴシック体" panose="020B0509000000000000" pitchFamily="49" charset="-128"/>
                <a:ea typeface="ＤＦ特太ゴシック体" panose="020B0509000000000000" pitchFamily="49" charset="-128"/>
              </a:rPr>
              <a:t>年度</a:t>
            </a:r>
            <a:r>
              <a:rPr lang="ja-JP" altLang="en-US" u="sng" dirty="0">
                <a:latin typeface="ＤＦ特太ゴシック体" panose="020B0509000000000000" pitchFamily="49" charset="-128"/>
                <a:ea typeface="ＤＦ特太ゴシック体" panose="020B0509000000000000" pitchFamily="49" charset="-128"/>
              </a:rPr>
              <a:t>福井県</a:t>
            </a:r>
            <a:r>
              <a:rPr lang="zh-TW" altLang="en-US" u="sng" dirty="0">
                <a:latin typeface="ＤＦ特太ゴシック体" panose="020B0509000000000000" pitchFamily="49" charset="-128"/>
                <a:ea typeface="ＤＦ特太ゴシック体" panose="020B0509000000000000" pitchFamily="49" charset="-128"/>
              </a:rPr>
              <a:t>主任相談支援専門員養成</a:t>
            </a:r>
            <a:r>
              <a:rPr lang="ja-JP" altLang="en-US" u="sng" dirty="0">
                <a:latin typeface="ＤＦ特太ゴシック体" panose="020B0509000000000000" pitchFamily="49" charset="-128"/>
                <a:ea typeface="ＤＦ特太ゴシック体" panose="020B0509000000000000" pitchFamily="49" charset="-128"/>
              </a:rPr>
              <a:t>研修実施要領</a:t>
            </a:r>
            <a:r>
              <a:rPr lang="en-US" altLang="ja-JP" u="sng" dirty="0">
                <a:latin typeface="ＤＦ特太ゴシック体" panose="020B0509000000000000" pitchFamily="49" charset="-128"/>
                <a:ea typeface="ＤＦ特太ゴシック体" panose="020B0509000000000000" pitchFamily="49" charset="-128"/>
              </a:rPr>
              <a:t>『</a:t>
            </a:r>
            <a:r>
              <a:rPr lang="ja-JP" altLang="en-US" u="sng" dirty="0">
                <a:latin typeface="ＤＦ特太ゴシック体" panose="020B0509000000000000" pitchFamily="49" charset="-128"/>
                <a:ea typeface="ＤＦ特太ゴシック体" panose="020B0509000000000000" pitchFamily="49" charset="-128"/>
              </a:rPr>
              <a:t>研修受講要件</a:t>
            </a:r>
            <a:r>
              <a:rPr lang="en-US" altLang="ja-JP" u="sng" dirty="0">
                <a:latin typeface="ＤＦ特太ゴシック体" panose="020B0509000000000000" pitchFamily="49" charset="-128"/>
                <a:ea typeface="ＤＦ特太ゴシック体" panose="020B0509000000000000" pitchFamily="49" charset="-128"/>
              </a:rPr>
              <a:t>』</a:t>
            </a:r>
            <a:r>
              <a:rPr lang="ja-JP" altLang="en-US" u="sng" dirty="0">
                <a:latin typeface="ＤＦ特太ゴシック体" panose="020B0509000000000000" pitchFamily="49" charset="-128"/>
                <a:ea typeface="ＤＦ特太ゴシック体" panose="020B0509000000000000" pitchFamily="49" charset="-128"/>
              </a:rPr>
              <a:t>より</a:t>
            </a:r>
            <a:r>
              <a:rPr lang="en-US" altLang="ja-JP" u="sng" dirty="0">
                <a:latin typeface="ＤＦ特太ゴシック体" panose="020B0509000000000000" pitchFamily="49" charset="-128"/>
                <a:ea typeface="ＤＦ特太ゴシック体" panose="020B0509000000000000" pitchFamily="49" charset="-128"/>
              </a:rPr>
              <a:t>)</a:t>
            </a:r>
            <a:endParaRPr lang="ja-JP" altLang="en-US" u="sng" dirty="0">
              <a:latin typeface="ＤＦ特太ゴシック体" panose="020B0509000000000000" pitchFamily="49" charset="-128"/>
              <a:ea typeface="ＤＦ特太ゴシック体" panose="020B0509000000000000" pitchFamily="49" charset="-128"/>
            </a:endParaRPr>
          </a:p>
          <a:p>
            <a:r>
              <a:rPr lang="ja-JP" altLang="en-US" b="1" dirty="0">
                <a:latin typeface="ＭＳ ゴシック" panose="020B0609070205080204" pitchFamily="49" charset="-128"/>
                <a:ea typeface="ＭＳ ゴシック" panose="020B0609070205080204" pitchFamily="49" charset="-128"/>
              </a:rPr>
              <a:t>　アおよびイ、ウの要件をいずれも満たし、エおよびオについて実施すること</a:t>
            </a:r>
            <a:endParaRPr lang="en-US" altLang="ja-JP" b="1"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（ア） 相談支援従事者現任研修を修了した後、障害者総合支援法における</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相談支援または、児童福祉法における障害児相談支援の業務に３年以上</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（３６ヶ月）以上に従事した者。</a:t>
            </a:r>
            <a:endParaRPr lang="en-US" altLang="ja-JP" dirty="0">
              <a:latin typeface="ＭＳ ゴシック" panose="020B0609070205080204" pitchFamily="49" charset="-128"/>
              <a:ea typeface="ＭＳ ゴシック" panose="020B0609070205080204" pitchFamily="49" charset="-128"/>
            </a:endParaRPr>
          </a:p>
          <a:p>
            <a:r>
              <a:rPr lang="ja-JP" altLang="en-US" dirty="0">
                <a:solidFill>
                  <a:srgbClr val="FF0000"/>
                </a:solidFill>
                <a:latin typeface="ＭＳ ゴシック" panose="020B0609070205080204" pitchFamily="49" charset="-128"/>
                <a:ea typeface="ＭＳ ゴシック" panose="020B0609070205080204" pitchFamily="49" charset="-128"/>
              </a:rPr>
              <a:t>　　　　</a:t>
            </a:r>
            <a:r>
              <a:rPr lang="en-US" altLang="ja-JP" dirty="0">
                <a:solidFill>
                  <a:srgbClr val="FF0000"/>
                </a:solidFill>
                <a:latin typeface="ＭＳ ゴシック" panose="020B0609070205080204" pitchFamily="49" charset="-128"/>
                <a:ea typeface="ＭＳ ゴシック" panose="020B0609070205080204" pitchFamily="49" charset="-128"/>
              </a:rPr>
              <a:t>〔</a:t>
            </a:r>
            <a:r>
              <a:rPr lang="ja-JP" altLang="en-US" dirty="0">
                <a:solidFill>
                  <a:srgbClr val="FF0000"/>
                </a:solidFill>
                <a:latin typeface="ＭＳ ゴシック" panose="020B0609070205080204" pitchFamily="49" charset="-128"/>
                <a:ea typeface="ＭＳ ゴシック" panose="020B0609070205080204" pitchFamily="49" charset="-128"/>
              </a:rPr>
              <a:t>主任相談支援専門員配置の実務経験要件を満たしていること</a:t>
            </a:r>
            <a:r>
              <a:rPr lang="en-US" altLang="ja-JP" dirty="0">
                <a:solidFill>
                  <a:srgbClr val="FF0000"/>
                </a:solidFill>
                <a:latin typeface="ＭＳ ゴシック" panose="020B0609070205080204" pitchFamily="49" charset="-128"/>
                <a:ea typeface="ＭＳ ゴシック" panose="020B0609070205080204" pitchFamily="49" charset="-128"/>
              </a:rPr>
              <a:t>〕</a:t>
            </a:r>
            <a:endParaRPr lang="ja-JP" altLang="en-US" dirty="0">
              <a:solidFill>
                <a:srgbClr val="FF0000"/>
              </a:solidFill>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（イ）申込時点において、基幹相談支援センターに配置されているか、市町</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村障害者相談支援事業所、指定特定相談支援事業所、指定障害児相談</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支援事業所で勤務している者。</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（ウ）令和</a:t>
            </a:r>
            <a:r>
              <a:rPr lang="en-US" altLang="ja-JP" dirty="0">
                <a:latin typeface="ＭＳ ゴシック" panose="020B0609070205080204" pitchFamily="49" charset="-128"/>
                <a:ea typeface="ＭＳ ゴシック" panose="020B0609070205080204" pitchFamily="49" charset="-128"/>
              </a:rPr>
              <a:t>3</a:t>
            </a:r>
            <a:r>
              <a:rPr lang="ja-JP" altLang="en-US" dirty="0">
                <a:latin typeface="ＭＳ ゴシック" panose="020B0609070205080204" pitchFamily="49" charset="-128"/>
                <a:ea typeface="ＭＳ ゴシック" panose="020B0609070205080204" pitchFamily="49" charset="-128"/>
              </a:rPr>
              <a:t>年度以降の福井県</a:t>
            </a:r>
            <a:r>
              <a:rPr lang="ja-JP" altLang="en-US" dirty="0">
                <a:highlight>
                  <a:srgbClr val="FFFF00"/>
                </a:highlight>
                <a:latin typeface="ＭＳ ゴシック" panose="020B0609070205080204" pitchFamily="49" charset="-128"/>
                <a:ea typeface="ＭＳ ゴシック" panose="020B0609070205080204" pitchFamily="49" charset="-128"/>
              </a:rPr>
              <a:t>ファシリテーション研修を修了している</a:t>
            </a:r>
            <a:endParaRPr lang="en-US" altLang="ja-JP" dirty="0">
              <a:highlight>
                <a:srgbClr val="FFFF00"/>
              </a:highlight>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ja-JP" altLang="en-US" dirty="0">
                <a:highlight>
                  <a:srgbClr val="FFFF00"/>
                </a:highlight>
                <a:latin typeface="ＭＳ ゴシック" panose="020B0609070205080204" pitchFamily="49" charset="-128"/>
                <a:ea typeface="ＭＳ ゴシック" panose="020B0609070205080204" pitchFamily="49" charset="-128"/>
              </a:rPr>
              <a:t>こと</a:t>
            </a:r>
            <a:r>
              <a:rPr lang="ja-JP" altLang="en-US" dirty="0">
                <a:latin typeface="ＭＳ ゴシック" panose="020B0609070205080204" pitchFamily="49" charset="-128"/>
                <a:ea typeface="ＭＳ ゴシック" panose="020B0609070205080204" pitchFamily="49" charset="-128"/>
              </a:rPr>
              <a:t>（</a:t>
            </a:r>
            <a:r>
              <a:rPr lang="en-US" altLang="ja-JP" dirty="0">
                <a:latin typeface="ＭＳ ゴシック" panose="020B0609070205080204" pitchFamily="49" charset="-128"/>
                <a:ea typeface="ＭＳ ゴシック" panose="020B0609070205080204" pitchFamily="49" charset="-128"/>
              </a:rPr>
              <a:t>※</a:t>
            </a:r>
            <a:r>
              <a:rPr lang="ja-JP" altLang="en-US" dirty="0">
                <a:latin typeface="ＭＳ ゴシック" panose="020B0609070205080204" pitchFamily="49" charset="-128"/>
                <a:ea typeface="ＭＳ ゴシック" panose="020B0609070205080204" pitchFamily="49" charset="-128"/>
              </a:rPr>
              <a:t>）、もしくは、</a:t>
            </a:r>
            <a:r>
              <a:rPr lang="ja-JP" altLang="en-US" dirty="0">
                <a:highlight>
                  <a:srgbClr val="FFFF00"/>
                </a:highlight>
                <a:latin typeface="ＭＳ ゴシック" panose="020B0609070205080204" pitchFamily="49" charset="-128"/>
                <a:ea typeface="ＭＳ ゴシック" panose="020B0609070205080204" pitchFamily="49" charset="-128"/>
              </a:rPr>
              <a:t>新カリキュラムにおける相談支援従事者研修の</a:t>
            </a:r>
            <a:endParaRPr lang="en-US" altLang="ja-JP" dirty="0">
              <a:highlight>
                <a:srgbClr val="FFFF00"/>
              </a:highlight>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ja-JP" altLang="en-US" dirty="0">
                <a:highlight>
                  <a:srgbClr val="FFFF00"/>
                </a:highlight>
                <a:latin typeface="ＭＳ ゴシック" panose="020B0609070205080204" pitchFamily="49" charset="-128"/>
                <a:ea typeface="ＭＳ ゴシック" panose="020B0609070205080204" pitchFamily="49" charset="-128"/>
              </a:rPr>
              <a:t>講師を行ったことがある</a:t>
            </a:r>
            <a:r>
              <a:rPr lang="ja-JP" altLang="en-US" dirty="0">
                <a:latin typeface="ＭＳ ゴシック" panose="020B0609070205080204" pitchFamily="49" charset="-128"/>
                <a:ea typeface="ＭＳ ゴシック" panose="020B0609070205080204" pitchFamily="49" charset="-128"/>
              </a:rPr>
              <a:t>者。</a:t>
            </a:r>
            <a:r>
              <a:rPr lang="en-US" altLang="ja-JP" dirty="0">
                <a:solidFill>
                  <a:srgbClr val="FF0000"/>
                </a:solidFill>
                <a:latin typeface="ＭＳ ゴシック" panose="020B0609070205080204" pitchFamily="49" charset="-128"/>
                <a:ea typeface="ＭＳ ゴシック" panose="020B0609070205080204" pitchFamily="49" charset="-128"/>
              </a:rPr>
              <a:t>〔</a:t>
            </a:r>
            <a:r>
              <a:rPr lang="ja-JP" altLang="en-US" dirty="0">
                <a:solidFill>
                  <a:srgbClr val="FF0000"/>
                </a:solidFill>
                <a:latin typeface="ＭＳ ゴシック" panose="020B0609070205080204" pitchFamily="49" charset="-128"/>
                <a:ea typeface="ＭＳ ゴシック" panose="020B0609070205080204" pitchFamily="49" charset="-128"/>
              </a:rPr>
              <a:t>福井県独自の要件</a:t>
            </a:r>
            <a:r>
              <a:rPr lang="en-US" altLang="ja-JP" dirty="0">
                <a:solidFill>
                  <a:srgbClr val="FF0000"/>
                </a:solidFill>
                <a:latin typeface="ＭＳ ゴシック" panose="020B0609070205080204" pitchFamily="49" charset="-128"/>
                <a:ea typeface="ＭＳ ゴシック" panose="020B0609070205080204" pitchFamily="49" charset="-128"/>
              </a:rPr>
              <a:t>〕</a:t>
            </a:r>
            <a:endParaRPr lang="ja-JP" altLang="en-US" dirty="0">
              <a:solidFill>
                <a:srgbClr val="FF0000"/>
              </a:solidFill>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（エ）本研修終了後は、</a:t>
            </a:r>
            <a:r>
              <a:rPr lang="ja-JP" altLang="en-US" dirty="0">
                <a:highlight>
                  <a:srgbClr val="FFFF00"/>
                </a:highlight>
                <a:latin typeface="ＭＳ ゴシック" panose="020B0609070205080204" pitchFamily="49" charset="-128"/>
                <a:ea typeface="ＭＳ ゴシック" panose="020B0609070205080204" pitchFamily="49" charset="-128"/>
              </a:rPr>
              <a:t>地域における中核的な役割</a:t>
            </a:r>
            <a:r>
              <a:rPr lang="ja-JP" altLang="en-US" dirty="0">
                <a:latin typeface="ＭＳ ゴシック" panose="020B0609070205080204" pitchFamily="49" charset="-128"/>
                <a:ea typeface="ＭＳ ゴシック" panose="020B0609070205080204" pitchFamily="49" charset="-128"/>
              </a:rPr>
              <a:t>を踏まえ、所属する相談</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支援事業所のみならず、</a:t>
            </a:r>
            <a:r>
              <a:rPr lang="ja-JP" altLang="en-US" dirty="0">
                <a:highlight>
                  <a:srgbClr val="FFFF00"/>
                </a:highlight>
                <a:latin typeface="ＭＳ ゴシック" panose="020B0609070205080204" pitchFamily="49" charset="-128"/>
                <a:ea typeface="ＭＳ ゴシック" panose="020B0609070205080204" pitchFamily="49" charset="-128"/>
              </a:rPr>
              <a:t>地域のその他の相談支援事業所の従事者に対</a:t>
            </a:r>
            <a:endParaRPr lang="en-US" altLang="ja-JP" dirty="0">
              <a:highlight>
                <a:srgbClr val="FFFF00"/>
              </a:highlight>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ja-JP" altLang="en-US" dirty="0">
                <a:highlight>
                  <a:srgbClr val="FFFF00"/>
                </a:highlight>
                <a:latin typeface="ＭＳ ゴシック" panose="020B0609070205080204" pitchFamily="49" charset="-128"/>
                <a:ea typeface="ＭＳ ゴシック" panose="020B0609070205080204" pitchFamily="49" charset="-128"/>
              </a:rPr>
              <a:t>して、資質の向上のための取組を実施</a:t>
            </a:r>
            <a:r>
              <a:rPr lang="ja-JP" altLang="en-US" dirty="0">
                <a:latin typeface="ＭＳ ゴシック" panose="020B0609070205080204" pitchFamily="49" charset="-128"/>
                <a:ea typeface="ＭＳ ゴシック" panose="020B0609070205080204" pitchFamily="49" charset="-128"/>
              </a:rPr>
              <a:t>すること。</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（オ）本研修終了後は</a:t>
            </a:r>
            <a:r>
              <a:rPr lang="ja-JP" altLang="en-US" dirty="0">
                <a:highlight>
                  <a:srgbClr val="FFFF00"/>
                </a:highlight>
                <a:latin typeface="ＭＳ ゴシック" panose="020B0609070205080204" pitchFamily="49" charset="-128"/>
                <a:ea typeface="ＭＳ ゴシック" panose="020B0609070205080204" pitchFamily="49" charset="-128"/>
              </a:rPr>
              <a:t>福井県相談支援従事者主任研修および福井県相談支援</a:t>
            </a:r>
            <a:endParaRPr lang="en-US" altLang="ja-JP" dirty="0">
              <a:highlight>
                <a:srgbClr val="FFFF00"/>
              </a:highlight>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ja-JP" altLang="en-US" dirty="0">
                <a:highlight>
                  <a:srgbClr val="FFFF00"/>
                </a:highlight>
                <a:latin typeface="ＭＳ ゴシック" panose="020B0609070205080204" pitchFamily="49" charset="-128"/>
                <a:ea typeface="ＭＳ ゴシック" panose="020B0609070205080204" pitchFamily="49" charset="-128"/>
              </a:rPr>
              <a:t>従事者研修の企画立案や講師として活動</a:t>
            </a:r>
            <a:r>
              <a:rPr lang="ja-JP" altLang="en-US" dirty="0">
                <a:latin typeface="ＭＳ ゴシック" panose="020B0609070205080204" pitchFamily="49" charset="-128"/>
                <a:ea typeface="ＭＳ ゴシック" panose="020B0609070205080204" pitchFamily="49" charset="-128"/>
              </a:rPr>
              <a:t>していくこと。（初任者研修</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および現任者研修における実地教育の受け入れを含む。）</a:t>
            </a:r>
            <a:endParaRPr lang="en-US" altLang="ja-JP" dirty="0">
              <a:latin typeface="ＭＳ ゴシック" panose="020B0609070205080204" pitchFamily="49" charset="-128"/>
              <a:ea typeface="ＭＳ ゴシック" panose="020B0609070205080204" pitchFamily="49" charset="-128"/>
            </a:endParaRPr>
          </a:p>
          <a:p>
            <a:r>
              <a:rPr lang="ja-JP" altLang="en-US" dirty="0">
                <a:latin typeface="ＭＳ ゴシック" panose="020B0609070205080204" pitchFamily="49" charset="-128"/>
                <a:ea typeface="ＭＳ ゴシック" panose="020B0609070205080204" pitchFamily="49" charset="-128"/>
              </a:rPr>
              <a:t>　　　　</a:t>
            </a:r>
            <a:r>
              <a:rPr lang="en-US" altLang="ja-JP" dirty="0">
                <a:solidFill>
                  <a:srgbClr val="FF0000"/>
                </a:solidFill>
                <a:latin typeface="ＭＳ ゴシック" panose="020B0609070205080204" pitchFamily="49" charset="-128"/>
                <a:ea typeface="ＭＳ ゴシック" panose="020B0609070205080204" pitchFamily="49" charset="-128"/>
              </a:rPr>
              <a:t>〔</a:t>
            </a:r>
            <a:r>
              <a:rPr lang="ja-JP" altLang="en-US" dirty="0">
                <a:solidFill>
                  <a:srgbClr val="FF0000"/>
                </a:solidFill>
                <a:latin typeface="ＭＳ ゴシック" panose="020B0609070205080204" pitchFamily="49" charset="-128"/>
                <a:ea typeface="ＭＳ ゴシック" panose="020B0609070205080204" pitchFamily="49" charset="-128"/>
              </a:rPr>
              <a:t>地域の中核となる人材を養成</a:t>
            </a:r>
            <a:r>
              <a:rPr lang="en-US" altLang="ja-JP" dirty="0">
                <a:solidFill>
                  <a:srgbClr val="FF0000"/>
                </a:solidFill>
                <a:latin typeface="ＭＳ ゴシック" panose="020B0609070205080204" pitchFamily="49" charset="-128"/>
                <a:ea typeface="ＭＳ ゴシック" panose="020B0609070205080204" pitchFamily="49" charset="-128"/>
              </a:rPr>
              <a:t>〕</a:t>
            </a:r>
            <a:endParaRPr lang="ja-JP" altLang="en-US" dirty="0">
              <a:solidFill>
                <a:srgbClr val="FF0000"/>
              </a:solidFill>
              <a:latin typeface="ＭＳ ゴシック" panose="020B0609070205080204" pitchFamily="49" charset="-128"/>
              <a:ea typeface="ＭＳ ゴシック" panose="020B0609070205080204" pitchFamily="49" charset="-128"/>
            </a:endParaRPr>
          </a:p>
        </p:txBody>
      </p:sp>
      <p:sp>
        <p:nvSpPr>
          <p:cNvPr id="28674" name="Text Box 15"/>
          <p:cNvSpPr txBox="1">
            <a:spLocks noChangeArrowheads="1"/>
          </p:cNvSpPr>
          <p:nvPr/>
        </p:nvSpPr>
        <p:spPr bwMode="auto">
          <a:xfrm>
            <a:off x="-20082" y="6585580"/>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
        <p:nvSpPr>
          <p:cNvPr id="28675" name="スライド番号プレースホルダー 1"/>
          <p:cNvSpPr>
            <a:spLocks noGrp="1"/>
          </p:cNvSpPr>
          <p:nvPr>
            <p:ph type="sldNum" sz="quarter" idx="12"/>
          </p:nvPr>
        </p:nvSpPr>
        <p:spPr>
          <a:xfrm>
            <a:off x="6902896" y="6481142"/>
            <a:ext cx="2133600" cy="260226"/>
          </a:xfrm>
          <a:noFill/>
        </p:spPr>
        <p:txBody>
          <a:bodyPr/>
          <a:lstStyle/>
          <a:p>
            <a:fld id="{5AACCC3D-4C65-428D-B2DE-0D16657012A2}" type="slidenum">
              <a:rPr lang="en-US" altLang="ja-JP"/>
              <a:pPr/>
              <a:t>7</a:t>
            </a:fld>
            <a:endParaRPr lang="en-US" altLang="ja-JP" dirty="0"/>
          </a:p>
        </p:txBody>
      </p:sp>
      <p:sp>
        <p:nvSpPr>
          <p:cNvPr id="10" name="正方形/長方形 9"/>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令和</a:t>
            </a:r>
            <a:r>
              <a:rPr lang="en-US" altLang="ja-JP"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8</a:t>
            </a:r>
            <a:r>
              <a:rPr lang="ja-JP" altLang="en-US" sz="2800" kern="0" dirty="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年度福井県主任相談支援専門員養成研修について</a:t>
            </a:r>
          </a:p>
        </p:txBody>
      </p:sp>
    </p:spTree>
    <p:extLst>
      <p:ext uri="{BB962C8B-B14F-4D97-AF65-F5344CB8AC3E}">
        <p14:creationId xmlns:p14="http://schemas.microsoft.com/office/powerpoint/2010/main" val="3823214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a:xfrm>
            <a:off x="178786" y="517287"/>
            <a:ext cx="8786446" cy="5836626"/>
          </a:xfrm>
        </p:spPr>
        <p:txBody>
          <a:bodyPr/>
          <a:lstStyle/>
          <a:p>
            <a:r>
              <a:rPr lang="en-US" altLang="ja-JP" sz="3323" dirty="0"/>
              <a:t>Ⅱ</a:t>
            </a:r>
            <a:r>
              <a:rPr lang="ja-JP" altLang="en-US" sz="3323" dirty="0"/>
              <a:t>　</a:t>
            </a:r>
            <a:r>
              <a:rPr lang="ja-JP" altLang="en-US" sz="3600" dirty="0">
                <a:latin typeface="メイリオ" pitchFamily="50" charset="-128"/>
                <a:ea typeface="メイリオ" pitchFamily="50" charset="-128"/>
                <a:cs typeface="メイリオ" pitchFamily="50" charset="-128"/>
              </a:rPr>
              <a:t>相談支援専門員研修の見直しと</a:t>
            </a:r>
            <a:br>
              <a:rPr lang="en-US" altLang="ja-JP" sz="3600" dirty="0">
                <a:latin typeface="メイリオ" pitchFamily="50" charset="-128"/>
                <a:ea typeface="メイリオ" pitchFamily="50" charset="-128"/>
                <a:cs typeface="メイリオ" pitchFamily="50" charset="-128"/>
              </a:rPr>
            </a:br>
            <a:r>
              <a:rPr lang="ja-JP" altLang="en-US" sz="3600" dirty="0">
                <a:latin typeface="メイリオ" pitchFamily="50" charset="-128"/>
                <a:ea typeface="メイリオ" pitchFamily="50" charset="-128"/>
                <a:cs typeface="メイリオ" pitchFamily="50" charset="-128"/>
              </a:rPr>
              <a:t>本研修の位置づけ</a:t>
            </a:r>
            <a:endParaRPr lang="ja-JP" altLang="en-US" sz="3323" dirty="0"/>
          </a:p>
        </p:txBody>
      </p:sp>
      <p:sp>
        <p:nvSpPr>
          <p:cNvPr id="3" name="スライド番号プレースホルダー 2"/>
          <p:cNvSpPr>
            <a:spLocks noGrp="1"/>
          </p:cNvSpPr>
          <p:nvPr>
            <p:ph type="sldNum" sz="quarter" idx="12"/>
          </p:nvPr>
        </p:nvSpPr>
        <p:spPr/>
        <p:txBody>
          <a:bodyPr/>
          <a:lstStyle/>
          <a:p>
            <a:fld id="{2ADEAB0B-3364-414D-832E-F3CDA843F507}" type="slidenum">
              <a:rPr kumimoji="1" lang="ja-JP" altLang="en-US" smtClean="0"/>
              <a:t>8</a:t>
            </a:fld>
            <a:endParaRPr kumimoji="1" lang="ja-JP" altLang="en-US"/>
          </a:p>
        </p:txBody>
      </p:sp>
      <p:sp>
        <p:nvSpPr>
          <p:cNvPr id="4" name="Text Box 15">
            <a:extLst>
              <a:ext uri="{FF2B5EF4-FFF2-40B4-BE49-F238E27FC236}">
                <a16:creationId xmlns:a16="http://schemas.microsoft.com/office/drawing/2014/main" id="{A6F7551E-6E84-1253-F142-59027F2C43CD}"/>
              </a:ext>
            </a:extLst>
          </p:cNvPr>
          <p:cNvSpPr txBox="1">
            <a:spLocks noChangeArrowheads="1"/>
          </p:cNvSpPr>
          <p:nvPr/>
        </p:nvSpPr>
        <p:spPr bwMode="auto">
          <a:xfrm>
            <a:off x="-20082" y="6585580"/>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3063172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2">
            <a:extLst>
              <a:ext uri="{FF2B5EF4-FFF2-40B4-BE49-F238E27FC236}">
                <a16:creationId xmlns:a16="http://schemas.microsoft.com/office/drawing/2014/main" id="{F5DDAAD5-74AC-AD44-9C9F-45BE5DA18529}"/>
              </a:ext>
            </a:extLst>
          </p:cNvPr>
          <p:cNvSpPr/>
          <p:nvPr/>
        </p:nvSpPr>
        <p:spPr>
          <a:xfrm>
            <a:off x="374520" y="870274"/>
            <a:ext cx="8489560" cy="154189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147448" indent="-147448">
              <a:lnSpc>
                <a:spcPct val="110000"/>
              </a:lnSpc>
            </a:pPr>
            <a:r>
              <a:rPr lang="ja-JP" altLang="en-US" sz="1023" dirty="0">
                <a:solidFill>
                  <a:schemeClr val="tx1"/>
                </a:solidFill>
              </a:rPr>
              <a:t>○　意思決定支援への配慮、高齢障害者への対応やサービス等利用計画の質の向上、障害福祉サービス支給決定の適正化等を図り、</a:t>
            </a:r>
            <a:r>
              <a:rPr lang="ja-JP" altLang="en-US" sz="1023" dirty="0">
                <a:solidFill>
                  <a:schemeClr val="tx1"/>
                </a:solidFill>
                <a:highlight>
                  <a:srgbClr val="FFFF00"/>
                </a:highlight>
              </a:rPr>
              <a:t>質の高いケアマネジメントを含む地域を基盤としたソーシャルワークを実践できる相談支援専門員を養成するため</a:t>
            </a:r>
            <a:r>
              <a:rPr lang="ja-JP" altLang="en-US" sz="1023" dirty="0">
                <a:solidFill>
                  <a:schemeClr val="tx1"/>
                </a:solidFill>
              </a:rPr>
              <a:t>、</a:t>
            </a:r>
            <a:r>
              <a:rPr lang="ja-JP" altLang="en-US" sz="1023" b="1" u="sng" dirty="0">
                <a:solidFill>
                  <a:schemeClr val="tx1"/>
                </a:solidFill>
              </a:rPr>
              <a:t>カリキュラムの内容を現行より充実させる改定を行う</a:t>
            </a:r>
            <a:r>
              <a:rPr lang="ja-JP" altLang="en-US" sz="1023" b="1" dirty="0">
                <a:solidFill>
                  <a:schemeClr val="tx1"/>
                </a:solidFill>
              </a:rPr>
              <a:t>。</a:t>
            </a:r>
            <a:endParaRPr lang="en-US" altLang="ja-JP" sz="1023" b="1" dirty="0">
              <a:solidFill>
                <a:schemeClr val="tx1"/>
              </a:solidFill>
            </a:endParaRPr>
          </a:p>
          <a:p>
            <a:pPr marL="147448" indent="-147448">
              <a:lnSpc>
                <a:spcPts val="500"/>
              </a:lnSpc>
            </a:pPr>
            <a:endParaRPr lang="en-US" altLang="ja-JP" sz="681" b="1" dirty="0">
              <a:solidFill>
                <a:schemeClr val="tx1"/>
              </a:solidFill>
            </a:endParaRPr>
          </a:p>
          <a:p>
            <a:pPr marL="147448" indent="-147448">
              <a:lnSpc>
                <a:spcPct val="110000"/>
              </a:lnSpc>
            </a:pPr>
            <a:r>
              <a:rPr lang="ja-JP" altLang="en-US" sz="1023" dirty="0">
                <a:solidFill>
                  <a:schemeClr val="tx1"/>
                </a:solidFill>
              </a:rPr>
              <a:t>○　実践力の高い相談支援専門員養成のために、実践の積み重ねを行いながらスキルアップできるよう、現任研修の受講にあたり、相談支援に</a:t>
            </a:r>
            <a:r>
              <a:rPr lang="ja-JP" altLang="en-US" sz="1023" dirty="0">
                <a:solidFill>
                  <a:schemeClr val="tx1"/>
                </a:solidFill>
                <a:highlight>
                  <a:srgbClr val="FFFF00"/>
                </a:highlight>
              </a:rPr>
              <a:t>関する</a:t>
            </a:r>
            <a:r>
              <a:rPr lang="ja-JP" altLang="en-US" sz="1023" b="1" u="sng" dirty="0">
                <a:solidFill>
                  <a:schemeClr val="tx1"/>
                </a:solidFill>
                <a:highlight>
                  <a:srgbClr val="FFFF00"/>
                </a:highlight>
              </a:rPr>
              <a:t>一定の実務経験の要件</a:t>
            </a:r>
            <a:r>
              <a:rPr lang="en-US" altLang="ja-JP" sz="1023" b="1" u="sng" dirty="0">
                <a:solidFill>
                  <a:schemeClr val="tx1"/>
                </a:solidFill>
                <a:highlight>
                  <a:srgbClr val="FFFF00"/>
                </a:highlight>
                <a:latin typeface="+mn-ea"/>
              </a:rPr>
              <a:t>(※</a:t>
            </a:r>
            <a:r>
              <a:rPr lang="ja-JP" altLang="en-US" sz="1023" b="1" u="sng" dirty="0">
                <a:solidFill>
                  <a:schemeClr val="tx1"/>
                </a:solidFill>
                <a:highlight>
                  <a:srgbClr val="FFFF00"/>
                </a:highlight>
                <a:latin typeface="+mn-ea"/>
              </a:rPr>
              <a:t>１</a:t>
            </a:r>
            <a:r>
              <a:rPr lang="en-US" altLang="ja-JP" sz="1023" b="1" u="sng" dirty="0">
                <a:solidFill>
                  <a:schemeClr val="tx1"/>
                </a:solidFill>
                <a:highlight>
                  <a:srgbClr val="FFFF00"/>
                </a:highlight>
                <a:latin typeface="+mn-ea"/>
              </a:rPr>
              <a:t>)</a:t>
            </a:r>
            <a:r>
              <a:rPr lang="ja-JP" altLang="en-US" sz="1023" dirty="0">
                <a:solidFill>
                  <a:schemeClr val="tx1"/>
                </a:solidFill>
              </a:rPr>
              <a:t>を追加</a:t>
            </a:r>
            <a:r>
              <a:rPr lang="ja-JP" altLang="en-US" sz="937" dirty="0">
                <a:solidFill>
                  <a:schemeClr val="tx1"/>
                </a:solidFill>
                <a:latin typeface="ＭＳ 明朝" panose="02020609040205080304" pitchFamily="17" charset="-128"/>
                <a:ea typeface="ＭＳ 明朝" panose="02020609040205080304" pitchFamily="17" charset="-128"/>
              </a:rPr>
              <a:t>。</a:t>
            </a:r>
            <a:r>
              <a:rPr lang="ja-JP" altLang="en-US" sz="1023" dirty="0">
                <a:solidFill>
                  <a:schemeClr val="tx1"/>
                </a:solidFill>
              </a:rPr>
              <a:t>（</a:t>
            </a:r>
            <a:r>
              <a:rPr lang="en-US" altLang="ja-JP" sz="1023" dirty="0">
                <a:solidFill>
                  <a:schemeClr val="tx1"/>
                </a:solidFill>
              </a:rPr>
              <a:t>※</a:t>
            </a:r>
            <a:r>
              <a:rPr lang="ja-JP" altLang="en-US" sz="1023" dirty="0">
                <a:solidFill>
                  <a:schemeClr val="tx1"/>
                </a:solidFill>
              </a:rPr>
              <a:t>経過措置： 旧カリキュラム修了者の初回の受講時は従前の例による。）</a:t>
            </a:r>
            <a:endParaRPr lang="en-US" altLang="ja-JP" sz="1023" dirty="0">
              <a:solidFill>
                <a:schemeClr val="tx1"/>
              </a:solidFill>
            </a:endParaRPr>
          </a:p>
          <a:p>
            <a:pPr marL="147448" indent="-147448">
              <a:lnSpc>
                <a:spcPts val="500"/>
              </a:lnSpc>
            </a:pPr>
            <a:endParaRPr lang="en-US" altLang="ja-JP" sz="681" dirty="0">
              <a:solidFill>
                <a:schemeClr val="tx1"/>
              </a:solidFill>
            </a:endParaRPr>
          </a:p>
          <a:p>
            <a:pPr marL="147448" indent="-147448">
              <a:lnSpc>
                <a:spcPct val="110000"/>
              </a:lnSpc>
            </a:pPr>
            <a:r>
              <a:rPr lang="ja-JP" altLang="en-US" sz="1023" dirty="0">
                <a:solidFill>
                  <a:schemeClr val="tx1"/>
                </a:solidFill>
              </a:rPr>
              <a:t>○　さらに、</a:t>
            </a:r>
            <a:r>
              <a:rPr lang="ja-JP" altLang="en-US" sz="1023" dirty="0">
                <a:solidFill>
                  <a:schemeClr val="tx1"/>
                </a:solidFill>
                <a:highlight>
                  <a:srgbClr val="FFFF00"/>
                </a:highlight>
              </a:rPr>
              <a:t>地域づくり、人材育成、困難事例への対応など地域の中核的な役割を担う専門職を育成</a:t>
            </a:r>
            <a:r>
              <a:rPr lang="ja-JP" altLang="en-US" sz="1023" dirty="0">
                <a:solidFill>
                  <a:schemeClr val="tx1"/>
                </a:solidFill>
              </a:rPr>
              <a:t>するとともに、</a:t>
            </a:r>
            <a:r>
              <a:rPr lang="ja-JP" altLang="en-US" sz="1023" dirty="0">
                <a:solidFill>
                  <a:schemeClr val="tx1"/>
                </a:solidFill>
                <a:highlight>
                  <a:srgbClr val="FFFF00"/>
                </a:highlight>
              </a:rPr>
              <a:t>相談支援専門員のキャリアパスを明確にし、目指すべき将来像及びやりがいをもって長期に働ける環境を整える</a:t>
            </a:r>
            <a:r>
              <a:rPr lang="ja-JP" altLang="en-US" sz="1023" dirty="0">
                <a:solidFill>
                  <a:schemeClr val="tx1"/>
                </a:solidFill>
              </a:rPr>
              <a:t>ため、</a:t>
            </a:r>
            <a:r>
              <a:rPr lang="ja-JP" altLang="en-US" sz="1023" b="1" u="sng" dirty="0">
                <a:solidFill>
                  <a:schemeClr val="tx1"/>
                </a:solidFill>
              </a:rPr>
              <a:t>主任相談支援専門員研修を創設</a:t>
            </a:r>
            <a:r>
              <a:rPr lang="ja-JP" altLang="en-US" sz="1023" dirty="0">
                <a:solidFill>
                  <a:schemeClr val="tx1"/>
                </a:solidFill>
              </a:rPr>
              <a:t>。</a:t>
            </a:r>
            <a:endParaRPr lang="en-US" altLang="ja-JP" sz="1023" dirty="0">
              <a:solidFill>
                <a:schemeClr val="tx1"/>
              </a:solidFill>
            </a:endParaRPr>
          </a:p>
        </p:txBody>
      </p:sp>
      <p:sp>
        <p:nvSpPr>
          <p:cNvPr id="49" name="正方形/長方形 48"/>
          <p:cNvSpPr/>
          <p:nvPr/>
        </p:nvSpPr>
        <p:spPr>
          <a:xfrm>
            <a:off x="374520" y="2888631"/>
            <a:ext cx="3027296" cy="819699"/>
          </a:xfrm>
          <a:prstGeom prst="rect">
            <a:avLst/>
          </a:prstGeom>
          <a:ln w="12700"/>
        </p:spPr>
        <p:style>
          <a:lnRef idx="2">
            <a:schemeClr val="dk1"/>
          </a:lnRef>
          <a:fillRef idx="1">
            <a:schemeClr val="lt1"/>
          </a:fillRef>
          <a:effectRef idx="0">
            <a:schemeClr val="dk1"/>
          </a:effectRef>
          <a:fontRef idx="minor">
            <a:schemeClr val="dk1"/>
          </a:fontRef>
        </p:style>
        <p:txBody>
          <a:bodyPr vert="horz" rtlCol="0" anchor="ctr"/>
          <a:lstStyle/>
          <a:p>
            <a:pPr algn="ctr"/>
            <a:endParaRPr lang="ja-JP" altLang="en-US" sz="1023" b="1" dirty="0">
              <a:solidFill>
                <a:schemeClr val="tx1"/>
              </a:solidFill>
            </a:endParaRPr>
          </a:p>
          <a:p>
            <a:pPr algn="ctr"/>
            <a:endParaRPr lang="ja-JP" altLang="en-US" sz="1023" b="1" dirty="0">
              <a:solidFill>
                <a:schemeClr val="tx1"/>
              </a:solidFill>
            </a:endParaRPr>
          </a:p>
          <a:p>
            <a:pPr algn="ctr"/>
            <a:endParaRPr lang="ja-JP" altLang="en-US" sz="1023" b="1" dirty="0">
              <a:solidFill>
                <a:schemeClr val="tx1"/>
              </a:solidFill>
            </a:endParaRPr>
          </a:p>
          <a:p>
            <a:pPr algn="ctr"/>
            <a:endParaRPr lang="ja-JP" altLang="en-US" sz="1023" b="1" dirty="0">
              <a:solidFill>
                <a:schemeClr val="tx1"/>
              </a:solidFill>
            </a:endParaRPr>
          </a:p>
          <a:p>
            <a:pPr algn="ctr"/>
            <a:r>
              <a:rPr lang="ja-JP" altLang="en-US" sz="1023" b="1" dirty="0">
                <a:solidFill>
                  <a:schemeClr val="tx1"/>
                </a:solidFill>
              </a:rPr>
              <a:t>相談支援専門員としての配置要件</a:t>
            </a:r>
            <a:endParaRPr lang="en-US" altLang="ja-JP" sz="1023" b="1" dirty="0">
              <a:solidFill>
                <a:schemeClr val="tx1"/>
              </a:solidFill>
            </a:endParaRPr>
          </a:p>
        </p:txBody>
      </p:sp>
      <p:sp>
        <p:nvSpPr>
          <p:cNvPr id="56" name="正方形/長方形 55"/>
          <p:cNvSpPr/>
          <p:nvPr/>
        </p:nvSpPr>
        <p:spPr>
          <a:xfrm>
            <a:off x="374521" y="4425190"/>
            <a:ext cx="3027295" cy="1230938"/>
          </a:xfrm>
          <a:prstGeom prst="rect">
            <a:avLst/>
          </a:prstGeom>
          <a:ln w="12700"/>
        </p:spPr>
        <p:style>
          <a:lnRef idx="2">
            <a:schemeClr val="dk1"/>
          </a:lnRef>
          <a:fillRef idx="1">
            <a:schemeClr val="lt1"/>
          </a:fillRef>
          <a:effectRef idx="0">
            <a:schemeClr val="dk1"/>
          </a:effectRef>
          <a:fontRef idx="minor">
            <a:schemeClr val="dk1"/>
          </a:fontRef>
        </p:style>
        <p:txBody>
          <a:bodyPr vert="horz" rtlCol="0" anchor="ctr"/>
          <a:lstStyle/>
          <a:p>
            <a:pPr algn="ctr"/>
            <a:endParaRPr lang="ja-JP" altLang="en-US" sz="1023" b="1">
              <a:solidFill>
                <a:schemeClr val="tx1"/>
              </a:solidFill>
            </a:endParaRPr>
          </a:p>
          <a:p>
            <a:pPr algn="ctr"/>
            <a:endParaRPr lang="ja-JP" altLang="en-US" sz="1023" b="1">
              <a:solidFill>
                <a:schemeClr val="tx1"/>
              </a:solidFill>
            </a:endParaRPr>
          </a:p>
          <a:p>
            <a:pPr algn="ctr"/>
            <a:endParaRPr lang="ja-JP" altLang="en-US" sz="1023" b="1">
              <a:solidFill>
                <a:schemeClr val="tx1"/>
              </a:solidFill>
            </a:endParaRPr>
          </a:p>
          <a:p>
            <a:pPr algn="ctr"/>
            <a:endParaRPr lang="ja-JP" altLang="en-US" sz="1023" b="1">
              <a:solidFill>
                <a:schemeClr val="tx1"/>
              </a:solidFill>
            </a:endParaRPr>
          </a:p>
          <a:p>
            <a:pPr algn="ctr"/>
            <a:endParaRPr lang="ja-JP" altLang="en-US" sz="1023" b="1">
              <a:solidFill>
                <a:schemeClr val="tx1"/>
              </a:solidFill>
            </a:endParaRPr>
          </a:p>
          <a:p>
            <a:pPr algn="ctr"/>
            <a:endParaRPr lang="ja-JP" altLang="en-US" sz="1023" b="1">
              <a:solidFill>
                <a:schemeClr val="tx1"/>
              </a:solidFill>
            </a:endParaRPr>
          </a:p>
          <a:p>
            <a:pPr algn="ctr"/>
            <a:r>
              <a:rPr lang="ja-JP" altLang="en-US" sz="1023" b="1">
                <a:solidFill>
                  <a:schemeClr val="tx1"/>
                </a:solidFill>
              </a:rPr>
              <a:t>相談支援専門員としての配置要件</a:t>
            </a:r>
            <a:endParaRPr lang="en-US" altLang="ja-JP" sz="1023" b="1" dirty="0">
              <a:solidFill>
                <a:schemeClr val="tx1"/>
              </a:solidFill>
            </a:endParaRPr>
          </a:p>
        </p:txBody>
      </p:sp>
      <p:sp>
        <p:nvSpPr>
          <p:cNvPr id="58" name="正方形/長方形 57"/>
          <p:cNvSpPr/>
          <p:nvPr/>
        </p:nvSpPr>
        <p:spPr>
          <a:xfrm>
            <a:off x="438002" y="4485394"/>
            <a:ext cx="1070139" cy="860203"/>
          </a:xfrm>
          <a:prstGeom prst="rect">
            <a:avLst/>
          </a:prstGeom>
          <a:ln w="12700"/>
        </p:spPr>
        <p:style>
          <a:lnRef idx="2">
            <a:schemeClr val="dk1"/>
          </a:lnRef>
          <a:fillRef idx="1">
            <a:schemeClr val="lt1"/>
          </a:fillRef>
          <a:effectRef idx="0">
            <a:schemeClr val="dk1"/>
          </a:effectRef>
          <a:fontRef idx="minor">
            <a:schemeClr val="dk1"/>
          </a:fontRef>
        </p:style>
        <p:txBody>
          <a:bodyPr vert="horz" rtlCol="0" anchor="ctr"/>
          <a:lstStyle/>
          <a:p>
            <a:pPr algn="ctr"/>
            <a:r>
              <a:rPr lang="ja-JP" altLang="en-US" sz="1023" b="1">
                <a:solidFill>
                  <a:schemeClr val="tx1"/>
                </a:solidFill>
              </a:rPr>
              <a:t>実務経験要件</a:t>
            </a:r>
            <a:endParaRPr lang="en-US" altLang="ja-JP" sz="1023" b="1" dirty="0">
              <a:solidFill>
                <a:schemeClr val="tx1"/>
              </a:solidFill>
            </a:endParaRPr>
          </a:p>
        </p:txBody>
      </p:sp>
      <p:sp>
        <p:nvSpPr>
          <p:cNvPr id="75" name="正方形/長方形 74"/>
          <p:cNvSpPr/>
          <p:nvPr/>
        </p:nvSpPr>
        <p:spPr>
          <a:xfrm>
            <a:off x="7492482" y="4498239"/>
            <a:ext cx="1502228" cy="195504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000" b="1">
                <a:solidFill>
                  <a:schemeClr val="tx1"/>
                </a:solidFill>
              </a:rPr>
              <a:t>相談支援専門員</a:t>
            </a:r>
          </a:p>
          <a:p>
            <a:pPr algn="ctr"/>
            <a:r>
              <a:rPr lang="ja-JP" altLang="en-US" sz="1000" b="1">
                <a:solidFill>
                  <a:schemeClr val="tx1"/>
                </a:solidFill>
              </a:rPr>
              <a:t>配置要件更新</a:t>
            </a:r>
            <a:endParaRPr lang="ja-JP" altLang="en-US" sz="1000" b="1">
              <a:solidFill>
                <a:srgbClr val="000000"/>
              </a:solidFill>
              <a:latin typeface="Arial" charset="0"/>
            </a:endParaRPr>
          </a:p>
          <a:p>
            <a:pPr algn="ctr" fontAlgn="base">
              <a:lnSpc>
                <a:spcPts val="500"/>
              </a:lnSpc>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r>
              <a:rPr lang="ja-JP" altLang="en-US" sz="1000" b="1">
                <a:solidFill>
                  <a:srgbClr val="000000"/>
                </a:solidFill>
                <a:latin typeface="Arial" charset="0"/>
              </a:rPr>
              <a:t>引き続き相談支援専門員として配置可</a:t>
            </a: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ja-JP" altLang="en-US" sz="1000" b="1">
              <a:solidFill>
                <a:srgbClr val="000000"/>
              </a:solidFill>
              <a:latin typeface="Arial" charset="0"/>
            </a:endParaRPr>
          </a:p>
          <a:p>
            <a:pPr algn="ctr" fontAlgn="base">
              <a:spcBef>
                <a:spcPct val="0"/>
              </a:spcBef>
              <a:spcAft>
                <a:spcPct val="0"/>
              </a:spcAft>
            </a:pPr>
            <a:endParaRPr lang="en-US" altLang="ja-JP" sz="1000" b="1">
              <a:solidFill>
                <a:srgbClr val="000000"/>
              </a:solidFill>
              <a:latin typeface="Arial" charset="0"/>
            </a:endParaRPr>
          </a:p>
        </p:txBody>
      </p:sp>
      <p:sp>
        <p:nvSpPr>
          <p:cNvPr id="2" name="タイトル 1"/>
          <p:cNvSpPr>
            <a:spLocks noGrp="1"/>
          </p:cNvSpPr>
          <p:nvPr>
            <p:ph type="title"/>
          </p:nvPr>
        </p:nvSpPr>
        <p:spPr>
          <a:xfrm>
            <a:off x="374521" y="233793"/>
            <a:ext cx="8042740" cy="417571"/>
          </a:xfrm>
          <a:noFill/>
          <a:ln>
            <a:noFill/>
          </a:ln>
        </p:spPr>
        <p:txBody>
          <a:bodyPr>
            <a:noAutofit/>
          </a:bodyPr>
          <a:lstStyle/>
          <a:p>
            <a:r>
              <a:rPr lang="ja-JP" altLang="en-US" sz="2045" dirty="0">
                <a:latin typeface="ＤＦ特太ゴシック体" panose="020B0509000000000000" pitchFamily="49" charset="-128"/>
                <a:ea typeface="ＤＦ特太ゴシック体" panose="020B0509000000000000" pitchFamily="49" charset="-128"/>
              </a:rPr>
              <a:t>相談支援専門員の研修制度</a:t>
            </a:r>
            <a:r>
              <a:rPr lang="ja-JP" altLang="en-US" sz="2045">
                <a:latin typeface="ＤＦ特太ゴシック体" panose="020B0509000000000000" pitchFamily="49" charset="-128"/>
                <a:ea typeface="ＤＦ特太ゴシック体" panose="020B0509000000000000" pitchFamily="49" charset="-128"/>
              </a:rPr>
              <a:t>の見直しに</a:t>
            </a:r>
            <a:r>
              <a:rPr lang="ja-JP" altLang="en-US" sz="2045" dirty="0">
                <a:latin typeface="ＤＦ特太ゴシック体" panose="020B0509000000000000" pitchFamily="49" charset="-128"/>
                <a:ea typeface="ＤＦ特太ゴシック体" panose="020B0509000000000000" pitchFamily="49" charset="-128"/>
              </a:rPr>
              <a:t>ついて</a:t>
            </a:r>
          </a:p>
        </p:txBody>
      </p:sp>
      <p:sp>
        <p:nvSpPr>
          <p:cNvPr id="5" name="正方形/長方形 4"/>
          <p:cNvSpPr/>
          <p:nvPr/>
        </p:nvSpPr>
        <p:spPr>
          <a:xfrm>
            <a:off x="444075" y="2996429"/>
            <a:ext cx="1064066" cy="447767"/>
          </a:xfrm>
          <a:prstGeom prst="rect">
            <a:avLst/>
          </a:prstGeom>
          <a:ln w="12700"/>
        </p:spPr>
        <p:style>
          <a:lnRef idx="2">
            <a:schemeClr val="dk1"/>
          </a:lnRef>
          <a:fillRef idx="1">
            <a:schemeClr val="lt1"/>
          </a:fillRef>
          <a:effectRef idx="0">
            <a:schemeClr val="dk1"/>
          </a:effectRef>
          <a:fontRef idx="minor">
            <a:schemeClr val="dk1"/>
          </a:fontRef>
        </p:style>
        <p:txBody>
          <a:bodyPr vert="horz" rtlCol="0" anchor="ctr"/>
          <a:lstStyle/>
          <a:p>
            <a:pPr algn="ctr"/>
            <a:r>
              <a:rPr lang="ja-JP" altLang="en-US" sz="1023" b="1">
                <a:solidFill>
                  <a:schemeClr val="tx1"/>
                </a:solidFill>
              </a:rPr>
              <a:t>実務経験要件</a:t>
            </a:r>
            <a:endParaRPr lang="en-US" altLang="ja-JP" sz="1023" b="1" dirty="0">
              <a:solidFill>
                <a:schemeClr val="tx1"/>
              </a:solidFill>
            </a:endParaRPr>
          </a:p>
        </p:txBody>
      </p:sp>
      <p:sp>
        <p:nvSpPr>
          <p:cNvPr id="6" name="正方形/長方形 5"/>
          <p:cNvSpPr/>
          <p:nvPr/>
        </p:nvSpPr>
        <p:spPr>
          <a:xfrm>
            <a:off x="1996856" y="2996430"/>
            <a:ext cx="1352974" cy="44812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b="1">
                <a:solidFill>
                  <a:schemeClr val="tx1"/>
                </a:solidFill>
              </a:rPr>
              <a:t>研修修了要件</a:t>
            </a:r>
            <a:endParaRPr lang="en-US" altLang="ja-JP" sz="937" b="1">
              <a:solidFill>
                <a:schemeClr val="tx1"/>
              </a:solidFill>
            </a:endParaRPr>
          </a:p>
          <a:p>
            <a:pPr algn="ctr">
              <a:lnSpc>
                <a:spcPts val="500"/>
              </a:lnSpc>
            </a:pPr>
            <a:endParaRPr lang="ja-JP" altLang="en-US" sz="937">
              <a:solidFill>
                <a:schemeClr val="tx1"/>
              </a:solidFill>
            </a:endParaRPr>
          </a:p>
          <a:p>
            <a:pPr algn="ctr"/>
            <a:r>
              <a:rPr lang="ja-JP" altLang="en-US" sz="937">
                <a:solidFill>
                  <a:schemeClr val="tx1"/>
                </a:solidFill>
              </a:rPr>
              <a:t>初任者研修</a:t>
            </a:r>
            <a:r>
              <a:rPr lang="en-US" altLang="ja-JP" sz="937">
                <a:solidFill>
                  <a:schemeClr val="tx1"/>
                </a:solidFill>
                <a:latin typeface="+mn-ea"/>
              </a:rPr>
              <a:t>(31.5h)</a:t>
            </a:r>
            <a:endParaRPr lang="ja-JP" altLang="en-US" sz="937" dirty="0">
              <a:solidFill>
                <a:schemeClr val="tx1"/>
              </a:solidFill>
              <a:latin typeface="+mn-ea"/>
            </a:endParaRPr>
          </a:p>
        </p:txBody>
      </p:sp>
      <p:sp>
        <p:nvSpPr>
          <p:cNvPr id="8" name="正方形/長方形 7"/>
          <p:cNvSpPr/>
          <p:nvPr/>
        </p:nvSpPr>
        <p:spPr>
          <a:xfrm>
            <a:off x="5371463" y="2969964"/>
            <a:ext cx="1828013" cy="47423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050">
                <a:solidFill>
                  <a:schemeClr val="tx1"/>
                </a:solidFill>
              </a:rPr>
              <a:t>５年毎に現任研修を修了</a:t>
            </a:r>
          </a:p>
          <a:p>
            <a:pPr algn="ctr">
              <a:lnSpc>
                <a:spcPts val="600"/>
              </a:lnSpc>
            </a:pPr>
            <a:endParaRPr lang="ja-JP" altLang="en-US" sz="1023">
              <a:solidFill>
                <a:schemeClr val="tx1"/>
              </a:solidFill>
            </a:endParaRPr>
          </a:p>
          <a:p>
            <a:pPr algn="ctr"/>
            <a:r>
              <a:rPr lang="ja-JP" altLang="en-US" sz="1023">
                <a:solidFill>
                  <a:schemeClr val="tx1"/>
                </a:solidFill>
              </a:rPr>
              <a:t>相談支援従事者現任研</a:t>
            </a:r>
            <a:r>
              <a:rPr lang="en-US" altLang="ja-JP" sz="1023">
                <a:solidFill>
                  <a:schemeClr val="tx1"/>
                </a:solidFill>
                <a:latin typeface="+mn-ea"/>
              </a:rPr>
              <a:t>(18h)</a:t>
            </a:r>
            <a:endParaRPr lang="en-US" altLang="ja-JP" sz="1023" dirty="0">
              <a:solidFill>
                <a:schemeClr val="tx1"/>
              </a:solidFill>
              <a:latin typeface="+mn-ea"/>
            </a:endParaRPr>
          </a:p>
        </p:txBody>
      </p:sp>
      <p:sp>
        <p:nvSpPr>
          <p:cNvPr id="14" name="正方形/長方形 13"/>
          <p:cNvSpPr/>
          <p:nvPr/>
        </p:nvSpPr>
        <p:spPr>
          <a:xfrm>
            <a:off x="1975331" y="4498237"/>
            <a:ext cx="1374499" cy="849006"/>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b="1">
                <a:solidFill>
                  <a:schemeClr val="tx1"/>
                </a:solidFill>
              </a:rPr>
              <a:t>研修修了要件</a:t>
            </a:r>
          </a:p>
          <a:p>
            <a:pPr algn="ctr">
              <a:lnSpc>
                <a:spcPts val="600"/>
              </a:lnSpc>
            </a:pPr>
            <a:endParaRPr lang="ja-JP" altLang="en-US" sz="937">
              <a:solidFill>
                <a:schemeClr val="tx1"/>
              </a:solidFill>
            </a:endParaRPr>
          </a:p>
          <a:p>
            <a:pPr algn="ctr"/>
            <a:r>
              <a:rPr lang="ja-JP" altLang="en-US" sz="937">
                <a:solidFill>
                  <a:schemeClr val="tx1"/>
                </a:solidFill>
              </a:rPr>
              <a:t>初任者研修</a:t>
            </a:r>
            <a:endParaRPr lang="en-US" altLang="ja-JP" sz="937" dirty="0">
              <a:solidFill>
                <a:schemeClr val="tx1"/>
              </a:solidFill>
              <a:latin typeface="+mn-ea"/>
            </a:endParaRPr>
          </a:p>
          <a:p>
            <a:pPr algn="ctr"/>
            <a:r>
              <a:rPr lang="en-US" altLang="ja-JP" sz="900" b="1">
                <a:solidFill>
                  <a:srgbClr val="FF0000"/>
                </a:solidFill>
              </a:rPr>
              <a:t>【</a:t>
            </a:r>
            <a:r>
              <a:rPr lang="ja-JP" altLang="en-US" sz="900" b="1">
                <a:solidFill>
                  <a:srgbClr val="FF0000"/>
                </a:solidFill>
              </a:rPr>
              <a:t>カリキュラム改定</a:t>
            </a:r>
            <a:r>
              <a:rPr lang="en-US" altLang="ja-JP" sz="900" b="1">
                <a:solidFill>
                  <a:srgbClr val="FF0000"/>
                </a:solidFill>
                <a:latin typeface="+mn-ea"/>
              </a:rPr>
              <a:t>(42.5h)</a:t>
            </a:r>
            <a:r>
              <a:rPr lang="en-US" altLang="ja-JP" sz="900" b="1">
                <a:solidFill>
                  <a:srgbClr val="FF0000"/>
                </a:solidFill>
              </a:rPr>
              <a:t>】</a:t>
            </a:r>
          </a:p>
        </p:txBody>
      </p:sp>
      <p:sp>
        <p:nvSpPr>
          <p:cNvPr id="7" name="正方形/長方形 6"/>
          <p:cNvSpPr/>
          <p:nvPr/>
        </p:nvSpPr>
        <p:spPr>
          <a:xfrm>
            <a:off x="1996857" y="2593514"/>
            <a:ext cx="5218436" cy="204615"/>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dirty="0">
                <a:solidFill>
                  <a:schemeClr val="tx1"/>
                </a:solidFill>
              </a:rPr>
              <a:t>専門コース別研修　（任意研修）</a:t>
            </a:r>
          </a:p>
        </p:txBody>
      </p:sp>
      <p:sp>
        <p:nvSpPr>
          <p:cNvPr id="16" name="正方形/長方形 15"/>
          <p:cNvSpPr/>
          <p:nvPr/>
        </p:nvSpPr>
        <p:spPr>
          <a:xfrm>
            <a:off x="1996856" y="4026521"/>
            <a:ext cx="5202620" cy="308699"/>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dirty="0">
                <a:solidFill>
                  <a:schemeClr val="tx1"/>
                </a:solidFill>
              </a:rPr>
              <a:t>専門コース別研修（任意研修）</a:t>
            </a:r>
            <a:endParaRPr lang="en-US" altLang="ja-JP" sz="937" dirty="0">
              <a:solidFill>
                <a:schemeClr val="tx1"/>
              </a:solidFill>
            </a:endParaRPr>
          </a:p>
          <a:p>
            <a:pPr algn="ctr"/>
            <a:r>
              <a:rPr lang="en-US" altLang="ja-JP" sz="800">
                <a:solidFill>
                  <a:schemeClr val="tx1"/>
                </a:solidFill>
              </a:rPr>
              <a:t>※</a:t>
            </a:r>
            <a:r>
              <a:rPr lang="ja-JP" altLang="en-US" sz="800">
                <a:solidFill>
                  <a:schemeClr val="tx1"/>
                </a:solidFill>
              </a:rPr>
              <a:t>今後カリキュラム改定や一部必須化及び主任</a:t>
            </a:r>
            <a:r>
              <a:rPr lang="ja-JP" altLang="en-US" sz="800" dirty="0">
                <a:solidFill>
                  <a:schemeClr val="tx1"/>
                </a:solidFill>
              </a:rPr>
              <a:t>研修受講</a:t>
            </a:r>
            <a:r>
              <a:rPr lang="ja-JP" altLang="en-US" sz="800">
                <a:solidFill>
                  <a:schemeClr val="tx1"/>
                </a:solidFill>
              </a:rPr>
              <a:t>の要件化について</a:t>
            </a:r>
            <a:r>
              <a:rPr lang="ja-JP" altLang="en-US" sz="800" dirty="0">
                <a:solidFill>
                  <a:schemeClr val="tx1"/>
                </a:solidFill>
              </a:rPr>
              <a:t>検討</a:t>
            </a:r>
            <a:endParaRPr lang="en-US" altLang="ja-JP" sz="800" dirty="0">
              <a:solidFill>
                <a:schemeClr val="tx1"/>
              </a:solidFill>
            </a:endParaRPr>
          </a:p>
        </p:txBody>
      </p:sp>
      <p:sp>
        <p:nvSpPr>
          <p:cNvPr id="50" name="角丸四角形 49"/>
          <p:cNvSpPr/>
          <p:nvPr/>
        </p:nvSpPr>
        <p:spPr>
          <a:xfrm>
            <a:off x="374520" y="2494903"/>
            <a:ext cx="1290045" cy="30674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363" dirty="0">
                <a:latin typeface="ＤＦ特太ゴシック体" panose="020B0509000000000000" pitchFamily="49" charset="-128"/>
                <a:ea typeface="ＤＦ特太ゴシック体" panose="020B0509000000000000" pitchFamily="49" charset="-128"/>
              </a:rPr>
              <a:t>旧制度</a:t>
            </a:r>
          </a:p>
        </p:txBody>
      </p:sp>
      <p:sp>
        <p:nvSpPr>
          <p:cNvPr id="51" name="加算記号 50"/>
          <p:cNvSpPr/>
          <p:nvPr/>
        </p:nvSpPr>
        <p:spPr>
          <a:xfrm>
            <a:off x="1541625" y="3018236"/>
            <a:ext cx="434802" cy="383692"/>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52" name="AutoShape 10"/>
          <p:cNvSpPr>
            <a:spLocks noChangeArrowheads="1"/>
          </p:cNvSpPr>
          <p:nvPr/>
        </p:nvSpPr>
        <p:spPr bwMode="auto">
          <a:xfrm rot="5400000">
            <a:off x="7091456" y="3112267"/>
            <a:ext cx="509047" cy="181259"/>
          </a:xfrm>
          <a:prstGeom prst="upArrow">
            <a:avLst>
              <a:gd name="adj1" fmla="val 48352"/>
              <a:gd name="adj2" fmla="val 45699"/>
            </a:avLst>
          </a:prstGeom>
          <a:ln>
            <a:headEnd/>
            <a:tailEnd/>
          </a:ln>
        </p:spPr>
        <p:style>
          <a:lnRef idx="1">
            <a:schemeClr val="accent5"/>
          </a:lnRef>
          <a:fillRef idx="2">
            <a:schemeClr val="accent5"/>
          </a:fillRef>
          <a:effectRef idx="1">
            <a:schemeClr val="accent5"/>
          </a:effectRef>
          <a:fontRef idx="minor">
            <a:schemeClr val="dk1"/>
          </a:fontRef>
        </p:style>
        <p:txBody>
          <a:bodyPr vert="eaVert" wrap="none" lIns="77898" tIns="38950" rIns="77898" bIns="38950" anchor="ctr"/>
          <a:lstStyle/>
          <a:p>
            <a:pPr fontAlgn="base">
              <a:spcBef>
                <a:spcPct val="0"/>
              </a:spcBef>
              <a:spcAft>
                <a:spcPct val="0"/>
              </a:spcAft>
            </a:pPr>
            <a:endParaRPr lang="ja-JP" altLang="en-US" sz="2045" dirty="0">
              <a:solidFill>
                <a:srgbClr val="000000"/>
              </a:solidFill>
            </a:endParaRPr>
          </a:p>
        </p:txBody>
      </p:sp>
      <p:sp>
        <p:nvSpPr>
          <p:cNvPr id="53" name="加算記号 52"/>
          <p:cNvSpPr/>
          <p:nvPr/>
        </p:nvSpPr>
        <p:spPr>
          <a:xfrm>
            <a:off x="4884310" y="3011051"/>
            <a:ext cx="434802" cy="390877"/>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54" name="Rectangle 7"/>
          <p:cNvSpPr>
            <a:spLocks noChangeArrowheads="1"/>
          </p:cNvSpPr>
          <p:nvPr/>
        </p:nvSpPr>
        <p:spPr bwMode="auto">
          <a:xfrm>
            <a:off x="3709357" y="2961841"/>
            <a:ext cx="1151124" cy="469603"/>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77898" tIns="38950" rIns="77898" bIns="38950" anchor="ctr"/>
          <a:lstStyle/>
          <a:p>
            <a:pPr algn="ctr" fontAlgn="base">
              <a:spcBef>
                <a:spcPct val="0"/>
              </a:spcBef>
              <a:spcAft>
                <a:spcPct val="0"/>
              </a:spcAft>
            </a:pPr>
            <a:r>
              <a:rPr lang="ja-JP" altLang="en-US" sz="1023" b="1">
                <a:solidFill>
                  <a:srgbClr val="000000"/>
                </a:solidFill>
                <a:latin typeface="Arial" charset="0"/>
              </a:rPr>
              <a:t>相談支援専門員</a:t>
            </a:r>
            <a:endParaRPr lang="en-US" altLang="ja-JP" sz="1023" b="1" dirty="0">
              <a:solidFill>
                <a:srgbClr val="000000"/>
              </a:solidFill>
              <a:latin typeface="Arial" charset="0"/>
            </a:endParaRPr>
          </a:p>
          <a:p>
            <a:pPr algn="ctr" fontAlgn="base">
              <a:spcBef>
                <a:spcPct val="0"/>
              </a:spcBef>
              <a:spcAft>
                <a:spcPct val="0"/>
              </a:spcAft>
            </a:pPr>
            <a:r>
              <a:rPr lang="ja-JP" altLang="en-US" sz="1023" b="1" dirty="0">
                <a:solidFill>
                  <a:srgbClr val="000000"/>
                </a:solidFill>
                <a:latin typeface="Arial" charset="0"/>
              </a:rPr>
              <a:t>と</a:t>
            </a:r>
            <a:r>
              <a:rPr lang="ja-JP" altLang="en-US" sz="1023" b="1">
                <a:solidFill>
                  <a:srgbClr val="000000"/>
                </a:solidFill>
                <a:latin typeface="Arial" charset="0"/>
              </a:rPr>
              <a:t>して配置可</a:t>
            </a:r>
            <a:endParaRPr lang="ja-JP" altLang="en-US" sz="1023" b="1" dirty="0">
              <a:solidFill>
                <a:srgbClr val="000000"/>
              </a:solidFill>
              <a:latin typeface="Arial" charset="0"/>
            </a:endParaRPr>
          </a:p>
        </p:txBody>
      </p:sp>
      <p:sp>
        <p:nvSpPr>
          <p:cNvPr id="57" name="加算記号 56"/>
          <p:cNvSpPr/>
          <p:nvPr/>
        </p:nvSpPr>
        <p:spPr>
          <a:xfrm>
            <a:off x="2689224" y="2695668"/>
            <a:ext cx="384725" cy="320967"/>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dirty="0"/>
          </a:p>
        </p:txBody>
      </p:sp>
      <p:sp>
        <p:nvSpPr>
          <p:cNvPr id="59" name="角丸四角形 58"/>
          <p:cNvSpPr/>
          <p:nvPr/>
        </p:nvSpPr>
        <p:spPr>
          <a:xfrm>
            <a:off x="374520" y="4026521"/>
            <a:ext cx="1290045" cy="3023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ja-JP" altLang="en-US" sz="1363" dirty="0">
                <a:latin typeface="ＤＦ特太ゴシック体" panose="020B0509000000000000" pitchFamily="49" charset="-128"/>
                <a:ea typeface="ＤＦ特太ゴシック体" panose="020B0509000000000000" pitchFamily="49" charset="-128"/>
              </a:rPr>
              <a:t>改定後</a:t>
            </a:r>
          </a:p>
        </p:txBody>
      </p:sp>
      <p:sp>
        <p:nvSpPr>
          <p:cNvPr id="61" name="加算記号 60"/>
          <p:cNvSpPr/>
          <p:nvPr/>
        </p:nvSpPr>
        <p:spPr>
          <a:xfrm>
            <a:off x="1546466" y="4695682"/>
            <a:ext cx="434802" cy="383692"/>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62" name="AutoShape 10"/>
          <p:cNvSpPr>
            <a:spLocks noChangeArrowheads="1"/>
          </p:cNvSpPr>
          <p:nvPr/>
        </p:nvSpPr>
        <p:spPr bwMode="auto">
          <a:xfrm rot="5400000">
            <a:off x="7104043" y="4818793"/>
            <a:ext cx="499689" cy="146831"/>
          </a:xfrm>
          <a:prstGeom prst="upArrow">
            <a:avLst>
              <a:gd name="adj1" fmla="val 48352"/>
              <a:gd name="adj2" fmla="val 45699"/>
            </a:avLst>
          </a:prstGeom>
          <a:ln>
            <a:headEnd/>
            <a:tailEnd/>
          </a:ln>
        </p:spPr>
        <p:style>
          <a:lnRef idx="1">
            <a:schemeClr val="accent5"/>
          </a:lnRef>
          <a:fillRef idx="2">
            <a:schemeClr val="accent5"/>
          </a:fillRef>
          <a:effectRef idx="1">
            <a:schemeClr val="accent5"/>
          </a:effectRef>
          <a:fontRef idx="minor">
            <a:schemeClr val="dk1"/>
          </a:fontRef>
        </p:style>
        <p:txBody>
          <a:bodyPr vert="eaVert" wrap="none" lIns="77898" tIns="38950" rIns="77898" bIns="38950" anchor="ctr"/>
          <a:lstStyle/>
          <a:p>
            <a:pPr fontAlgn="base">
              <a:spcBef>
                <a:spcPct val="0"/>
              </a:spcBef>
              <a:spcAft>
                <a:spcPct val="0"/>
              </a:spcAft>
            </a:pPr>
            <a:endParaRPr lang="ja-JP" altLang="en-US" sz="2045" dirty="0">
              <a:solidFill>
                <a:srgbClr val="000000"/>
              </a:solidFill>
            </a:endParaRPr>
          </a:p>
        </p:txBody>
      </p:sp>
      <p:sp>
        <p:nvSpPr>
          <p:cNvPr id="67" name="正方形/長方形 66"/>
          <p:cNvSpPr/>
          <p:nvPr/>
        </p:nvSpPr>
        <p:spPr>
          <a:xfrm>
            <a:off x="5371464" y="5731560"/>
            <a:ext cx="1828012" cy="701429"/>
          </a:xfrm>
          <a:prstGeom prst="rect">
            <a:avLst/>
          </a:prstGeom>
          <a:solidFill>
            <a:schemeClr val="bg1"/>
          </a:solidFill>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b="1">
                <a:solidFill>
                  <a:srgbClr val="FF0000"/>
                </a:solidFill>
              </a:rPr>
              <a:t>主任</a:t>
            </a:r>
            <a:r>
              <a:rPr lang="ja-JP" altLang="en-US" sz="937" b="1" dirty="0">
                <a:solidFill>
                  <a:srgbClr val="FF0000"/>
                </a:solidFill>
              </a:rPr>
              <a:t>相談</a:t>
            </a:r>
            <a:r>
              <a:rPr lang="ja-JP" altLang="en-US" sz="937" b="1">
                <a:solidFill>
                  <a:srgbClr val="FF0000"/>
                </a:solidFill>
              </a:rPr>
              <a:t>支援専門員研修</a:t>
            </a:r>
            <a:r>
              <a:rPr lang="en-US" altLang="ja-JP" sz="937" b="1">
                <a:solidFill>
                  <a:srgbClr val="FF0000"/>
                </a:solidFill>
              </a:rPr>
              <a:t>(30h)</a:t>
            </a:r>
            <a:endParaRPr lang="ja-JP" altLang="en-US" sz="937" b="1">
              <a:solidFill>
                <a:srgbClr val="FF0000"/>
              </a:solidFill>
            </a:endParaRPr>
          </a:p>
          <a:p>
            <a:pPr algn="ctr"/>
            <a:r>
              <a:rPr lang="en-US" altLang="ja-JP" sz="937" b="1">
                <a:solidFill>
                  <a:srgbClr val="FF0000"/>
                </a:solidFill>
              </a:rPr>
              <a:t>【</a:t>
            </a:r>
            <a:r>
              <a:rPr lang="ja-JP" altLang="en-US" sz="937" b="1">
                <a:solidFill>
                  <a:srgbClr val="FF0000"/>
                </a:solidFill>
              </a:rPr>
              <a:t>研修創設</a:t>
            </a:r>
            <a:r>
              <a:rPr lang="en-US" altLang="ja-JP" sz="937" b="1">
                <a:solidFill>
                  <a:srgbClr val="FF0000"/>
                </a:solidFill>
              </a:rPr>
              <a:t>】</a:t>
            </a:r>
            <a:endParaRPr lang="en-US" altLang="ja-JP" sz="937" b="1" dirty="0">
              <a:solidFill>
                <a:srgbClr val="FF0000"/>
              </a:solidFill>
            </a:endParaRPr>
          </a:p>
        </p:txBody>
      </p:sp>
      <p:sp>
        <p:nvSpPr>
          <p:cNvPr id="69" name="Rectangle 7"/>
          <p:cNvSpPr>
            <a:spLocks noChangeArrowheads="1"/>
          </p:cNvSpPr>
          <p:nvPr/>
        </p:nvSpPr>
        <p:spPr bwMode="auto">
          <a:xfrm>
            <a:off x="7567130" y="5703567"/>
            <a:ext cx="1371600" cy="699282"/>
          </a:xfrm>
          <a:prstGeom prst="rect">
            <a:avLst/>
          </a:prstGeom>
          <a:solidFill>
            <a:schemeClr val="bg1"/>
          </a:solidFill>
          <a:ln>
            <a:headEnd/>
            <a:tailEnd/>
          </a:ln>
        </p:spPr>
        <p:style>
          <a:lnRef idx="2">
            <a:schemeClr val="accent6"/>
          </a:lnRef>
          <a:fillRef idx="1">
            <a:schemeClr val="lt1"/>
          </a:fillRef>
          <a:effectRef idx="0">
            <a:schemeClr val="accent6"/>
          </a:effectRef>
          <a:fontRef idx="minor">
            <a:schemeClr val="dk1"/>
          </a:fontRef>
        </p:style>
        <p:txBody>
          <a:bodyPr lIns="77898" tIns="38950" rIns="77898" bIns="38950" anchor="ctr"/>
          <a:lstStyle/>
          <a:p>
            <a:pPr algn="ctr" fontAlgn="base">
              <a:spcBef>
                <a:spcPct val="0"/>
              </a:spcBef>
              <a:spcAft>
                <a:spcPct val="0"/>
              </a:spcAft>
            </a:pPr>
            <a:r>
              <a:rPr lang="ja-JP" altLang="en-US" sz="1023" b="1" dirty="0">
                <a:solidFill>
                  <a:srgbClr val="000000"/>
                </a:solidFill>
                <a:latin typeface="Arial" charset="0"/>
              </a:rPr>
              <a:t>主任</a:t>
            </a:r>
            <a:r>
              <a:rPr lang="ja-JP" altLang="en-US" sz="1023" b="1">
                <a:solidFill>
                  <a:srgbClr val="000000"/>
                </a:solidFill>
                <a:latin typeface="Arial" charset="0"/>
              </a:rPr>
              <a:t>相談支援専門員</a:t>
            </a:r>
            <a:endParaRPr lang="en-US" altLang="ja-JP" sz="1023" b="1" dirty="0">
              <a:solidFill>
                <a:srgbClr val="000000"/>
              </a:solidFill>
              <a:latin typeface="Arial" charset="0"/>
            </a:endParaRPr>
          </a:p>
          <a:p>
            <a:pPr algn="ctr" fontAlgn="base">
              <a:spcBef>
                <a:spcPct val="0"/>
              </a:spcBef>
              <a:spcAft>
                <a:spcPct val="0"/>
              </a:spcAft>
            </a:pPr>
            <a:r>
              <a:rPr lang="ja-JP" altLang="en-US" sz="1023" b="1">
                <a:solidFill>
                  <a:srgbClr val="000000"/>
                </a:solidFill>
                <a:latin typeface="Arial" charset="0"/>
              </a:rPr>
              <a:t>として配置可</a:t>
            </a:r>
            <a:endParaRPr lang="ja-JP" altLang="en-US" sz="1023" b="1" dirty="0">
              <a:solidFill>
                <a:srgbClr val="000000"/>
              </a:solidFill>
              <a:latin typeface="Arial" charset="0"/>
            </a:endParaRPr>
          </a:p>
        </p:txBody>
      </p:sp>
      <p:sp>
        <p:nvSpPr>
          <p:cNvPr id="71" name="加算記号 70"/>
          <p:cNvSpPr/>
          <p:nvPr/>
        </p:nvSpPr>
        <p:spPr>
          <a:xfrm>
            <a:off x="5685537" y="5369874"/>
            <a:ext cx="372078" cy="322732"/>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74" name="AutoShape 10"/>
          <p:cNvSpPr>
            <a:spLocks noChangeArrowheads="1"/>
          </p:cNvSpPr>
          <p:nvPr/>
        </p:nvSpPr>
        <p:spPr bwMode="auto">
          <a:xfrm rot="5400000">
            <a:off x="3293344" y="3118734"/>
            <a:ext cx="509047" cy="146832"/>
          </a:xfrm>
          <a:prstGeom prst="upArrow">
            <a:avLst>
              <a:gd name="adj1" fmla="val 48352"/>
              <a:gd name="adj2" fmla="val 45699"/>
            </a:avLst>
          </a:prstGeom>
          <a:ln>
            <a:headEnd/>
            <a:tailEnd/>
          </a:ln>
        </p:spPr>
        <p:style>
          <a:lnRef idx="1">
            <a:schemeClr val="accent5"/>
          </a:lnRef>
          <a:fillRef idx="2">
            <a:schemeClr val="accent5"/>
          </a:fillRef>
          <a:effectRef idx="1">
            <a:schemeClr val="accent5"/>
          </a:effectRef>
          <a:fontRef idx="minor">
            <a:schemeClr val="dk1"/>
          </a:fontRef>
        </p:style>
        <p:txBody>
          <a:bodyPr vert="eaVert" wrap="none" lIns="77898" tIns="38950" rIns="77898" bIns="38950" anchor="ctr"/>
          <a:lstStyle/>
          <a:p>
            <a:pPr fontAlgn="base">
              <a:spcBef>
                <a:spcPct val="0"/>
              </a:spcBef>
              <a:spcAft>
                <a:spcPct val="0"/>
              </a:spcAft>
            </a:pPr>
            <a:endParaRPr lang="ja-JP" altLang="en-US" sz="2045" dirty="0">
              <a:solidFill>
                <a:srgbClr val="000000"/>
              </a:solidFill>
            </a:endParaRPr>
          </a:p>
        </p:txBody>
      </p:sp>
      <p:sp>
        <p:nvSpPr>
          <p:cNvPr id="76" name="正方形/長方形 75"/>
          <p:cNvSpPr/>
          <p:nvPr/>
        </p:nvSpPr>
        <p:spPr>
          <a:xfrm>
            <a:off x="5343459" y="4485393"/>
            <a:ext cx="1871834" cy="86020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937">
                <a:solidFill>
                  <a:schemeClr val="tx1"/>
                </a:solidFill>
              </a:rPr>
              <a:t>５年毎に現任研修を修了</a:t>
            </a:r>
            <a:endParaRPr lang="en-US" altLang="ja-JP" sz="937">
              <a:solidFill>
                <a:schemeClr val="tx1"/>
              </a:solidFill>
            </a:endParaRPr>
          </a:p>
          <a:p>
            <a:pPr algn="ctr"/>
            <a:r>
              <a:rPr lang="en-US" altLang="ja-JP" sz="937" b="1">
                <a:solidFill>
                  <a:srgbClr val="FF0000"/>
                </a:solidFill>
              </a:rPr>
              <a:t>【</a:t>
            </a:r>
            <a:r>
              <a:rPr lang="ja-JP" altLang="en-US" sz="937" b="1">
                <a:solidFill>
                  <a:srgbClr val="FF0000"/>
                </a:solidFill>
              </a:rPr>
              <a:t>現任研修受講に係る</a:t>
            </a:r>
          </a:p>
          <a:p>
            <a:pPr algn="ctr"/>
            <a:r>
              <a:rPr lang="ja-JP" altLang="en-US" sz="937" b="1">
                <a:solidFill>
                  <a:srgbClr val="FF0000"/>
                </a:solidFill>
              </a:rPr>
              <a:t>実務経験要件を新設</a:t>
            </a:r>
            <a:r>
              <a:rPr lang="en-US" altLang="ja-JP" sz="937" b="1" baseline="30000">
                <a:solidFill>
                  <a:srgbClr val="FF0000"/>
                </a:solidFill>
              </a:rPr>
              <a:t>※</a:t>
            </a:r>
            <a:r>
              <a:rPr lang="ja-JP" altLang="en-US" sz="937" b="1" baseline="30000">
                <a:solidFill>
                  <a:srgbClr val="FF0000"/>
                </a:solidFill>
              </a:rPr>
              <a:t>１</a:t>
            </a:r>
            <a:r>
              <a:rPr lang="en-US" altLang="ja-JP" sz="937" b="1">
                <a:solidFill>
                  <a:srgbClr val="FF0000"/>
                </a:solidFill>
              </a:rPr>
              <a:t>】</a:t>
            </a:r>
            <a:endParaRPr lang="ja-JP" altLang="en-US" sz="937" b="1">
              <a:solidFill>
                <a:srgbClr val="FF0000"/>
              </a:solidFill>
            </a:endParaRPr>
          </a:p>
          <a:p>
            <a:pPr algn="ctr">
              <a:lnSpc>
                <a:spcPts val="600"/>
              </a:lnSpc>
            </a:pPr>
            <a:endParaRPr lang="en-US" altLang="ja-JP" sz="937">
              <a:solidFill>
                <a:schemeClr val="tx1"/>
              </a:solidFill>
            </a:endParaRPr>
          </a:p>
          <a:p>
            <a:pPr algn="ctr"/>
            <a:r>
              <a:rPr lang="ja-JP" altLang="en-US" sz="937">
                <a:solidFill>
                  <a:schemeClr val="tx1"/>
                </a:solidFill>
              </a:rPr>
              <a:t>相談支援従事者現任研修</a:t>
            </a:r>
            <a:endParaRPr lang="en-US" altLang="ja-JP" sz="937" b="1" dirty="0">
              <a:solidFill>
                <a:srgbClr val="FF0000"/>
              </a:solidFill>
            </a:endParaRPr>
          </a:p>
          <a:p>
            <a:pPr algn="ctr"/>
            <a:r>
              <a:rPr lang="en-US" altLang="ja-JP" sz="937" b="1">
                <a:solidFill>
                  <a:srgbClr val="FF0000"/>
                </a:solidFill>
              </a:rPr>
              <a:t>【</a:t>
            </a:r>
            <a:r>
              <a:rPr lang="ja-JP" altLang="en-US" sz="937" b="1">
                <a:solidFill>
                  <a:srgbClr val="FF0000"/>
                </a:solidFill>
              </a:rPr>
              <a:t>カリキュラム改定</a:t>
            </a:r>
            <a:r>
              <a:rPr lang="en-US" altLang="ja-JP" sz="937" b="1">
                <a:solidFill>
                  <a:srgbClr val="FF0000"/>
                </a:solidFill>
              </a:rPr>
              <a:t>(24h)</a:t>
            </a:r>
            <a:r>
              <a:rPr lang="ja-JP" altLang="en-US" sz="937" b="1">
                <a:solidFill>
                  <a:srgbClr val="FF0000"/>
                </a:solidFill>
              </a:rPr>
              <a:t> </a:t>
            </a:r>
            <a:r>
              <a:rPr lang="en-US" altLang="ja-JP" sz="937" b="1">
                <a:solidFill>
                  <a:srgbClr val="FF0000"/>
                </a:solidFill>
              </a:rPr>
              <a:t>】</a:t>
            </a:r>
            <a:endParaRPr lang="ja-JP" altLang="en-US" sz="937" dirty="0">
              <a:solidFill>
                <a:schemeClr val="tx1"/>
              </a:solidFill>
            </a:endParaRPr>
          </a:p>
        </p:txBody>
      </p:sp>
      <p:cxnSp>
        <p:nvCxnSpPr>
          <p:cNvPr id="4" name="直線コネクタ 3"/>
          <p:cNvCxnSpPr/>
          <p:nvPr/>
        </p:nvCxnSpPr>
        <p:spPr>
          <a:xfrm>
            <a:off x="351693" y="3837975"/>
            <a:ext cx="8440615"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8" name="下矢印 77"/>
          <p:cNvSpPr/>
          <p:nvPr/>
        </p:nvSpPr>
        <p:spPr>
          <a:xfrm>
            <a:off x="3132534" y="3762794"/>
            <a:ext cx="2750416" cy="1836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grpSp>
        <p:nvGrpSpPr>
          <p:cNvPr id="43" name="グループ化 42"/>
          <p:cNvGrpSpPr/>
          <p:nvPr/>
        </p:nvGrpSpPr>
        <p:grpSpPr>
          <a:xfrm>
            <a:off x="351693" y="686423"/>
            <a:ext cx="8440615" cy="61356"/>
            <a:chOff x="0" y="188640"/>
            <a:chExt cx="9144000" cy="72008"/>
          </a:xfrm>
        </p:grpSpPr>
        <p:cxnSp>
          <p:nvCxnSpPr>
            <p:cNvPr id="44" name="直線コネクタ 43"/>
            <p:cNvCxnSpPr/>
            <p:nvPr/>
          </p:nvCxnSpPr>
          <p:spPr>
            <a:xfrm>
              <a:off x="0" y="188640"/>
              <a:ext cx="9144000" cy="0"/>
            </a:xfrm>
            <a:prstGeom prst="line">
              <a:avLst/>
            </a:prstGeom>
            <a:ln>
              <a:solidFill>
                <a:srgbClr val="99CCFF"/>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0" y="260648"/>
              <a:ext cx="9144000" cy="0"/>
            </a:xfrm>
            <a:prstGeom prst="line">
              <a:avLst/>
            </a:prstGeom>
            <a:ln w="57150">
              <a:solidFill>
                <a:srgbClr val="99CCFF"/>
              </a:solidFill>
            </a:ln>
          </p:spPr>
          <p:style>
            <a:lnRef idx="1">
              <a:schemeClr val="accent1"/>
            </a:lnRef>
            <a:fillRef idx="0">
              <a:schemeClr val="accent1"/>
            </a:fillRef>
            <a:effectRef idx="0">
              <a:schemeClr val="accent1"/>
            </a:effectRef>
            <a:fontRef idx="minor">
              <a:schemeClr val="tx1"/>
            </a:fontRef>
          </p:style>
        </p:cxnSp>
      </p:grpSp>
      <p:sp>
        <p:nvSpPr>
          <p:cNvPr id="42" name="加算記号 41"/>
          <p:cNvSpPr/>
          <p:nvPr/>
        </p:nvSpPr>
        <p:spPr>
          <a:xfrm>
            <a:off x="6148720" y="2695668"/>
            <a:ext cx="384725" cy="320967"/>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47" name="AutoShape 10"/>
          <p:cNvSpPr>
            <a:spLocks noChangeArrowheads="1"/>
          </p:cNvSpPr>
          <p:nvPr/>
        </p:nvSpPr>
        <p:spPr bwMode="auto">
          <a:xfrm rot="5400000">
            <a:off x="3286395" y="4814110"/>
            <a:ext cx="509047" cy="146832"/>
          </a:xfrm>
          <a:prstGeom prst="upArrow">
            <a:avLst>
              <a:gd name="adj1" fmla="val 48352"/>
              <a:gd name="adj2" fmla="val 45699"/>
            </a:avLst>
          </a:prstGeom>
          <a:ln>
            <a:headEnd/>
            <a:tailEnd/>
          </a:ln>
        </p:spPr>
        <p:style>
          <a:lnRef idx="1">
            <a:schemeClr val="accent5"/>
          </a:lnRef>
          <a:fillRef idx="2">
            <a:schemeClr val="accent5"/>
          </a:fillRef>
          <a:effectRef idx="1">
            <a:schemeClr val="accent5"/>
          </a:effectRef>
          <a:fontRef idx="minor">
            <a:schemeClr val="dk1"/>
          </a:fontRef>
        </p:style>
        <p:txBody>
          <a:bodyPr vert="eaVert" wrap="none" lIns="77898" tIns="38950" rIns="77898" bIns="38950" anchor="ctr"/>
          <a:lstStyle/>
          <a:p>
            <a:pPr fontAlgn="base">
              <a:spcBef>
                <a:spcPct val="0"/>
              </a:spcBef>
              <a:spcAft>
                <a:spcPct val="0"/>
              </a:spcAft>
            </a:pPr>
            <a:endParaRPr lang="ja-JP" altLang="en-US" sz="2045" dirty="0">
              <a:solidFill>
                <a:srgbClr val="000000"/>
              </a:solidFill>
            </a:endParaRPr>
          </a:p>
        </p:txBody>
      </p:sp>
      <p:sp>
        <p:nvSpPr>
          <p:cNvPr id="48" name="Rectangle 7"/>
          <p:cNvSpPr>
            <a:spLocks noChangeArrowheads="1"/>
          </p:cNvSpPr>
          <p:nvPr/>
        </p:nvSpPr>
        <p:spPr bwMode="auto">
          <a:xfrm>
            <a:off x="3642188" y="4466733"/>
            <a:ext cx="1218293" cy="86455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77898" tIns="38950" rIns="77898" bIns="38950" anchor="ctr"/>
          <a:lstStyle/>
          <a:p>
            <a:pPr algn="ctr" fontAlgn="base">
              <a:spcBef>
                <a:spcPct val="0"/>
              </a:spcBef>
              <a:spcAft>
                <a:spcPct val="0"/>
              </a:spcAft>
            </a:pPr>
            <a:r>
              <a:rPr lang="ja-JP" altLang="en-US" sz="1023" b="1">
                <a:solidFill>
                  <a:srgbClr val="000000"/>
                </a:solidFill>
                <a:latin typeface="Arial" charset="0"/>
              </a:rPr>
              <a:t>相談支援専門員</a:t>
            </a:r>
            <a:endParaRPr lang="en-US" altLang="ja-JP" sz="1023" b="1" dirty="0">
              <a:solidFill>
                <a:srgbClr val="000000"/>
              </a:solidFill>
              <a:latin typeface="Arial" charset="0"/>
            </a:endParaRPr>
          </a:p>
          <a:p>
            <a:pPr algn="ctr" fontAlgn="base">
              <a:spcBef>
                <a:spcPct val="0"/>
              </a:spcBef>
              <a:spcAft>
                <a:spcPct val="0"/>
              </a:spcAft>
            </a:pPr>
            <a:r>
              <a:rPr lang="ja-JP" altLang="en-US" sz="1023" b="1" dirty="0">
                <a:solidFill>
                  <a:srgbClr val="000000"/>
                </a:solidFill>
                <a:latin typeface="Arial" charset="0"/>
              </a:rPr>
              <a:t>と</a:t>
            </a:r>
            <a:r>
              <a:rPr lang="ja-JP" altLang="en-US" sz="1023" b="1">
                <a:solidFill>
                  <a:srgbClr val="000000"/>
                </a:solidFill>
                <a:latin typeface="Arial" charset="0"/>
              </a:rPr>
              <a:t>して配置可</a:t>
            </a:r>
            <a:endParaRPr lang="en-US" altLang="ja-JP" sz="1023" b="1" dirty="0">
              <a:solidFill>
                <a:srgbClr val="000000"/>
              </a:solidFill>
              <a:latin typeface="Arial" charset="0"/>
            </a:endParaRPr>
          </a:p>
        </p:txBody>
      </p:sp>
      <p:sp>
        <p:nvSpPr>
          <p:cNvPr id="55" name="正方形/長方形 54"/>
          <p:cNvSpPr/>
          <p:nvPr/>
        </p:nvSpPr>
        <p:spPr>
          <a:xfrm>
            <a:off x="7492482" y="2969964"/>
            <a:ext cx="1371598" cy="499196"/>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937" b="1" dirty="0">
                <a:solidFill>
                  <a:schemeClr val="tx1"/>
                </a:solidFill>
              </a:rPr>
              <a:t>相談支援専門員</a:t>
            </a:r>
            <a:endParaRPr lang="en-US" altLang="ja-JP" sz="937" b="1" dirty="0">
              <a:solidFill>
                <a:schemeClr val="tx1"/>
              </a:solidFill>
            </a:endParaRPr>
          </a:p>
          <a:p>
            <a:pPr algn="ctr"/>
            <a:r>
              <a:rPr lang="ja-JP" altLang="en-US" sz="937" b="1" dirty="0">
                <a:solidFill>
                  <a:schemeClr val="tx1"/>
                </a:solidFill>
              </a:rPr>
              <a:t>と</a:t>
            </a:r>
            <a:r>
              <a:rPr lang="ja-JP" altLang="en-US" sz="937" b="1">
                <a:solidFill>
                  <a:schemeClr val="tx1"/>
                </a:solidFill>
              </a:rPr>
              <a:t>しての</a:t>
            </a:r>
          </a:p>
          <a:p>
            <a:pPr algn="ctr"/>
            <a:r>
              <a:rPr lang="ja-JP" altLang="en-US" sz="937" b="1">
                <a:solidFill>
                  <a:schemeClr val="tx1"/>
                </a:solidFill>
              </a:rPr>
              <a:t>配置要件</a:t>
            </a:r>
            <a:r>
              <a:rPr lang="ja-JP" altLang="en-US" sz="937" b="1" dirty="0">
                <a:solidFill>
                  <a:schemeClr val="tx1"/>
                </a:solidFill>
              </a:rPr>
              <a:t>更新</a:t>
            </a:r>
            <a:endParaRPr lang="en-US" altLang="ja-JP" sz="937" b="1" dirty="0">
              <a:solidFill>
                <a:schemeClr val="tx1"/>
              </a:solidFill>
            </a:endParaRPr>
          </a:p>
        </p:txBody>
      </p:sp>
      <p:sp>
        <p:nvSpPr>
          <p:cNvPr id="65" name="加算記号 64"/>
          <p:cNvSpPr/>
          <p:nvPr/>
        </p:nvSpPr>
        <p:spPr>
          <a:xfrm>
            <a:off x="2521282" y="4218139"/>
            <a:ext cx="384725" cy="320967"/>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dirty="0"/>
          </a:p>
        </p:txBody>
      </p:sp>
      <p:sp>
        <p:nvSpPr>
          <p:cNvPr id="66" name="加算記号 65"/>
          <p:cNvSpPr/>
          <p:nvPr/>
        </p:nvSpPr>
        <p:spPr>
          <a:xfrm>
            <a:off x="6173575" y="4238034"/>
            <a:ext cx="384725" cy="320967"/>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10" name="テキスト ボックス 9"/>
          <p:cNvSpPr txBox="1"/>
          <p:nvPr/>
        </p:nvSpPr>
        <p:spPr>
          <a:xfrm>
            <a:off x="374520" y="5674536"/>
            <a:ext cx="4469830" cy="994824"/>
          </a:xfrm>
          <a:prstGeom prst="rect">
            <a:avLst/>
          </a:prstGeom>
          <a:solidFill>
            <a:schemeClr val="bg1"/>
          </a:solidFill>
          <a:ln>
            <a:solidFill>
              <a:schemeClr val="tx1"/>
            </a:solidFill>
            <a:prstDash val="dash"/>
          </a:ln>
        </p:spPr>
        <p:txBody>
          <a:bodyPr wrap="square" rtlCol="0">
            <a:spAutoFit/>
          </a:bodyPr>
          <a:lstStyle/>
          <a:p>
            <a:r>
              <a:rPr lang="en-US" altLang="ja-JP" sz="1023" b="1" u="sng" dirty="0">
                <a:highlight>
                  <a:srgbClr val="FFFF00"/>
                </a:highlight>
              </a:rPr>
              <a:t>※</a:t>
            </a:r>
            <a:r>
              <a:rPr lang="ja-JP" altLang="en-US" sz="1023" b="1" u="sng" dirty="0">
                <a:highlight>
                  <a:srgbClr val="FFFF00"/>
                </a:highlight>
              </a:rPr>
              <a:t>１ 現任研修受講に係る実務経験要件</a:t>
            </a:r>
            <a:endParaRPr lang="en-US" altLang="ja-JP" sz="1023" dirty="0">
              <a:highlight>
                <a:srgbClr val="FFFF00"/>
              </a:highlight>
            </a:endParaRPr>
          </a:p>
          <a:p>
            <a:pPr>
              <a:lnSpc>
                <a:spcPts val="400"/>
              </a:lnSpc>
            </a:pPr>
            <a:endParaRPr lang="ja-JP" altLang="en-US" sz="1023" dirty="0"/>
          </a:p>
          <a:p>
            <a:r>
              <a:rPr lang="ja-JP" altLang="en-US" sz="1023" dirty="0"/>
              <a:t>　① 過去５年間に２年以上の相談支援の実務経験がある。</a:t>
            </a:r>
            <a:endParaRPr lang="en-US" altLang="ja-JP" sz="1023" dirty="0"/>
          </a:p>
          <a:p>
            <a:r>
              <a:rPr lang="ja-JP" altLang="en-US" sz="1023" dirty="0"/>
              <a:t>　② 現に相談支援業務に従事している。</a:t>
            </a:r>
          </a:p>
          <a:p>
            <a:pPr>
              <a:lnSpc>
                <a:spcPts val="500"/>
              </a:lnSpc>
            </a:pPr>
            <a:endParaRPr lang="ja-JP" altLang="en-US" sz="1023" dirty="0"/>
          </a:p>
          <a:p>
            <a:r>
              <a:rPr lang="ja-JP" altLang="en-US" sz="900" dirty="0"/>
              <a:t>ただし、初任者研修修了後、初回の現任研修の受講にあたっては、必ず①の要件を満たす必要がある。</a:t>
            </a:r>
            <a:endParaRPr lang="en-US" altLang="ja-JP" sz="900" dirty="0"/>
          </a:p>
        </p:txBody>
      </p:sp>
      <p:sp>
        <p:nvSpPr>
          <p:cNvPr id="41" name="加算記号 40"/>
          <p:cNvSpPr/>
          <p:nvPr/>
        </p:nvSpPr>
        <p:spPr>
          <a:xfrm>
            <a:off x="4870177" y="4694647"/>
            <a:ext cx="434802" cy="383692"/>
          </a:xfrm>
          <a:prstGeom prst="mathPl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sz="1662"/>
          </a:p>
        </p:txBody>
      </p:sp>
      <p:sp>
        <p:nvSpPr>
          <p:cNvPr id="46" name="正方形/長方形 45"/>
          <p:cNvSpPr/>
          <p:nvPr/>
        </p:nvSpPr>
        <p:spPr>
          <a:xfrm>
            <a:off x="5959526" y="5415711"/>
            <a:ext cx="1386264" cy="249748"/>
          </a:xfrm>
          <a:prstGeom prst="rect">
            <a:avLst/>
          </a:prstGeom>
        </p:spPr>
        <p:txBody>
          <a:bodyPr wrap="square">
            <a:spAutoFit/>
          </a:bodyPr>
          <a:lstStyle/>
          <a:p>
            <a:r>
              <a:rPr lang="ja-JP" altLang="en-US" sz="1023" dirty="0"/>
              <a:t>３年以上</a:t>
            </a:r>
            <a:r>
              <a:rPr lang="ja-JP" altLang="en-US" sz="1023"/>
              <a:t>の実務経験</a:t>
            </a:r>
            <a:endParaRPr lang="en-US" altLang="ja-JP" sz="1023" dirty="0"/>
          </a:p>
        </p:txBody>
      </p:sp>
      <p:sp>
        <p:nvSpPr>
          <p:cNvPr id="11" name="スライド番号プレースホルダー 10"/>
          <p:cNvSpPr>
            <a:spLocks noGrp="1"/>
          </p:cNvSpPr>
          <p:nvPr>
            <p:ph type="sldNum" sz="quarter" idx="12"/>
          </p:nvPr>
        </p:nvSpPr>
        <p:spPr>
          <a:xfrm>
            <a:off x="6943144" y="6468323"/>
            <a:ext cx="2057400" cy="365125"/>
          </a:xfrm>
        </p:spPr>
        <p:txBody>
          <a:bodyPr/>
          <a:lstStyle/>
          <a:p>
            <a:fld id="{2ADEAB0B-3364-414D-832E-F3CDA843F507}" type="slidenum">
              <a:rPr kumimoji="1" lang="ja-JP" altLang="en-US" smtClean="0"/>
              <a:t>9</a:t>
            </a:fld>
            <a:endParaRPr kumimoji="1" lang="ja-JP" altLang="en-US"/>
          </a:p>
        </p:txBody>
      </p:sp>
      <p:sp>
        <p:nvSpPr>
          <p:cNvPr id="60" name="テキスト ボックス 59"/>
          <p:cNvSpPr txBox="1"/>
          <p:nvPr/>
        </p:nvSpPr>
        <p:spPr>
          <a:xfrm>
            <a:off x="5371464" y="6453281"/>
            <a:ext cx="2065145" cy="369332"/>
          </a:xfrm>
          <a:prstGeom prst="rect">
            <a:avLst/>
          </a:prstGeom>
          <a:solidFill>
            <a:schemeClr val="bg1"/>
          </a:solidFill>
          <a:ln>
            <a:noFill/>
            <a:prstDash val="dash"/>
          </a:ln>
        </p:spPr>
        <p:txBody>
          <a:bodyPr wrap="square" rtlCol="0">
            <a:spAutoFit/>
          </a:bodyPr>
          <a:lstStyle/>
          <a:p>
            <a:r>
              <a:rPr lang="en-US" altLang="ja-JP" sz="900" dirty="0"/>
              <a:t>※</a:t>
            </a:r>
            <a:r>
              <a:rPr lang="ja-JP" altLang="en-US" sz="900" dirty="0">
                <a:highlight>
                  <a:srgbClr val="FFFF00"/>
                </a:highlight>
              </a:rPr>
              <a:t>主任研修を修了した場合、</a:t>
            </a:r>
          </a:p>
          <a:p>
            <a:r>
              <a:rPr lang="ja-JP" altLang="en-US" sz="900" dirty="0">
                <a:highlight>
                  <a:srgbClr val="FFFF00"/>
                </a:highlight>
              </a:rPr>
              <a:t>　現任研修を修了したものとみなす。</a:t>
            </a:r>
            <a:endParaRPr lang="en-US" altLang="ja-JP" sz="900" dirty="0">
              <a:highlight>
                <a:srgbClr val="FFFF00"/>
              </a:highlight>
            </a:endParaRPr>
          </a:p>
        </p:txBody>
      </p:sp>
      <p:sp>
        <p:nvSpPr>
          <p:cNvPr id="68" name="AutoShape 10"/>
          <p:cNvSpPr>
            <a:spLocks noChangeArrowheads="1"/>
          </p:cNvSpPr>
          <p:nvPr/>
        </p:nvSpPr>
        <p:spPr bwMode="auto">
          <a:xfrm rot="5400000">
            <a:off x="7221208" y="5874284"/>
            <a:ext cx="499689" cy="378760"/>
          </a:xfrm>
          <a:prstGeom prst="upArrow">
            <a:avLst>
              <a:gd name="adj1" fmla="val 48352"/>
              <a:gd name="adj2" fmla="val 45699"/>
            </a:avLst>
          </a:prstGeom>
          <a:ln>
            <a:headEnd/>
            <a:tailEnd/>
          </a:ln>
        </p:spPr>
        <p:style>
          <a:lnRef idx="1">
            <a:schemeClr val="accent5"/>
          </a:lnRef>
          <a:fillRef idx="2">
            <a:schemeClr val="accent5"/>
          </a:fillRef>
          <a:effectRef idx="1">
            <a:schemeClr val="accent5"/>
          </a:effectRef>
          <a:fontRef idx="minor">
            <a:schemeClr val="dk1"/>
          </a:fontRef>
        </p:style>
        <p:txBody>
          <a:bodyPr vert="eaVert" wrap="none" lIns="77898" tIns="38950" rIns="77898" bIns="38950" anchor="ctr"/>
          <a:lstStyle/>
          <a:p>
            <a:pPr fontAlgn="base">
              <a:spcBef>
                <a:spcPct val="0"/>
              </a:spcBef>
              <a:spcAft>
                <a:spcPct val="0"/>
              </a:spcAft>
            </a:pPr>
            <a:endParaRPr lang="ja-JP" altLang="en-US" sz="2045" dirty="0">
              <a:solidFill>
                <a:srgbClr val="000000"/>
              </a:solidFill>
            </a:endParaRPr>
          </a:p>
        </p:txBody>
      </p:sp>
      <p:sp>
        <p:nvSpPr>
          <p:cNvPr id="63" name="正方形/長方形 62"/>
          <p:cNvSpPr/>
          <p:nvPr/>
        </p:nvSpPr>
        <p:spPr>
          <a:xfrm>
            <a:off x="5320667" y="13357"/>
            <a:ext cx="3723294" cy="230832"/>
          </a:xfrm>
          <a:prstGeom prst="rect">
            <a:avLst/>
          </a:prstGeom>
        </p:spPr>
        <p:txBody>
          <a:bodyPr wrap="square">
            <a:spAutoFit/>
          </a:bodyPr>
          <a:lstStyle/>
          <a:p>
            <a:pPr algn="r" defTabSz="844083" fontAlgn="base">
              <a:spcBef>
                <a:spcPct val="0"/>
              </a:spcBef>
              <a:spcAft>
                <a:spcPct val="0"/>
              </a:spcAft>
              <a:defRPr/>
            </a:pPr>
            <a:r>
              <a:rPr kumimoji="1" lang="ja-JP" altLang="en-US" sz="900" dirty="0">
                <a:solidFill>
                  <a:prstClr val="black"/>
                </a:solidFill>
                <a:latin typeface="ＭＳ ゴシック" panose="020B0609070205080204" pitchFamily="49" charset="-128"/>
                <a:ea typeface="ＭＳ ゴシック" panose="020B0609070205080204" pitchFamily="49" charset="-128"/>
              </a:rPr>
              <a:t>令和元年７月２９日以前に公開した資料から改訂を行っています。</a:t>
            </a:r>
          </a:p>
        </p:txBody>
      </p:sp>
      <p:sp>
        <p:nvSpPr>
          <p:cNvPr id="64" name="Text Box 15">
            <a:extLst>
              <a:ext uri="{FF2B5EF4-FFF2-40B4-BE49-F238E27FC236}">
                <a16:creationId xmlns:a16="http://schemas.microsoft.com/office/drawing/2014/main" id="{E5B58EB4-B90A-4549-ADE5-4D3B3E777E1A}"/>
              </a:ext>
            </a:extLst>
          </p:cNvPr>
          <p:cNvSpPr txBox="1">
            <a:spLocks noChangeArrowheads="1"/>
          </p:cNvSpPr>
          <p:nvPr/>
        </p:nvSpPr>
        <p:spPr bwMode="auto">
          <a:xfrm>
            <a:off x="35446" y="6597352"/>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3930144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323528" y="980152"/>
            <a:ext cx="8496944" cy="4200187"/>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障害者の日常生活及び社会生活を総合的に支援するための法律に基づく指定障害福祉サービス等及び基準該当障</a:t>
            </a:r>
          </a:p>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害福祉サービスに要する費用の額の算定に関する基準（平成一八・九・二九厚労告五二三）</a:t>
            </a:r>
          </a:p>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　　４．主任相談支援専門員配置加算（</a:t>
            </a:r>
            <a:r>
              <a:rPr lang="en-US" altLang="ja-JP" sz="1400" dirty="0">
                <a:solidFill>
                  <a:schemeClr val="tx1"/>
                </a:solidFill>
                <a:latin typeface="MS UI Gothic" panose="020B0600070205080204" pitchFamily="50" charset="-128"/>
                <a:ea typeface="MS UI Gothic" panose="020B0600070205080204" pitchFamily="50" charset="-128"/>
              </a:rPr>
              <a:t>※</a:t>
            </a:r>
            <a:r>
              <a:rPr lang="ja-JP" altLang="en-US" sz="1400" dirty="0">
                <a:solidFill>
                  <a:schemeClr val="tx1"/>
                </a:solidFill>
                <a:latin typeface="MS UI Gothic" panose="020B0600070205080204" pitchFamily="50" charset="-128"/>
                <a:ea typeface="MS UI Gothic" panose="020B0600070205080204" pitchFamily="50" charset="-128"/>
              </a:rPr>
              <a:t>令和</a:t>
            </a:r>
            <a:r>
              <a:rPr lang="en-US" altLang="ja-JP" sz="1400" dirty="0">
                <a:solidFill>
                  <a:schemeClr val="tx1"/>
                </a:solidFill>
                <a:latin typeface="MS UI Gothic" panose="020B0600070205080204" pitchFamily="50" charset="-128"/>
                <a:ea typeface="MS UI Gothic" panose="020B0600070205080204" pitchFamily="50" charset="-128"/>
              </a:rPr>
              <a:t>3</a:t>
            </a:r>
            <a:r>
              <a:rPr lang="ja-JP" altLang="en-US" sz="1400" dirty="0">
                <a:solidFill>
                  <a:schemeClr val="tx1"/>
                </a:solidFill>
                <a:latin typeface="MS UI Gothic" panose="020B0600070205080204" pitchFamily="50" charset="-128"/>
                <a:ea typeface="MS UI Gothic" panose="020B0600070205080204" pitchFamily="50" charset="-128"/>
              </a:rPr>
              <a:t>年度より新設）　</a:t>
            </a:r>
            <a:r>
              <a:rPr lang="en-US" altLang="ja-JP" sz="1400" dirty="0">
                <a:solidFill>
                  <a:schemeClr val="tx1"/>
                </a:solidFill>
                <a:latin typeface="MS UI Gothic" panose="020B0600070205080204" pitchFamily="50" charset="-128"/>
                <a:ea typeface="MS UI Gothic" panose="020B0600070205080204" pitchFamily="50" charset="-128"/>
              </a:rPr>
              <a:t>100</a:t>
            </a:r>
            <a:r>
              <a:rPr lang="ja-JP" altLang="en-US" sz="1400" dirty="0">
                <a:solidFill>
                  <a:schemeClr val="tx1"/>
                </a:solidFill>
                <a:latin typeface="MS UI Gothic" panose="020B0600070205080204" pitchFamily="50" charset="-128"/>
                <a:ea typeface="MS UI Gothic" panose="020B0600070205080204" pitchFamily="50" charset="-128"/>
              </a:rPr>
              <a:t>単位</a:t>
            </a:r>
          </a:p>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　　　　専ら指定計画相談支援の提供に当たる常勤の相談支援専門員を</a:t>
            </a:r>
            <a:r>
              <a:rPr lang="en-US" altLang="ja-JP" sz="1400" dirty="0">
                <a:solidFill>
                  <a:schemeClr val="tx1"/>
                </a:solidFill>
                <a:latin typeface="MS UI Gothic" panose="020B0600070205080204" pitchFamily="50" charset="-128"/>
                <a:ea typeface="MS UI Gothic" panose="020B0600070205080204" pitchFamily="50" charset="-128"/>
              </a:rPr>
              <a:t>1</a:t>
            </a:r>
            <a:r>
              <a:rPr lang="ja-JP" altLang="en-US" sz="1400" dirty="0">
                <a:solidFill>
                  <a:schemeClr val="tx1"/>
                </a:solidFill>
                <a:latin typeface="MS UI Gothic" panose="020B0600070205080204" pitchFamily="50" charset="-128"/>
                <a:ea typeface="MS UI Gothic" panose="020B0600070205080204" pitchFamily="50" charset="-128"/>
              </a:rPr>
              <a:t>名以上配置し、かつ</a:t>
            </a:r>
            <a:r>
              <a:rPr lang="ja-JP" altLang="en-US" sz="1400" b="1" dirty="0">
                <a:solidFill>
                  <a:schemeClr val="tx1"/>
                </a:solidFill>
                <a:latin typeface="MS UI Gothic" panose="020B0600070205080204" pitchFamily="50" charset="-128"/>
                <a:ea typeface="MS UI Gothic" panose="020B0600070205080204" pitchFamily="50" charset="-128"/>
              </a:rPr>
              <a:t>そのうち１名以上が</a:t>
            </a:r>
            <a:endParaRPr lang="en-US" altLang="ja-JP" sz="1400" b="1" dirty="0">
              <a:solidFill>
                <a:schemeClr val="tx1"/>
              </a:solidFill>
              <a:latin typeface="MS UI Gothic" panose="020B0600070205080204" pitchFamily="50" charset="-128"/>
              <a:ea typeface="MS UI Gothic" panose="020B0600070205080204" pitchFamily="50" charset="-128"/>
            </a:endParaRPr>
          </a:p>
          <a:p>
            <a:pPr>
              <a:lnSpc>
                <a:spcPts val="1300"/>
              </a:lnSpc>
              <a:spcBef>
                <a:spcPts val="300"/>
              </a:spcBef>
              <a:spcAft>
                <a:spcPts val="300"/>
              </a:spcAft>
              <a:defRPr/>
            </a:pPr>
            <a:r>
              <a:rPr lang="ja-JP" altLang="en-US" sz="1400" b="1" dirty="0">
                <a:solidFill>
                  <a:schemeClr val="tx1"/>
                </a:solidFill>
                <a:latin typeface="MS UI Gothic" panose="020B0600070205080204" pitchFamily="50" charset="-128"/>
                <a:ea typeface="MS UI Gothic" panose="020B0600070205080204" pitchFamily="50" charset="-128"/>
              </a:rPr>
              <a:t>　　　別に厚生労働大臣の定める者（「主任相談支援専門員」という）であるものとして市町村長に届け出た指定特定</a:t>
            </a:r>
            <a:endParaRPr lang="en-US" altLang="ja-JP" sz="1400" b="1" dirty="0">
              <a:solidFill>
                <a:schemeClr val="tx1"/>
              </a:solidFill>
              <a:latin typeface="MS UI Gothic" panose="020B0600070205080204" pitchFamily="50" charset="-128"/>
              <a:ea typeface="MS UI Gothic" panose="020B0600070205080204" pitchFamily="50" charset="-128"/>
            </a:endParaRPr>
          </a:p>
          <a:p>
            <a:pPr>
              <a:lnSpc>
                <a:spcPts val="1300"/>
              </a:lnSpc>
              <a:spcBef>
                <a:spcPts val="300"/>
              </a:spcBef>
              <a:spcAft>
                <a:spcPts val="300"/>
              </a:spcAft>
              <a:defRPr/>
            </a:pPr>
            <a:r>
              <a:rPr lang="ja-JP" altLang="en-US" sz="1400" b="1" dirty="0">
                <a:solidFill>
                  <a:schemeClr val="tx1"/>
                </a:solidFill>
                <a:latin typeface="MS UI Gothic" panose="020B0600070205080204" pitchFamily="50" charset="-128"/>
                <a:ea typeface="MS UI Gothic" panose="020B0600070205080204" pitchFamily="50" charset="-128"/>
              </a:rPr>
              <a:t>　　　相談支援事業所において、</a:t>
            </a:r>
            <a:r>
              <a:rPr lang="ja-JP" altLang="en-US" sz="1400" b="1" dirty="0">
                <a:solidFill>
                  <a:schemeClr val="tx1"/>
                </a:solidFill>
                <a:highlight>
                  <a:srgbClr val="FFFF00"/>
                </a:highlight>
                <a:latin typeface="MS UI Gothic" panose="020B0600070205080204" pitchFamily="50" charset="-128"/>
                <a:ea typeface="MS UI Gothic" panose="020B0600070205080204" pitchFamily="50" charset="-128"/>
              </a:rPr>
              <a:t>当該主任相談支援専門員が、当該指定特定相談支援事業所等の従業者に対し、</a:t>
            </a:r>
            <a:endParaRPr lang="en-US" altLang="ja-JP" sz="1400" b="1" dirty="0">
              <a:solidFill>
                <a:schemeClr val="tx1"/>
              </a:solidFill>
              <a:highlight>
                <a:srgbClr val="FFFF00"/>
              </a:highlight>
              <a:latin typeface="MS UI Gothic" panose="020B0600070205080204" pitchFamily="50" charset="-128"/>
              <a:ea typeface="MS UI Gothic" panose="020B0600070205080204" pitchFamily="50" charset="-128"/>
            </a:endParaRPr>
          </a:p>
          <a:p>
            <a:pPr>
              <a:lnSpc>
                <a:spcPts val="1300"/>
              </a:lnSpc>
              <a:spcBef>
                <a:spcPts val="300"/>
              </a:spcBef>
              <a:spcAft>
                <a:spcPts val="300"/>
              </a:spcAft>
              <a:defRPr/>
            </a:pPr>
            <a:r>
              <a:rPr lang="ja-JP" altLang="en-US" sz="1400" b="1" dirty="0">
                <a:solidFill>
                  <a:schemeClr val="tx1"/>
                </a:solidFill>
                <a:latin typeface="MS UI Gothic" panose="020B0600070205080204" pitchFamily="50" charset="-128"/>
                <a:ea typeface="MS UI Gothic" panose="020B0600070205080204" pitchFamily="50" charset="-128"/>
              </a:rPr>
              <a:t>　　　</a:t>
            </a:r>
            <a:r>
              <a:rPr lang="ja-JP" altLang="en-US" sz="1400" b="1" dirty="0">
                <a:solidFill>
                  <a:schemeClr val="tx1"/>
                </a:solidFill>
                <a:highlight>
                  <a:srgbClr val="FFFF00"/>
                </a:highlight>
                <a:latin typeface="MS UI Gothic" panose="020B0600070205080204" pitchFamily="50" charset="-128"/>
                <a:ea typeface="MS UI Gothic" panose="020B0600070205080204" pitchFamily="50" charset="-128"/>
              </a:rPr>
              <a:t>その資質の向上のための研修を実施した場合</a:t>
            </a:r>
            <a:r>
              <a:rPr lang="ja-JP" altLang="en-US" sz="1400" b="1" dirty="0">
                <a:solidFill>
                  <a:schemeClr val="tx1"/>
                </a:solidFill>
                <a:latin typeface="MS UI Gothic" panose="020B0600070205080204" pitchFamily="50" charset="-128"/>
                <a:ea typeface="MS UI Gothic" panose="020B0600070205080204" pitchFamily="50" charset="-128"/>
              </a:rPr>
              <a:t>に、</a:t>
            </a:r>
            <a:r>
              <a:rPr lang="en-US" altLang="ja-JP" sz="1400" b="1" dirty="0">
                <a:solidFill>
                  <a:schemeClr val="tx1"/>
                </a:solidFill>
                <a:latin typeface="MS UI Gothic" panose="020B0600070205080204" pitchFamily="50" charset="-128"/>
                <a:ea typeface="MS UI Gothic" panose="020B0600070205080204" pitchFamily="50" charset="-128"/>
              </a:rPr>
              <a:t>1</a:t>
            </a:r>
            <a:r>
              <a:rPr lang="ja-JP" altLang="en-US" sz="1400" b="1" dirty="0">
                <a:solidFill>
                  <a:schemeClr val="tx1"/>
                </a:solidFill>
                <a:latin typeface="MS UI Gothic" panose="020B0600070205080204" pitchFamily="50" charset="-128"/>
                <a:ea typeface="MS UI Gothic" panose="020B0600070205080204" pitchFamily="50" charset="-128"/>
              </a:rPr>
              <a:t>月に所定単位数を加算する。</a:t>
            </a:r>
            <a:endParaRPr lang="en-US" altLang="ja-JP" sz="1400" dirty="0">
              <a:solidFill>
                <a:schemeClr val="tx1"/>
              </a:solidFill>
              <a:latin typeface="MS UI Gothic" panose="020B0600070205080204" pitchFamily="50" charset="-128"/>
              <a:ea typeface="MS UI Gothic" panose="020B0600070205080204" pitchFamily="50" charset="-128"/>
            </a:endParaRPr>
          </a:p>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障害者の日常生活及び社会生活を総合的に支援するための法律に基づく指定計画相談支援に要する費用の額の算</a:t>
            </a:r>
          </a:p>
          <a:p>
            <a:pPr>
              <a:lnSpc>
                <a:spcPts val="1300"/>
              </a:lnSpc>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定に関する基準一部改正（令和三・三・二三厚労告八十七）</a:t>
            </a:r>
            <a:endParaRPr lang="en-US" altLang="ja-JP" sz="1400" dirty="0">
              <a:solidFill>
                <a:schemeClr val="tx1"/>
              </a:solidFill>
              <a:latin typeface="MS UI Gothic" panose="020B0600070205080204" pitchFamily="50" charset="-128"/>
              <a:ea typeface="MS UI Gothic" panose="020B0600070205080204" pitchFamily="50" charset="-128"/>
            </a:endParaRPr>
          </a:p>
        </p:txBody>
      </p:sp>
      <p:sp>
        <p:nvSpPr>
          <p:cNvPr id="27" name="Rectangle 8"/>
          <p:cNvSpPr>
            <a:spLocks noChangeArrowheads="1"/>
          </p:cNvSpPr>
          <p:nvPr/>
        </p:nvSpPr>
        <p:spPr bwMode="auto">
          <a:xfrm>
            <a:off x="401798" y="3478311"/>
            <a:ext cx="3275298" cy="1613646"/>
          </a:xfrm>
          <a:prstGeom prst="rect">
            <a:avLst/>
          </a:prstGeom>
          <a:solidFill>
            <a:srgbClr val="E7FFE7"/>
          </a:solidFill>
          <a:ln w="9525">
            <a:solidFill>
              <a:schemeClr val="tx1"/>
            </a:solidFill>
            <a:miter lim="800000"/>
            <a:headEnd/>
            <a:tailEnd/>
          </a:ln>
        </p:spPr>
        <p:txBody>
          <a:bodyPr anchor="ctr"/>
          <a:lstStyle/>
          <a:p>
            <a:pPr algn="ctr" fontAlgn="base">
              <a:spcBef>
                <a:spcPct val="0"/>
              </a:spcBef>
              <a:spcAft>
                <a:spcPct val="0"/>
              </a:spcAft>
            </a:pPr>
            <a:r>
              <a:rPr lang="ja-JP" altLang="en-US" sz="1200" b="1">
                <a:solidFill>
                  <a:srgbClr val="CC0000"/>
                </a:solidFill>
                <a:latin typeface="MS UI Gothic" panose="020B0600070205080204" pitchFamily="50" charset="-128"/>
                <a:ea typeface="MS UI Gothic" panose="020B0600070205080204" pitchFamily="50" charset="-128"/>
              </a:rPr>
              <a:t>実 </a:t>
            </a:r>
            <a:r>
              <a:rPr lang="ja-JP" altLang="en-US" sz="1200" b="1" dirty="0">
                <a:solidFill>
                  <a:srgbClr val="CC0000"/>
                </a:solidFill>
                <a:latin typeface="MS UI Gothic" panose="020B0600070205080204" pitchFamily="50" charset="-128"/>
                <a:ea typeface="MS UI Gothic" panose="020B0600070205080204" pitchFamily="50" charset="-128"/>
              </a:rPr>
              <a:t>務 </a:t>
            </a:r>
            <a:r>
              <a:rPr lang="ja-JP" altLang="en-US" sz="1200" b="1">
                <a:solidFill>
                  <a:srgbClr val="CC0000"/>
                </a:solidFill>
                <a:latin typeface="MS UI Gothic" panose="020B0600070205080204" pitchFamily="50" charset="-128"/>
                <a:ea typeface="MS UI Gothic" panose="020B0600070205080204" pitchFamily="50" charset="-128"/>
              </a:rPr>
              <a:t>経 験</a:t>
            </a: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a:p>
            <a:pPr fontAlgn="base">
              <a:spcBef>
                <a:spcPct val="0"/>
              </a:spcBef>
              <a:spcAft>
                <a:spcPct val="0"/>
              </a:spcAft>
            </a:pPr>
            <a:endParaRPr lang="ja-JP" altLang="en-US" sz="1200">
              <a:solidFill>
                <a:srgbClr val="CC0000"/>
              </a:solidFill>
              <a:latin typeface="MS UI Gothic" panose="020B0600070205080204" pitchFamily="50" charset="-128"/>
              <a:ea typeface="MS UI Gothic" panose="020B0600070205080204" pitchFamily="50" charset="-128"/>
            </a:endParaRPr>
          </a:p>
        </p:txBody>
      </p:sp>
      <p:sp>
        <p:nvSpPr>
          <p:cNvPr id="34" name="Rectangle 2"/>
          <p:cNvSpPr>
            <a:spLocks noChangeArrowheads="1"/>
          </p:cNvSpPr>
          <p:nvPr/>
        </p:nvSpPr>
        <p:spPr bwMode="auto">
          <a:xfrm>
            <a:off x="4195482" y="3478311"/>
            <a:ext cx="4473998" cy="1613646"/>
          </a:xfrm>
          <a:prstGeom prst="rect">
            <a:avLst/>
          </a:prstGeom>
          <a:solidFill>
            <a:srgbClr val="FFFF99"/>
          </a:solidFill>
          <a:ln w="15875" algn="ctr">
            <a:solidFill>
              <a:schemeClr val="tx1"/>
            </a:solidFill>
            <a:miter lim="800000"/>
            <a:headEnd/>
            <a:tailEnd/>
          </a:ln>
        </p:spPr>
        <p:txBody>
          <a:bodyPr wrap="none"/>
          <a:lstStyle/>
          <a:p>
            <a:pPr algn="ctr" fontAlgn="base">
              <a:spcBef>
                <a:spcPct val="0"/>
              </a:spcBef>
              <a:spcAft>
                <a:spcPct val="0"/>
              </a:spcAft>
            </a:pPr>
            <a:r>
              <a:rPr lang="ja-JP" altLang="en-US" sz="1200" b="1" dirty="0">
                <a:solidFill>
                  <a:srgbClr val="CC0000"/>
                </a:solidFill>
                <a:latin typeface="MS UI Gothic" panose="020B0600070205080204" pitchFamily="50" charset="-128"/>
                <a:ea typeface="MS UI Gothic" panose="020B0600070205080204" pitchFamily="50" charset="-128"/>
              </a:rPr>
              <a:t>研 修 </a:t>
            </a:r>
            <a:r>
              <a:rPr lang="ja-JP" altLang="en-US" sz="1200" b="1">
                <a:solidFill>
                  <a:srgbClr val="CC0000"/>
                </a:solidFill>
                <a:latin typeface="MS UI Gothic" panose="020B0600070205080204" pitchFamily="50" charset="-128"/>
                <a:ea typeface="MS UI Gothic" panose="020B0600070205080204" pitchFamily="50" charset="-128"/>
              </a:rPr>
              <a:t>の 修了</a:t>
            </a:r>
            <a:endParaRPr lang="ja-JP" altLang="en-US" sz="900" b="1" dirty="0">
              <a:solidFill>
                <a:srgbClr val="CC0000"/>
              </a:solidFill>
              <a:latin typeface="MS UI Gothic" panose="020B0600070205080204" pitchFamily="50" charset="-128"/>
              <a:ea typeface="MS UI Gothic" panose="020B0600070205080204" pitchFamily="50" charset="-128"/>
            </a:endParaRPr>
          </a:p>
        </p:txBody>
      </p:sp>
      <p:sp>
        <p:nvSpPr>
          <p:cNvPr id="2" name="タイトル 1"/>
          <p:cNvSpPr>
            <a:spLocks noGrp="1"/>
          </p:cNvSpPr>
          <p:nvPr>
            <p:ph type="title"/>
          </p:nvPr>
        </p:nvSpPr>
        <p:spPr>
          <a:xfrm>
            <a:off x="323528" y="116632"/>
            <a:ext cx="8517632" cy="432048"/>
          </a:xfrm>
        </p:spPr>
        <p:txBody>
          <a:bodyPr>
            <a:noAutofit/>
          </a:bodyPr>
          <a:lstStyle/>
          <a:p>
            <a:r>
              <a:rPr kumimoji="1" lang="ja-JP" altLang="en-US" sz="2000">
                <a:latin typeface="ＤＨＰ特太ゴシック体" panose="020B0500000000000000" pitchFamily="50" charset="-128"/>
                <a:ea typeface="ＤＨＰ特太ゴシック体" panose="020B0500000000000000" pitchFamily="50" charset="-128"/>
              </a:rPr>
              <a:t>主任相談支援専門員および主任相談支援専門員養成研修の</a:t>
            </a:r>
            <a:r>
              <a:rPr kumimoji="1" lang="ja-JP" altLang="en-US" sz="2000" dirty="0">
                <a:latin typeface="ＤＨＰ特太ゴシック体" panose="020B0500000000000000" pitchFamily="50" charset="-128"/>
                <a:ea typeface="ＤＨＰ特太ゴシック体" panose="020B0500000000000000" pitchFamily="50" charset="-128"/>
              </a:rPr>
              <a:t>位置付け</a:t>
            </a:r>
          </a:p>
        </p:txBody>
      </p:sp>
      <p:sp>
        <p:nvSpPr>
          <p:cNvPr id="7" name="スライド番号プレースホルダー 6"/>
          <p:cNvSpPr>
            <a:spLocks noGrp="1"/>
          </p:cNvSpPr>
          <p:nvPr>
            <p:ph type="sldNum" sz="quarter" idx="12"/>
          </p:nvPr>
        </p:nvSpPr>
        <p:spPr>
          <a:xfrm>
            <a:off x="6902896" y="6520259"/>
            <a:ext cx="2133600" cy="365125"/>
          </a:xfrm>
        </p:spPr>
        <p:txBody>
          <a:bodyPr/>
          <a:lstStyle/>
          <a:p>
            <a:fld id="{D2D8002D-B5B0-4BAC-B1F6-782DDCCE6D9C}" type="slidenum">
              <a:rPr kumimoji="1" lang="ja-JP" altLang="en-US" smtClean="0"/>
              <a:t>10</a:t>
            </a:fld>
            <a:endParaRPr kumimoji="1" lang="ja-JP" altLang="en-US"/>
          </a:p>
        </p:txBody>
      </p:sp>
      <p:sp>
        <p:nvSpPr>
          <p:cNvPr id="9" name="角丸四角形 8"/>
          <p:cNvSpPr/>
          <p:nvPr/>
        </p:nvSpPr>
        <p:spPr>
          <a:xfrm>
            <a:off x="323528" y="689536"/>
            <a:ext cx="1440160" cy="2880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a:latin typeface="ＤＨＰ特太ゴシック体" panose="020B0500000000000000" pitchFamily="50" charset="-128"/>
                <a:ea typeface="ＤＨＰ特太ゴシック体" panose="020B0500000000000000" pitchFamily="50" charset="-128"/>
              </a:rPr>
              <a:t>告示</a:t>
            </a:r>
          </a:p>
        </p:txBody>
      </p:sp>
      <p:sp>
        <p:nvSpPr>
          <p:cNvPr id="12" name="AutoShape 5"/>
          <p:cNvSpPr>
            <a:spLocks noChangeArrowheads="1"/>
          </p:cNvSpPr>
          <p:nvPr/>
        </p:nvSpPr>
        <p:spPr bwMode="auto">
          <a:xfrm>
            <a:off x="3757604" y="4136422"/>
            <a:ext cx="390525" cy="360362"/>
          </a:xfrm>
          <a:prstGeom prst="plus">
            <a:avLst>
              <a:gd name="adj" fmla="val 34907"/>
            </a:avLst>
          </a:prstGeom>
          <a:solidFill>
            <a:srgbClr val="99CCFF"/>
          </a:solidFill>
          <a:ln w="9525" algn="ctr">
            <a:solidFill>
              <a:srgbClr val="3366FF"/>
            </a:solidFill>
            <a:miter lim="800000"/>
            <a:headEnd/>
            <a:tailEnd/>
          </a:ln>
        </p:spPr>
        <p:txBody>
          <a:bodyPr wrap="none" anchor="ctr"/>
          <a:lstStyle/>
          <a:p>
            <a:pPr fontAlgn="base">
              <a:spcBef>
                <a:spcPct val="0"/>
              </a:spcBef>
              <a:spcAft>
                <a:spcPct val="0"/>
              </a:spcAft>
            </a:pPr>
            <a:endParaRPr lang="ja-JP" altLang="en-US" sz="1000">
              <a:solidFill>
                <a:srgbClr val="000000"/>
              </a:solidFill>
            </a:endParaRPr>
          </a:p>
        </p:txBody>
      </p:sp>
      <p:sp>
        <p:nvSpPr>
          <p:cNvPr id="14" name="Rectangle 8"/>
          <p:cNvSpPr>
            <a:spLocks noChangeArrowheads="1"/>
          </p:cNvSpPr>
          <p:nvPr/>
        </p:nvSpPr>
        <p:spPr bwMode="auto">
          <a:xfrm>
            <a:off x="2130440" y="3816848"/>
            <a:ext cx="1409326" cy="1200098"/>
          </a:xfrm>
          <a:prstGeom prst="rect">
            <a:avLst/>
          </a:prstGeom>
          <a:solidFill>
            <a:srgbClr val="E7FFE7"/>
          </a:solidFill>
          <a:ln w="41275">
            <a:solidFill>
              <a:schemeClr val="tx1"/>
            </a:solidFill>
            <a:miter lim="800000"/>
            <a:headEnd/>
            <a:tailEnd/>
          </a:ln>
        </p:spPr>
        <p:txBody>
          <a:bodyPr anchor="ctr"/>
          <a:lstStyle/>
          <a:p>
            <a:pPr fontAlgn="base">
              <a:spcBef>
                <a:spcPct val="0"/>
              </a:spcBef>
              <a:spcAft>
                <a:spcPct val="0"/>
              </a:spcAft>
            </a:pPr>
            <a:r>
              <a:rPr lang="ja-JP" altLang="en-US" sz="1050">
                <a:solidFill>
                  <a:srgbClr val="000000"/>
                </a:solidFill>
                <a:latin typeface="MS UI Gothic" panose="020B0600070205080204" pitchFamily="50" charset="-128"/>
                <a:ea typeface="MS UI Gothic" panose="020B0600070205080204" pitchFamily="50" charset="-128"/>
              </a:rPr>
              <a:t>現任研修を修了した後、相談支援又は児童福祉法に規定する障害児相談支援の業務に３年以上従事した者</a:t>
            </a:r>
            <a:endParaRPr lang="ja-JP" altLang="en-US" sz="1050" dirty="0">
              <a:solidFill>
                <a:srgbClr val="000000"/>
              </a:solidFill>
              <a:latin typeface="MS UI Gothic" panose="020B0600070205080204" pitchFamily="50" charset="-128"/>
              <a:ea typeface="MS UI Gothic" panose="020B0600070205080204" pitchFamily="50" charset="-128"/>
            </a:endParaRPr>
          </a:p>
        </p:txBody>
      </p:sp>
      <p:sp>
        <p:nvSpPr>
          <p:cNvPr id="17" name="下矢印 16"/>
          <p:cNvSpPr/>
          <p:nvPr/>
        </p:nvSpPr>
        <p:spPr>
          <a:xfrm>
            <a:off x="3131840" y="5253489"/>
            <a:ext cx="2880320"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337917" y="5631460"/>
            <a:ext cx="8496944" cy="955174"/>
          </a:xfrm>
          <a:prstGeom prst="rect">
            <a:avLst/>
          </a:prstGeom>
          <a:ln w="9525"/>
        </p:spPr>
        <p:style>
          <a:lnRef idx="2">
            <a:schemeClr val="dk1"/>
          </a:lnRef>
          <a:fillRef idx="1">
            <a:schemeClr val="lt1"/>
          </a:fillRef>
          <a:effectRef idx="0">
            <a:schemeClr val="dk1"/>
          </a:effectRef>
          <a:fontRef idx="minor">
            <a:schemeClr val="dk1"/>
          </a:fontRef>
        </p:style>
        <p:txBody>
          <a:bodyPr rtlCol="0" anchor="t"/>
          <a:lstStyle/>
          <a:p>
            <a:pPr>
              <a:spcBef>
                <a:spcPts val="300"/>
              </a:spcBef>
              <a:spcAft>
                <a:spcPts val="300"/>
              </a:spcAft>
              <a:defRPr/>
            </a:pPr>
            <a:r>
              <a:rPr lang="ja-JP" altLang="en-US" sz="1400" dirty="0">
                <a:solidFill>
                  <a:schemeClr val="tx1"/>
                </a:solidFill>
                <a:latin typeface="MS UI Gothic" panose="020B0600070205080204" pitchFamily="50" charset="-128"/>
                <a:ea typeface="MS UI Gothic" panose="020B0600070205080204" pitchFamily="50" charset="-128"/>
              </a:rPr>
              <a:t>相談支援従事者主任研修事業の実施について（平成三一・三・二八　障発〇三二八の一）</a:t>
            </a:r>
            <a:endParaRPr lang="en-US" altLang="ja-JP" sz="1050" dirty="0">
              <a:solidFill>
                <a:schemeClr val="tx1"/>
              </a:solidFill>
              <a:latin typeface="MS UI Gothic" panose="020B0600070205080204" pitchFamily="50" charset="-128"/>
              <a:ea typeface="MS UI Gothic" panose="020B0600070205080204" pitchFamily="50" charset="-128"/>
            </a:endParaRPr>
          </a:p>
          <a:p>
            <a:pPr marL="171450" indent="-171450">
              <a:spcBef>
                <a:spcPts val="300"/>
              </a:spcBef>
              <a:spcAft>
                <a:spcPts val="300"/>
              </a:spcAft>
              <a:buFont typeface="ＭＳ Ｐゴシック" panose="020B0600070205080204" pitchFamily="50" charset="-128"/>
              <a:buChar char="○"/>
              <a:defRPr/>
            </a:pPr>
            <a:r>
              <a:rPr lang="ja-JP" altLang="en-US" sz="1400" dirty="0">
                <a:solidFill>
                  <a:schemeClr val="tx1"/>
                </a:solidFill>
                <a:latin typeface="MS UI Gothic" panose="020B0600070205080204" pitchFamily="50" charset="-128"/>
                <a:ea typeface="MS UI Gothic" panose="020B0600070205080204" pitchFamily="50" charset="-128"/>
              </a:rPr>
              <a:t>相談支援従事者主任研修事業実施要綱</a:t>
            </a:r>
            <a:endParaRPr lang="en-US" altLang="ja-JP" sz="1400" dirty="0">
              <a:solidFill>
                <a:schemeClr val="tx1"/>
              </a:solidFill>
              <a:latin typeface="MS UI Gothic" panose="020B0600070205080204" pitchFamily="50" charset="-128"/>
              <a:ea typeface="MS UI Gothic" panose="020B0600070205080204" pitchFamily="50" charset="-128"/>
            </a:endParaRPr>
          </a:p>
          <a:p>
            <a:pPr marL="171450" indent="-171450">
              <a:spcBef>
                <a:spcPts val="300"/>
              </a:spcBef>
              <a:spcAft>
                <a:spcPts val="300"/>
              </a:spcAft>
              <a:buFont typeface="ＭＳ Ｐゴシック" panose="020B0600070205080204" pitchFamily="50" charset="-128"/>
              <a:buChar char="○"/>
              <a:defRPr/>
            </a:pPr>
            <a:r>
              <a:rPr lang="ja-JP" altLang="en-US" sz="1400" dirty="0">
                <a:solidFill>
                  <a:schemeClr val="tx1"/>
                </a:solidFill>
                <a:latin typeface="MS UI Gothic" panose="020B0600070205080204" pitchFamily="50" charset="-128"/>
                <a:ea typeface="MS UI Gothic" panose="020B0600070205080204" pitchFamily="50" charset="-128"/>
              </a:rPr>
              <a:t>相談支援従事者主任研修標準カリキュラム</a:t>
            </a:r>
            <a:endParaRPr lang="en-US" altLang="ja-JP" sz="1400" dirty="0">
              <a:solidFill>
                <a:schemeClr val="tx1"/>
              </a:solidFill>
              <a:latin typeface="MS UI Gothic" panose="020B0600070205080204" pitchFamily="50" charset="-128"/>
              <a:ea typeface="MS UI Gothic" panose="020B0600070205080204" pitchFamily="50" charset="-128"/>
            </a:endParaRPr>
          </a:p>
        </p:txBody>
      </p:sp>
      <p:sp>
        <p:nvSpPr>
          <p:cNvPr id="19" name="角丸四角形 18"/>
          <p:cNvSpPr/>
          <p:nvPr/>
        </p:nvSpPr>
        <p:spPr>
          <a:xfrm>
            <a:off x="323528" y="5343427"/>
            <a:ext cx="1440160" cy="2880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kumimoji="1" lang="ja-JP" altLang="en-US" sz="1600" dirty="0">
                <a:latin typeface="ＤＨＰ特太ゴシック体" panose="020B0500000000000000" pitchFamily="50" charset="-128"/>
                <a:ea typeface="ＤＨＰ特太ゴシック体" panose="020B0500000000000000" pitchFamily="50" charset="-128"/>
              </a:rPr>
              <a:t>通知</a:t>
            </a:r>
          </a:p>
        </p:txBody>
      </p:sp>
      <p:sp>
        <p:nvSpPr>
          <p:cNvPr id="21" name="正方形/長方形 20"/>
          <p:cNvSpPr/>
          <p:nvPr/>
        </p:nvSpPr>
        <p:spPr>
          <a:xfrm>
            <a:off x="4611808" y="5933822"/>
            <a:ext cx="4136656" cy="489725"/>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r>
              <a:rPr kumimoji="1" lang="ja-JP" altLang="en-US" sz="1400" dirty="0">
                <a:solidFill>
                  <a:schemeClr val="tx1"/>
                </a:solidFill>
                <a:latin typeface="ＭＳ ゴシック" panose="020B0609070205080204" pitchFamily="49" charset="-128"/>
                <a:ea typeface="ＭＳ ゴシック" panose="020B0609070205080204" pitchFamily="49" charset="-128"/>
              </a:rPr>
              <a:t>都道府県等による主任研修は</a:t>
            </a:r>
          </a:p>
          <a:p>
            <a:r>
              <a:rPr kumimoji="1" lang="ja-JP" altLang="en-US" sz="1400" b="1" u="sng" dirty="0">
                <a:solidFill>
                  <a:schemeClr val="tx1"/>
                </a:solidFill>
                <a:latin typeface="ＭＳ ゴシック" panose="020B0609070205080204" pitchFamily="49" charset="-128"/>
                <a:ea typeface="ＭＳ ゴシック" panose="020B0609070205080204" pitchFamily="49" charset="-128"/>
              </a:rPr>
              <a:t>標準カリキュラム以上の内容</a:t>
            </a:r>
            <a:r>
              <a:rPr kumimoji="1" lang="ja-JP" altLang="en-US" sz="1400" dirty="0">
                <a:solidFill>
                  <a:schemeClr val="tx1"/>
                </a:solidFill>
                <a:latin typeface="ＭＳ ゴシック" panose="020B0609070205080204" pitchFamily="49" charset="-128"/>
                <a:ea typeface="ＭＳ ゴシック" panose="020B0609070205080204" pitchFamily="49" charset="-128"/>
              </a:rPr>
              <a:t>で実施する。</a:t>
            </a:r>
            <a:endParaRPr kumimoji="1" lang="en-US" altLang="ja-JP" sz="1400" dirty="0">
              <a:solidFill>
                <a:schemeClr val="tx1"/>
              </a:solidFill>
              <a:latin typeface="ＭＳ ゴシック" panose="020B0609070205080204" pitchFamily="49" charset="-128"/>
              <a:ea typeface="ＭＳ ゴシック" panose="020B0609070205080204" pitchFamily="49" charset="-128"/>
            </a:endParaRPr>
          </a:p>
        </p:txBody>
      </p:sp>
      <p:cxnSp>
        <p:nvCxnSpPr>
          <p:cNvPr id="23" name="直線矢印コネクタ 22"/>
          <p:cNvCxnSpPr/>
          <p:nvPr/>
        </p:nvCxnSpPr>
        <p:spPr>
          <a:xfrm>
            <a:off x="3635896" y="6063508"/>
            <a:ext cx="900100"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grpSp>
        <p:nvGrpSpPr>
          <p:cNvPr id="22" name="グループ化 21"/>
          <p:cNvGrpSpPr/>
          <p:nvPr/>
        </p:nvGrpSpPr>
        <p:grpSpPr>
          <a:xfrm>
            <a:off x="0" y="476096"/>
            <a:ext cx="9144000" cy="72008"/>
            <a:chOff x="0" y="188640"/>
            <a:chExt cx="9144000" cy="72008"/>
          </a:xfrm>
        </p:grpSpPr>
        <p:cxnSp>
          <p:nvCxnSpPr>
            <p:cNvPr id="24" name="直線コネクタ 23"/>
            <p:cNvCxnSpPr/>
            <p:nvPr/>
          </p:nvCxnSpPr>
          <p:spPr>
            <a:xfrm>
              <a:off x="0" y="188640"/>
              <a:ext cx="9144000" cy="0"/>
            </a:xfrm>
            <a:prstGeom prst="line">
              <a:avLst/>
            </a:prstGeom>
            <a:ln>
              <a:solidFill>
                <a:srgbClr val="99CCFF"/>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0" y="260648"/>
              <a:ext cx="9144000" cy="0"/>
            </a:xfrm>
            <a:prstGeom prst="line">
              <a:avLst/>
            </a:prstGeom>
            <a:ln w="57150">
              <a:solidFill>
                <a:srgbClr val="99CCFF"/>
              </a:solidFill>
            </a:ln>
          </p:spPr>
          <p:style>
            <a:lnRef idx="1">
              <a:schemeClr val="accent1"/>
            </a:lnRef>
            <a:fillRef idx="0">
              <a:schemeClr val="accent1"/>
            </a:fillRef>
            <a:effectRef idx="0">
              <a:schemeClr val="accent1"/>
            </a:effectRef>
            <a:fontRef idx="minor">
              <a:schemeClr val="tx1"/>
            </a:fontRef>
          </p:style>
        </p:cxnSp>
      </p:grpSp>
      <p:sp>
        <p:nvSpPr>
          <p:cNvPr id="31" name="Rectangle 6"/>
          <p:cNvSpPr>
            <a:spLocks noChangeArrowheads="1"/>
          </p:cNvSpPr>
          <p:nvPr/>
        </p:nvSpPr>
        <p:spPr bwMode="auto">
          <a:xfrm>
            <a:off x="7350886" y="3772689"/>
            <a:ext cx="1177921" cy="1213034"/>
          </a:xfrm>
          <a:prstGeom prst="rect">
            <a:avLst/>
          </a:prstGeom>
          <a:solidFill>
            <a:srgbClr val="FFE7FF"/>
          </a:solidFill>
          <a:ln w="41275">
            <a:solidFill>
              <a:schemeClr val="tx1"/>
            </a:solidFill>
            <a:miter lim="800000"/>
            <a:headEnd/>
            <a:tailEnd/>
          </a:ln>
        </p:spPr>
        <p:txBody>
          <a:bodyPr anchor="ctr"/>
          <a:lstStyle/>
          <a:p>
            <a:pPr fontAlgn="base">
              <a:lnSpc>
                <a:spcPct val="110000"/>
              </a:lnSpc>
              <a:spcBef>
                <a:spcPct val="0"/>
              </a:spcBef>
              <a:spcAft>
                <a:spcPct val="0"/>
              </a:spcAft>
            </a:pPr>
            <a:r>
              <a:rPr lang="ja-JP" altLang="en-US" sz="1100">
                <a:solidFill>
                  <a:srgbClr val="000000"/>
                </a:solidFill>
                <a:latin typeface="MS UI Gothic" panose="020B0600070205080204" pitchFamily="50" charset="-128"/>
                <a:ea typeface="MS UI Gothic" panose="020B0600070205080204" pitchFamily="50" charset="-128"/>
              </a:rPr>
              <a:t>「主任相談支援専門員養成研修」を修了（</a:t>
            </a:r>
            <a:r>
              <a:rPr lang="ja-JP" altLang="en-US" sz="1100">
                <a:solidFill>
                  <a:srgbClr val="FF0000"/>
                </a:solidFill>
                <a:latin typeface="MS UI Gothic" panose="020B0600070205080204" pitchFamily="50" charset="-128"/>
                <a:ea typeface="MS UI Gothic" panose="020B0600070205080204" pitchFamily="50" charset="-128"/>
              </a:rPr>
              <a:t>３０時間</a:t>
            </a:r>
            <a:r>
              <a:rPr lang="ja-JP" altLang="en-US" sz="1100">
                <a:solidFill>
                  <a:srgbClr val="000000"/>
                </a:solidFill>
                <a:latin typeface="MS UI Gothic" panose="020B0600070205080204" pitchFamily="50" charset="-128"/>
                <a:ea typeface="MS UI Gothic" panose="020B0600070205080204" pitchFamily="50" charset="-128"/>
              </a:rPr>
              <a:t>）</a:t>
            </a:r>
            <a:endParaRPr lang="ja-JP" altLang="en-US" sz="1000">
              <a:solidFill>
                <a:srgbClr val="000000"/>
              </a:solidFill>
              <a:latin typeface="MS UI Gothic" panose="020B0600070205080204" pitchFamily="50" charset="-128"/>
              <a:ea typeface="MS UI Gothic" panose="020B0600070205080204" pitchFamily="50" charset="-128"/>
            </a:endParaRPr>
          </a:p>
        </p:txBody>
      </p:sp>
      <p:sp>
        <p:nvSpPr>
          <p:cNvPr id="35" name="Rectangle 6"/>
          <p:cNvSpPr>
            <a:spLocks noChangeArrowheads="1"/>
          </p:cNvSpPr>
          <p:nvPr/>
        </p:nvSpPr>
        <p:spPr bwMode="auto">
          <a:xfrm>
            <a:off x="5816585" y="3780312"/>
            <a:ext cx="1177921" cy="1213034"/>
          </a:xfrm>
          <a:prstGeom prst="rect">
            <a:avLst/>
          </a:prstGeom>
          <a:solidFill>
            <a:srgbClr val="FFE7FF"/>
          </a:solidFill>
          <a:ln w="9525">
            <a:solidFill>
              <a:schemeClr val="tx1"/>
            </a:solidFill>
            <a:prstDash val="dash"/>
            <a:miter lim="800000"/>
            <a:headEnd/>
            <a:tailEnd/>
          </a:ln>
        </p:spPr>
        <p:txBody>
          <a:bodyPr anchor="ctr"/>
          <a:lstStyle/>
          <a:p>
            <a:pPr fontAlgn="base">
              <a:lnSpc>
                <a:spcPct val="110000"/>
              </a:lnSpc>
              <a:spcBef>
                <a:spcPct val="0"/>
              </a:spcBef>
              <a:spcAft>
                <a:spcPct val="0"/>
              </a:spcAft>
            </a:pPr>
            <a:r>
              <a:rPr lang="ja-JP" altLang="en-US" sz="1100" dirty="0">
                <a:solidFill>
                  <a:srgbClr val="000000"/>
                </a:solidFill>
                <a:latin typeface="MS UI Gothic" panose="020B0600070205080204" pitchFamily="50" charset="-128"/>
                <a:ea typeface="MS UI Gothic" panose="020B0600070205080204" pitchFamily="50" charset="-128"/>
              </a:rPr>
              <a:t>５年ごとに</a:t>
            </a:r>
          </a:p>
          <a:p>
            <a:pPr fontAlgn="base">
              <a:lnSpc>
                <a:spcPct val="110000"/>
              </a:lnSpc>
              <a:spcBef>
                <a:spcPct val="0"/>
              </a:spcBef>
              <a:spcAft>
                <a:spcPct val="0"/>
              </a:spcAft>
            </a:pPr>
            <a:r>
              <a:rPr lang="ja-JP" altLang="en-US" sz="1100" dirty="0">
                <a:solidFill>
                  <a:srgbClr val="000000"/>
                </a:solidFill>
                <a:latin typeface="MS UI Gothic" panose="020B0600070205080204" pitchFamily="50" charset="-128"/>
                <a:ea typeface="MS UI Gothic" panose="020B0600070205080204" pitchFamily="50" charset="-128"/>
              </a:rPr>
              <a:t>「相談支援従事者現任</a:t>
            </a:r>
            <a:r>
              <a:rPr lang="ja-JP" altLang="en-US" sz="1100">
                <a:solidFill>
                  <a:srgbClr val="000000"/>
                </a:solidFill>
                <a:latin typeface="MS UI Gothic" panose="020B0600070205080204" pitchFamily="50" charset="-128"/>
                <a:ea typeface="MS UI Gothic" panose="020B0600070205080204" pitchFamily="50" charset="-128"/>
              </a:rPr>
              <a:t>研修」を修了（</a:t>
            </a:r>
            <a:r>
              <a:rPr lang="ja-JP" altLang="en-US" sz="1100">
                <a:solidFill>
                  <a:srgbClr val="FF0000"/>
                </a:solidFill>
                <a:latin typeface="MS UI Gothic" panose="020B0600070205080204" pitchFamily="50" charset="-128"/>
                <a:ea typeface="MS UI Gothic" panose="020B0600070205080204" pitchFamily="50" charset="-128"/>
              </a:rPr>
              <a:t>２４時間</a:t>
            </a:r>
            <a:r>
              <a:rPr lang="ja-JP" altLang="en-US" sz="1100">
                <a:solidFill>
                  <a:srgbClr val="000000"/>
                </a:solidFill>
                <a:latin typeface="MS UI Gothic" panose="020B0600070205080204" pitchFamily="50" charset="-128"/>
                <a:ea typeface="MS UI Gothic" panose="020B0600070205080204" pitchFamily="50" charset="-128"/>
              </a:rPr>
              <a:t>）</a:t>
            </a:r>
            <a:endParaRPr lang="en-US" altLang="ja-JP" sz="1100">
              <a:solidFill>
                <a:srgbClr val="000000"/>
              </a:solidFill>
              <a:latin typeface="MS UI Gothic" panose="020B0600070205080204" pitchFamily="50" charset="-128"/>
              <a:ea typeface="MS UI Gothic" panose="020B0600070205080204" pitchFamily="50" charset="-128"/>
            </a:endParaRPr>
          </a:p>
          <a:p>
            <a:pPr fontAlgn="base">
              <a:lnSpc>
                <a:spcPct val="110000"/>
              </a:lnSpc>
              <a:spcBef>
                <a:spcPct val="0"/>
              </a:spcBef>
              <a:spcAft>
                <a:spcPct val="0"/>
              </a:spcAft>
            </a:pPr>
            <a:r>
              <a:rPr lang="en-US" altLang="ja-JP" sz="1000">
                <a:solidFill>
                  <a:srgbClr val="000000"/>
                </a:solidFill>
                <a:latin typeface="MS UI Gothic" panose="020B0600070205080204" pitchFamily="50" charset="-128"/>
                <a:ea typeface="MS UI Gothic" panose="020B0600070205080204" pitchFamily="50" charset="-128"/>
              </a:rPr>
              <a:t>※</a:t>
            </a:r>
            <a:r>
              <a:rPr lang="ja-JP" altLang="en-US" sz="1000">
                <a:solidFill>
                  <a:srgbClr val="000000"/>
                </a:solidFill>
                <a:latin typeface="MS UI Gothic" panose="020B0600070205080204" pitchFamily="50" charset="-128"/>
                <a:ea typeface="MS UI Gothic" panose="020B0600070205080204" pitchFamily="50" charset="-128"/>
              </a:rPr>
              <a:t>研修受講に係る実務経験要件有</a:t>
            </a:r>
            <a:endParaRPr lang="ja-JP" altLang="en-US" sz="1000" dirty="0">
              <a:solidFill>
                <a:srgbClr val="000000"/>
              </a:solidFill>
              <a:latin typeface="MS UI Gothic" panose="020B0600070205080204" pitchFamily="50" charset="-128"/>
              <a:ea typeface="MS UI Gothic" panose="020B0600070205080204" pitchFamily="50" charset="-128"/>
            </a:endParaRPr>
          </a:p>
        </p:txBody>
      </p:sp>
      <p:sp>
        <p:nvSpPr>
          <p:cNvPr id="36" name="Rectangle 10"/>
          <p:cNvSpPr>
            <a:spLocks noChangeArrowheads="1"/>
          </p:cNvSpPr>
          <p:nvPr/>
        </p:nvSpPr>
        <p:spPr bwMode="auto">
          <a:xfrm>
            <a:off x="4317021" y="3741705"/>
            <a:ext cx="1150818" cy="1213034"/>
          </a:xfrm>
          <a:prstGeom prst="rect">
            <a:avLst/>
          </a:prstGeom>
          <a:solidFill>
            <a:srgbClr val="FFE7FF"/>
          </a:solidFill>
          <a:ln w="9525">
            <a:solidFill>
              <a:schemeClr val="tx1"/>
            </a:solidFill>
            <a:prstDash val="dash"/>
            <a:miter lim="800000"/>
            <a:headEnd/>
            <a:tailEnd/>
          </a:ln>
        </p:spPr>
        <p:txBody>
          <a:bodyPr anchor="ctr"/>
          <a:lstStyle/>
          <a:p>
            <a:pPr fontAlgn="base">
              <a:lnSpc>
                <a:spcPct val="110000"/>
              </a:lnSpc>
              <a:spcBef>
                <a:spcPct val="0"/>
              </a:spcBef>
              <a:spcAft>
                <a:spcPct val="0"/>
              </a:spcAft>
            </a:pPr>
            <a:r>
              <a:rPr lang="ja-JP" altLang="en-US" sz="1100" dirty="0">
                <a:solidFill>
                  <a:srgbClr val="000000"/>
                </a:solidFill>
                <a:latin typeface="MS UI Gothic" panose="020B0600070205080204" pitchFamily="50" charset="-128"/>
                <a:ea typeface="MS UI Gothic" panose="020B0600070205080204" pitchFamily="50" charset="-128"/>
              </a:rPr>
              <a:t>初年度に</a:t>
            </a:r>
          </a:p>
          <a:p>
            <a:pPr fontAlgn="base">
              <a:lnSpc>
                <a:spcPct val="110000"/>
              </a:lnSpc>
              <a:spcBef>
                <a:spcPct val="0"/>
              </a:spcBef>
              <a:spcAft>
                <a:spcPct val="0"/>
              </a:spcAft>
            </a:pPr>
            <a:r>
              <a:rPr lang="ja-JP" altLang="en-US" sz="1100" dirty="0">
                <a:solidFill>
                  <a:srgbClr val="000000"/>
                </a:solidFill>
                <a:latin typeface="MS UI Gothic" panose="020B0600070205080204" pitchFamily="50" charset="-128"/>
                <a:ea typeface="MS UI Gothic" panose="020B0600070205080204" pitchFamily="50" charset="-128"/>
              </a:rPr>
              <a:t>「相談支援従事者初任者研修」</a:t>
            </a:r>
            <a:r>
              <a:rPr lang="ja-JP" altLang="en-US" sz="1100">
                <a:solidFill>
                  <a:srgbClr val="000000"/>
                </a:solidFill>
                <a:latin typeface="MS UI Gothic" panose="020B0600070205080204" pitchFamily="50" charset="-128"/>
                <a:ea typeface="MS UI Gothic" panose="020B0600070205080204" pitchFamily="50" charset="-128"/>
              </a:rPr>
              <a:t>を修了</a:t>
            </a:r>
            <a:endParaRPr lang="ja-JP" altLang="en-US" sz="1100" dirty="0">
              <a:solidFill>
                <a:srgbClr val="000000"/>
              </a:solidFill>
              <a:latin typeface="MS UI Gothic" panose="020B0600070205080204" pitchFamily="50" charset="-128"/>
              <a:ea typeface="MS UI Gothic" panose="020B0600070205080204" pitchFamily="50" charset="-128"/>
            </a:endParaRPr>
          </a:p>
          <a:p>
            <a:pPr fontAlgn="base">
              <a:lnSpc>
                <a:spcPct val="110000"/>
              </a:lnSpc>
              <a:spcBef>
                <a:spcPct val="0"/>
              </a:spcBef>
              <a:spcAft>
                <a:spcPct val="0"/>
              </a:spcAft>
            </a:pPr>
            <a:r>
              <a:rPr lang="ja-JP" altLang="en-US" sz="1100">
                <a:solidFill>
                  <a:srgbClr val="000000"/>
                </a:solidFill>
                <a:latin typeface="MS UI Gothic" panose="020B0600070205080204" pitchFamily="50" charset="-128"/>
                <a:ea typeface="MS UI Gothic" panose="020B0600070205080204" pitchFamily="50" charset="-128"/>
              </a:rPr>
              <a:t>（</a:t>
            </a:r>
            <a:r>
              <a:rPr lang="ja-JP" altLang="en-US" sz="1100">
                <a:solidFill>
                  <a:srgbClr val="FF0000"/>
                </a:solidFill>
                <a:latin typeface="MS UI Gothic" panose="020B0600070205080204" pitchFamily="50" charset="-128"/>
                <a:ea typeface="MS UI Gothic" panose="020B0600070205080204" pitchFamily="50" charset="-128"/>
              </a:rPr>
              <a:t>４２．５時間</a:t>
            </a:r>
            <a:r>
              <a:rPr lang="ja-JP" altLang="en-US" sz="1100" dirty="0">
                <a:solidFill>
                  <a:srgbClr val="000000"/>
                </a:solidFill>
                <a:latin typeface="MS UI Gothic" panose="020B0600070205080204" pitchFamily="50" charset="-128"/>
                <a:ea typeface="MS UI Gothic" panose="020B0600070205080204" pitchFamily="50" charset="-128"/>
              </a:rPr>
              <a:t>）</a:t>
            </a:r>
            <a:endParaRPr lang="en-US" altLang="ja-JP" sz="1100" dirty="0">
              <a:solidFill>
                <a:srgbClr val="000000"/>
              </a:solidFill>
              <a:latin typeface="MS UI Gothic" panose="020B0600070205080204" pitchFamily="50" charset="-128"/>
              <a:ea typeface="MS UI Gothic" panose="020B0600070205080204" pitchFamily="50" charset="-128"/>
            </a:endParaRPr>
          </a:p>
        </p:txBody>
      </p:sp>
      <p:sp>
        <p:nvSpPr>
          <p:cNvPr id="32" name="AutoShape 5"/>
          <p:cNvSpPr>
            <a:spLocks noChangeArrowheads="1"/>
          </p:cNvSpPr>
          <p:nvPr/>
        </p:nvSpPr>
        <p:spPr bwMode="auto">
          <a:xfrm>
            <a:off x="7030368" y="4181245"/>
            <a:ext cx="240010" cy="221472"/>
          </a:xfrm>
          <a:prstGeom prst="plus">
            <a:avLst>
              <a:gd name="adj" fmla="val 34907"/>
            </a:avLst>
          </a:prstGeom>
          <a:solidFill>
            <a:srgbClr val="99CCFF"/>
          </a:solidFill>
          <a:ln w="9525" algn="ctr">
            <a:solidFill>
              <a:srgbClr val="3366FF"/>
            </a:solidFill>
            <a:miter lim="800000"/>
            <a:headEnd/>
            <a:tailEnd/>
          </a:ln>
        </p:spPr>
        <p:txBody>
          <a:bodyPr wrap="none" anchor="ctr"/>
          <a:lstStyle/>
          <a:p>
            <a:pPr fontAlgn="base">
              <a:spcBef>
                <a:spcPct val="0"/>
              </a:spcBef>
              <a:spcAft>
                <a:spcPct val="0"/>
              </a:spcAft>
            </a:pPr>
            <a:endParaRPr lang="ja-JP" altLang="en-US" sz="1000">
              <a:solidFill>
                <a:srgbClr val="000000"/>
              </a:solidFill>
            </a:endParaRPr>
          </a:p>
        </p:txBody>
      </p:sp>
      <p:sp>
        <p:nvSpPr>
          <p:cNvPr id="26" name="Rectangle 8"/>
          <p:cNvSpPr>
            <a:spLocks noChangeArrowheads="1"/>
          </p:cNvSpPr>
          <p:nvPr/>
        </p:nvSpPr>
        <p:spPr bwMode="auto">
          <a:xfrm>
            <a:off x="502952" y="3808200"/>
            <a:ext cx="1314189" cy="1146539"/>
          </a:xfrm>
          <a:prstGeom prst="rect">
            <a:avLst/>
          </a:prstGeom>
          <a:solidFill>
            <a:srgbClr val="E7FFE7"/>
          </a:solidFill>
          <a:ln w="9525">
            <a:solidFill>
              <a:schemeClr val="tx1"/>
            </a:solidFill>
            <a:prstDash val="dash"/>
            <a:miter lim="800000"/>
            <a:headEnd/>
            <a:tailEnd/>
          </a:ln>
        </p:spPr>
        <p:txBody>
          <a:bodyPr anchor="ctr"/>
          <a:lstStyle/>
          <a:p>
            <a:pPr fontAlgn="base">
              <a:spcBef>
                <a:spcPct val="0"/>
              </a:spcBef>
              <a:spcAft>
                <a:spcPct val="0"/>
              </a:spcAft>
            </a:pPr>
            <a:r>
              <a:rPr lang="ja-JP" altLang="en-US" sz="1050">
                <a:solidFill>
                  <a:srgbClr val="000000"/>
                </a:solidFill>
                <a:latin typeface="MS UI Gothic" panose="020B0600070205080204" pitchFamily="50" charset="-128"/>
                <a:ea typeface="MS UI Gothic" panose="020B0600070205080204" pitchFamily="50" charset="-128"/>
              </a:rPr>
              <a:t>障害者</a:t>
            </a:r>
            <a:r>
              <a:rPr lang="ja-JP" altLang="en-US" sz="1050" dirty="0">
                <a:solidFill>
                  <a:srgbClr val="000000"/>
                </a:solidFill>
                <a:latin typeface="MS UI Gothic" panose="020B0600070205080204" pitchFamily="50" charset="-128"/>
                <a:ea typeface="MS UI Gothic" panose="020B0600070205080204" pitchFamily="50" charset="-128"/>
              </a:rPr>
              <a:t>の保健・医療・福祉・就労・教育の分野における直接支援・相談支援などの業務における実務経験（３～１０年）</a:t>
            </a:r>
          </a:p>
        </p:txBody>
      </p:sp>
      <p:sp>
        <p:nvSpPr>
          <p:cNvPr id="28" name="AutoShape 5"/>
          <p:cNvSpPr>
            <a:spLocks noChangeArrowheads="1"/>
          </p:cNvSpPr>
          <p:nvPr/>
        </p:nvSpPr>
        <p:spPr bwMode="auto">
          <a:xfrm>
            <a:off x="5522785" y="4194931"/>
            <a:ext cx="240010" cy="221472"/>
          </a:xfrm>
          <a:prstGeom prst="plus">
            <a:avLst>
              <a:gd name="adj" fmla="val 34907"/>
            </a:avLst>
          </a:prstGeom>
          <a:solidFill>
            <a:srgbClr val="99CCFF"/>
          </a:solidFill>
          <a:ln w="9525" algn="ctr">
            <a:solidFill>
              <a:srgbClr val="3366FF"/>
            </a:solidFill>
            <a:miter lim="800000"/>
            <a:headEnd/>
            <a:tailEnd/>
          </a:ln>
        </p:spPr>
        <p:txBody>
          <a:bodyPr wrap="none" anchor="ctr"/>
          <a:lstStyle/>
          <a:p>
            <a:pPr fontAlgn="base">
              <a:spcBef>
                <a:spcPct val="0"/>
              </a:spcBef>
              <a:spcAft>
                <a:spcPct val="0"/>
              </a:spcAft>
            </a:pPr>
            <a:endParaRPr lang="ja-JP" altLang="en-US" sz="1000">
              <a:solidFill>
                <a:srgbClr val="000000"/>
              </a:solidFill>
            </a:endParaRPr>
          </a:p>
        </p:txBody>
      </p:sp>
      <p:sp>
        <p:nvSpPr>
          <p:cNvPr id="29" name="AutoShape 5"/>
          <p:cNvSpPr>
            <a:spLocks noChangeArrowheads="1"/>
          </p:cNvSpPr>
          <p:nvPr/>
        </p:nvSpPr>
        <p:spPr bwMode="auto">
          <a:xfrm>
            <a:off x="1846564" y="4218327"/>
            <a:ext cx="240010" cy="221472"/>
          </a:xfrm>
          <a:prstGeom prst="plus">
            <a:avLst>
              <a:gd name="adj" fmla="val 34907"/>
            </a:avLst>
          </a:prstGeom>
          <a:solidFill>
            <a:srgbClr val="99CCFF"/>
          </a:solidFill>
          <a:ln w="9525" algn="ctr">
            <a:solidFill>
              <a:srgbClr val="3366FF"/>
            </a:solidFill>
            <a:miter lim="800000"/>
            <a:headEnd/>
            <a:tailEnd/>
          </a:ln>
        </p:spPr>
        <p:txBody>
          <a:bodyPr wrap="none" anchor="ctr"/>
          <a:lstStyle/>
          <a:p>
            <a:pPr fontAlgn="base">
              <a:spcBef>
                <a:spcPct val="0"/>
              </a:spcBef>
              <a:spcAft>
                <a:spcPct val="0"/>
              </a:spcAft>
            </a:pPr>
            <a:endParaRPr lang="ja-JP" altLang="en-US" sz="1000">
              <a:solidFill>
                <a:srgbClr val="000000"/>
              </a:solidFill>
            </a:endParaRPr>
          </a:p>
        </p:txBody>
      </p:sp>
      <p:sp>
        <p:nvSpPr>
          <p:cNvPr id="3" name="テキスト ボックス 2"/>
          <p:cNvSpPr txBox="1"/>
          <p:nvPr/>
        </p:nvSpPr>
        <p:spPr>
          <a:xfrm>
            <a:off x="4033551" y="3219246"/>
            <a:ext cx="4652755" cy="246221"/>
          </a:xfrm>
          <a:prstGeom prst="rect">
            <a:avLst/>
          </a:prstGeom>
          <a:noFill/>
        </p:spPr>
        <p:txBody>
          <a:bodyPr wrap="square" rtlCol="0">
            <a:spAutoFit/>
          </a:bodyPr>
          <a:lstStyle/>
          <a:p>
            <a:pPr algn="r" fontAlgn="base">
              <a:spcBef>
                <a:spcPct val="0"/>
              </a:spcBef>
              <a:spcAft>
                <a:spcPct val="0"/>
              </a:spcAft>
            </a:pPr>
            <a:r>
              <a:rPr lang="en-US" altLang="ja-JP" sz="1000">
                <a:solidFill>
                  <a:srgbClr val="CC0000"/>
                </a:solidFill>
                <a:latin typeface="MS UI Gothic" panose="020B0600070205080204" pitchFamily="50" charset="-128"/>
                <a:ea typeface="MS UI Gothic" panose="020B0600070205080204" pitchFamily="50" charset="-128"/>
              </a:rPr>
              <a:t>※</a:t>
            </a:r>
            <a:r>
              <a:rPr lang="ja-JP" altLang="en-US" sz="1000">
                <a:solidFill>
                  <a:srgbClr val="CC0000"/>
                </a:solidFill>
                <a:latin typeface="MS UI Gothic" panose="020B0600070205080204" pitchFamily="50" charset="-128"/>
                <a:ea typeface="MS UI Gothic" panose="020B0600070205080204" pitchFamily="50" charset="-128"/>
              </a:rPr>
              <a:t>破線は相談支援専門員の規定（初任・現任）＝主任要件の前提となるもの</a:t>
            </a:r>
            <a:endParaRPr lang="ja-JP" altLang="en-US" sz="1000" dirty="0">
              <a:solidFill>
                <a:srgbClr val="CC0000"/>
              </a:solidFill>
              <a:latin typeface="MS UI Gothic" panose="020B0600070205080204" pitchFamily="50" charset="-128"/>
              <a:ea typeface="MS UI Gothic" panose="020B0600070205080204" pitchFamily="50" charset="-128"/>
            </a:endParaRPr>
          </a:p>
        </p:txBody>
      </p:sp>
      <p:sp>
        <p:nvSpPr>
          <p:cNvPr id="30" name="正方形/長方形 29">
            <a:extLst>
              <a:ext uri="{FF2B5EF4-FFF2-40B4-BE49-F238E27FC236}">
                <a16:creationId xmlns:a16="http://schemas.microsoft.com/office/drawing/2014/main" id="{D46658B9-8AE6-45B6-9D90-CFC0DC246C27}"/>
              </a:ext>
            </a:extLst>
          </p:cNvPr>
          <p:cNvSpPr/>
          <p:nvPr/>
        </p:nvSpPr>
        <p:spPr>
          <a:xfrm>
            <a:off x="1884538" y="682355"/>
            <a:ext cx="4919710" cy="244863"/>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r>
              <a:rPr lang="en-US" altLang="ja-JP" sz="1200" dirty="0">
                <a:solidFill>
                  <a:schemeClr val="tx1"/>
                </a:solidFill>
                <a:latin typeface="ＭＳ ゴシック" panose="020B0609070205080204" pitchFamily="49" charset="-128"/>
                <a:ea typeface="ＭＳ ゴシック" panose="020B0609070205080204" pitchFamily="49" charset="-128"/>
              </a:rPr>
              <a:t>※</a:t>
            </a:r>
            <a:r>
              <a:rPr lang="ja-JP" altLang="en-US" sz="1200" dirty="0">
                <a:solidFill>
                  <a:schemeClr val="tx1"/>
                </a:solidFill>
                <a:latin typeface="ＭＳ ゴシック" panose="020B0609070205080204" pitchFamily="49" charset="-128"/>
                <a:ea typeface="ＭＳ ゴシック" panose="020B0609070205080204" pitchFamily="49" charset="-128"/>
              </a:rPr>
              <a:t>令和元年度　主任相談支援専門員養成研修資料一部改変</a:t>
            </a:r>
            <a:endParaRPr kumimoji="1" lang="ja-JP" altLang="en-US" sz="1200" dirty="0">
              <a:solidFill>
                <a:schemeClr val="tx1"/>
              </a:solidFill>
              <a:latin typeface="ＭＳ ゴシック" panose="020B0609070205080204" pitchFamily="49" charset="-128"/>
              <a:ea typeface="ＭＳ ゴシック" panose="020B0609070205080204" pitchFamily="49" charset="-128"/>
            </a:endParaRPr>
          </a:p>
        </p:txBody>
      </p:sp>
      <p:sp>
        <p:nvSpPr>
          <p:cNvPr id="33" name="Text Box 15">
            <a:extLst>
              <a:ext uri="{FF2B5EF4-FFF2-40B4-BE49-F238E27FC236}">
                <a16:creationId xmlns:a16="http://schemas.microsoft.com/office/drawing/2014/main" id="{755AF744-9724-4FE2-8954-E31D7B4EE29F}"/>
              </a:ext>
            </a:extLst>
          </p:cNvPr>
          <p:cNvSpPr txBox="1">
            <a:spLocks noChangeArrowheads="1"/>
          </p:cNvSpPr>
          <p:nvPr/>
        </p:nvSpPr>
        <p:spPr bwMode="auto">
          <a:xfrm>
            <a:off x="3544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407208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8384485-D0D5-E72C-CDF9-7D29611143E2}"/>
              </a:ext>
            </a:extLst>
          </p:cNvPr>
          <p:cNvSpPr>
            <a:spLocks noGrp="1"/>
          </p:cNvSpPr>
          <p:nvPr>
            <p:ph type="sldNum" sz="quarter" idx="12"/>
          </p:nvPr>
        </p:nvSpPr>
        <p:spPr/>
        <p:txBody>
          <a:bodyPr/>
          <a:lstStyle/>
          <a:p>
            <a:fld id="{17A91BD1-A653-4496-8CAB-5E590682B8EE}" type="slidenum">
              <a:rPr lang="en-US" altLang="ja-JP" smtClean="0"/>
              <a:pPr/>
              <a:t>11</a:t>
            </a:fld>
            <a:endParaRPr lang="en-US" altLang="ja-JP"/>
          </a:p>
        </p:txBody>
      </p:sp>
      <p:graphicFrame>
        <p:nvGraphicFramePr>
          <p:cNvPr id="5" name="オブジェクト 4">
            <a:extLst>
              <a:ext uri="{FF2B5EF4-FFF2-40B4-BE49-F238E27FC236}">
                <a16:creationId xmlns:a16="http://schemas.microsoft.com/office/drawing/2014/main" id="{46399768-721B-1BD3-3521-CE1AB439B392}"/>
              </a:ext>
            </a:extLst>
          </p:cNvPr>
          <p:cNvGraphicFramePr>
            <a:graphicFrameLocks noChangeAspect="1"/>
          </p:cNvGraphicFramePr>
          <p:nvPr>
            <p:extLst>
              <p:ext uri="{D42A27DB-BD31-4B8C-83A1-F6EECF244321}">
                <p14:modId xmlns:p14="http://schemas.microsoft.com/office/powerpoint/2010/main" val="3237173691"/>
              </p:ext>
            </p:extLst>
          </p:nvPr>
        </p:nvGraphicFramePr>
        <p:xfrm>
          <a:off x="0" y="417"/>
          <a:ext cx="9144000" cy="6330462"/>
        </p:xfrm>
        <a:graphic>
          <a:graphicData uri="http://schemas.openxmlformats.org/presentationml/2006/ole">
            <mc:AlternateContent xmlns:mc="http://schemas.openxmlformats.org/markup-compatibility/2006">
              <mc:Choice xmlns:v="urn:schemas-microsoft-com:vml" Requires="v">
                <p:oleObj name="Acrobat Document" r:id="rId3" imgW="4952951" imgH="3429000" progId="Acrobat.Document.DC">
                  <p:embed/>
                </p:oleObj>
              </mc:Choice>
              <mc:Fallback>
                <p:oleObj name="Acrobat Document" r:id="rId3" imgW="4952951" imgH="3429000" progId="Acrobat.Document.DC">
                  <p:embed/>
                  <p:pic>
                    <p:nvPicPr>
                      <p:cNvPr id="0" name=""/>
                      <p:cNvPicPr/>
                      <p:nvPr/>
                    </p:nvPicPr>
                    <p:blipFill>
                      <a:blip r:embed="rId4"/>
                      <a:stretch>
                        <a:fillRect/>
                      </a:stretch>
                    </p:blipFill>
                    <p:spPr>
                      <a:xfrm>
                        <a:off x="0" y="417"/>
                        <a:ext cx="9144000" cy="6330462"/>
                      </a:xfrm>
                      <a:prstGeom prst="rect">
                        <a:avLst/>
                      </a:prstGeom>
                    </p:spPr>
                  </p:pic>
                </p:oleObj>
              </mc:Fallback>
            </mc:AlternateContent>
          </a:graphicData>
        </a:graphic>
      </p:graphicFrame>
      <p:sp>
        <p:nvSpPr>
          <p:cNvPr id="6" name="Text Box 15">
            <a:extLst>
              <a:ext uri="{FF2B5EF4-FFF2-40B4-BE49-F238E27FC236}">
                <a16:creationId xmlns:a16="http://schemas.microsoft.com/office/drawing/2014/main" id="{9743EE13-35FD-EA26-D15F-C49D6D5DBF2B}"/>
              </a:ext>
            </a:extLst>
          </p:cNvPr>
          <p:cNvSpPr txBox="1">
            <a:spLocks noChangeArrowheads="1"/>
          </p:cNvSpPr>
          <p:nvPr/>
        </p:nvSpPr>
        <p:spPr bwMode="auto">
          <a:xfrm>
            <a:off x="3544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855175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角丸四角形 12"/>
          <p:cNvSpPr/>
          <p:nvPr/>
        </p:nvSpPr>
        <p:spPr>
          <a:xfrm>
            <a:off x="251520" y="-27384"/>
            <a:ext cx="8568952" cy="648072"/>
          </a:xfrm>
          <a:prstGeom prst="roundRect">
            <a:avLst/>
          </a:prstGeom>
          <a:solidFill>
            <a:schemeClr val="accent3">
              <a:lumMod val="50000"/>
            </a:schemeClr>
          </a:solid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1"/>
                </a:solidFill>
                <a:latin typeface="メイリオ" pitchFamily="50" charset="-128"/>
                <a:ea typeface="メイリオ" pitchFamily="50" charset="-128"/>
                <a:cs typeface="メイリオ" pitchFamily="50" charset="-128"/>
              </a:rPr>
              <a:t>新初任者研修の構造</a:t>
            </a:r>
            <a:r>
              <a:rPr kumimoji="1" lang="ja-JP" altLang="en-US" sz="1400" b="1" dirty="0">
                <a:solidFill>
                  <a:schemeClr val="bg1"/>
                </a:solidFill>
                <a:latin typeface="メイリオ" pitchFamily="50" charset="-128"/>
                <a:ea typeface="メイリオ" pitchFamily="50" charset="-128"/>
                <a:cs typeface="メイリオ" pitchFamily="50" charset="-128"/>
              </a:rPr>
              <a:t>（厚労科研小澤班）</a:t>
            </a:r>
          </a:p>
        </p:txBody>
      </p:sp>
      <p:sp>
        <p:nvSpPr>
          <p:cNvPr id="10" name="角丸四角形 9"/>
          <p:cNvSpPr/>
          <p:nvPr/>
        </p:nvSpPr>
        <p:spPr>
          <a:xfrm>
            <a:off x="755576" y="620688"/>
            <a:ext cx="1584176" cy="792088"/>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講義</a:t>
            </a:r>
          </a:p>
        </p:txBody>
      </p:sp>
      <p:sp>
        <p:nvSpPr>
          <p:cNvPr id="18" name="角丸四角形 17"/>
          <p:cNvSpPr/>
          <p:nvPr/>
        </p:nvSpPr>
        <p:spPr>
          <a:xfrm>
            <a:off x="755576" y="1556792"/>
            <a:ext cx="1584176" cy="720080"/>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演習１</a:t>
            </a:r>
          </a:p>
        </p:txBody>
      </p:sp>
      <p:sp>
        <p:nvSpPr>
          <p:cNvPr id="38" name="角丸四角形 37"/>
          <p:cNvSpPr/>
          <p:nvPr/>
        </p:nvSpPr>
        <p:spPr>
          <a:xfrm>
            <a:off x="2483768" y="620688"/>
            <a:ext cx="3600400" cy="792088"/>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・必要な学びの構造や内容を提示。</a:t>
            </a:r>
          </a:p>
          <a:p>
            <a:r>
              <a:rPr lang="ja-JP" altLang="en-US" sz="1400" b="1" dirty="0">
                <a:solidFill>
                  <a:schemeClr val="tx1"/>
                </a:solidFill>
                <a:latin typeface="メイリオ" pitchFamily="50" charset="-128"/>
                <a:ea typeface="メイリオ" pitchFamily="50" charset="-128"/>
                <a:cs typeface="メイリオ" pitchFamily="50" charset="-128"/>
              </a:rPr>
              <a:t>・動機づけを高める</a:t>
            </a:r>
            <a:r>
              <a:rPr lang="en-US" altLang="ja-JP" sz="1400" b="1" dirty="0">
                <a:solidFill>
                  <a:schemeClr val="tx1"/>
                </a:solidFill>
                <a:latin typeface="メイリオ" pitchFamily="50" charset="-128"/>
                <a:ea typeface="メイリオ" pitchFamily="50" charset="-128"/>
                <a:cs typeface="メイリオ" pitchFamily="50" charset="-128"/>
              </a:rPr>
              <a:t>(</a:t>
            </a:r>
            <a:r>
              <a:rPr lang="ja-JP" altLang="en-US" sz="1400" b="1" dirty="0">
                <a:solidFill>
                  <a:schemeClr val="tx1"/>
                </a:solidFill>
                <a:latin typeface="メイリオ" pitchFamily="50" charset="-128"/>
                <a:ea typeface="メイリオ" pitchFamily="50" charset="-128"/>
                <a:cs typeface="メイリオ" pitchFamily="50" charset="-128"/>
              </a:rPr>
              <a:t>ミッション！</a:t>
            </a:r>
            <a:r>
              <a:rPr lang="en-US" altLang="ja-JP" sz="1400" b="1" dirty="0">
                <a:solidFill>
                  <a:schemeClr val="tx1"/>
                </a:solidFill>
                <a:latin typeface="メイリオ" pitchFamily="50" charset="-128"/>
                <a:ea typeface="メイリオ" pitchFamily="50" charset="-128"/>
                <a:cs typeface="メイリオ" pitchFamily="50" charset="-128"/>
              </a:rPr>
              <a:t>)</a:t>
            </a:r>
            <a:r>
              <a:rPr lang="ja-JP" altLang="en-US" sz="1400" b="1" dirty="0" err="1">
                <a:solidFill>
                  <a:schemeClr val="tx1"/>
                </a:solidFill>
                <a:latin typeface="メイリオ" pitchFamily="50" charset="-128"/>
                <a:ea typeface="メイリオ" pitchFamily="50" charset="-128"/>
                <a:cs typeface="メイリオ" pitchFamily="50" charset="-128"/>
              </a:rPr>
              <a:t>。</a:t>
            </a:r>
            <a:endParaRPr lang="ja-JP" altLang="en-US" sz="1400" b="1" dirty="0">
              <a:solidFill>
                <a:schemeClr val="tx1"/>
              </a:solidFill>
              <a:latin typeface="メイリオ" pitchFamily="50" charset="-128"/>
              <a:ea typeface="メイリオ" pitchFamily="50" charset="-128"/>
              <a:cs typeface="メイリオ" pitchFamily="50" charset="-128"/>
            </a:endParaRPr>
          </a:p>
          <a:p>
            <a:r>
              <a:rPr kumimoji="1" lang="ja-JP" altLang="en-US" sz="1400" b="1" dirty="0">
                <a:solidFill>
                  <a:schemeClr val="tx1"/>
                </a:solidFill>
                <a:latin typeface="メイリオ" pitchFamily="50" charset="-128"/>
                <a:ea typeface="メイリオ" pitchFamily="50" charset="-128"/>
                <a:cs typeface="メイリオ" pitchFamily="50" charset="-128"/>
              </a:rPr>
              <a:t>・具体的な中味を知る、やってみせる。</a:t>
            </a:r>
          </a:p>
        </p:txBody>
      </p:sp>
      <p:sp>
        <p:nvSpPr>
          <p:cNvPr id="22" name="角丸四角形 21"/>
          <p:cNvSpPr/>
          <p:nvPr/>
        </p:nvSpPr>
        <p:spPr>
          <a:xfrm>
            <a:off x="755576" y="3068960"/>
            <a:ext cx="1584176" cy="576064"/>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演習</a:t>
            </a:r>
            <a:r>
              <a:rPr kumimoji="1" lang="en-US" altLang="ja-JP" sz="2400" b="1" dirty="0">
                <a:solidFill>
                  <a:schemeClr val="tx1"/>
                </a:solidFill>
                <a:latin typeface="メイリオ" pitchFamily="50" charset="-128"/>
                <a:ea typeface="メイリオ" pitchFamily="50" charset="-128"/>
                <a:cs typeface="メイリオ" pitchFamily="50" charset="-128"/>
              </a:rPr>
              <a:t>2-1</a:t>
            </a:r>
            <a:endParaRPr kumimoji="1" lang="ja-JP" altLang="en-US" sz="2400" b="1" dirty="0">
              <a:solidFill>
                <a:schemeClr val="tx1"/>
              </a:solidFill>
              <a:latin typeface="メイリオ" pitchFamily="50" charset="-128"/>
              <a:ea typeface="メイリオ" pitchFamily="50" charset="-128"/>
              <a:cs typeface="メイリオ" pitchFamily="50" charset="-128"/>
            </a:endParaRPr>
          </a:p>
        </p:txBody>
      </p:sp>
      <p:sp>
        <p:nvSpPr>
          <p:cNvPr id="23" name="角丸四角形 22"/>
          <p:cNvSpPr/>
          <p:nvPr/>
        </p:nvSpPr>
        <p:spPr>
          <a:xfrm>
            <a:off x="755576" y="5373216"/>
            <a:ext cx="1584176" cy="504056"/>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演習３</a:t>
            </a:r>
          </a:p>
        </p:txBody>
      </p:sp>
      <p:sp>
        <p:nvSpPr>
          <p:cNvPr id="24" name="角丸四角形 23"/>
          <p:cNvSpPr/>
          <p:nvPr/>
        </p:nvSpPr>
        <p:spPr>
          <a:xfrm>
            <a:off x="755576" y="6021288"/>
            <a:ext cx="1584176" cy="504056"/>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演習４</a:t>
            </a:r>
          </a:p>
        </p:txBody>
      </p:sp>
      <p:sp>
        <p:nvSpPr>
          <p:cNvPr id="25" name="角丸四角形 24"/>
          <p:cNvSpPr/>
          <p:nvPr/>
        </p:nvSpPr>
        <p:spPr>
          <a:xfrm>
            <a:off x="2483768" y="1556792"/>
            <a:ext cx="3600400" cy="720080"/>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・自分で体験してみる</a:t>
            </a:r>
            <a:r>
              <a:rPr kumimoji="1" lang="en-US" altLang="ja-JP" sz="1400" b="1" dirty="0">
                <a:solidFill>
                  <a:schemeClr val="tx1"/>
                </a:solidFill>
                <a:latin typeface="メイリオ" pitchFamily="50" charset="-128"/>
                <a:ea typeface="メイリオ" pitchFamily="50" charset="-128"/>
                <a:cs typeface="メイリオ" pitchFamily="50" charset="-128"/>
              </a:rPr>
              <a:t>(</a:t>
            </a:r>
            <a:r>
              <a:rPr kumimoji="1" lang="ja-JP" altLang="en-US" sz="1400" b="1" dirty="0">
                <a:solidFill>
                  <a:schemeClr val="tx1"/>
                </a:solidFill>
                <a:latin typeface="メイリオ" pitchFamily="50" charset="-128"/>
                <a:ea typeface="メイリオ" pitchFamily="50" charset="-128"/>
                <a:cs typeface="メイリオ" pitchFamily="50" charset="-128"/>
              </a:rPr>
              <a:t>試してみる</a:t>
            </a:r>
            <a:r>
              <a:rPr kumimoji="1" lang="en-US" altLang="ja-JP" sz="1400" b="1" dirty="0">
                <a:solidFill>
                  <a:schemeClr val="tx1"/>
                </a:solidFill>
                <a:latin typeface="メイリオ" pitchFamily="50" charset="-128"/>
                <a:ea typeface="メイリオ" pitchFamily="50" charset="-128"/>
                <a:cs typeface="メイリオ" pitchFamily="50" charset="-128"/>
              </a:rPr>
              <a:t>)</a:t>
            </a:r>
            <a:r>
              <a:rPr kumimoji="1" lang="ja-JP" altLang="en-US" sz="1400" b="1" dirty="0" err="1">
                <a:solidFill>
                  <a:schemeClr val="tx1"/>
                </a:solidFill>
                <a:latin typeface="メイリオ" pitchFamily="50" charset="-128"/>
                <a:ea typeface="メイリオ" pitchFamily="50" charset="-128"/>
                <a:cs typeface="メイリオ" pitchFamily="50" charset="-128"/>
              </a:rPr>
              <a:t>。</a:t>
            </a:r>
            <a:endParaRPr kumimoji="1" lang="ja-JP" altLang="en-US" sz="1400" b="1" dirty="0">
              <a:solidFill>
                <a:schemeClr val="tx1"/>
              </a:solidFill>
              <a:latin typeface="メイリオ" pitchFamily="50" charset="-128"/>
              <a:ea typeface="メイリオ" pitchFamily="50" charset="-128"/>
              <a:cs typeface="メイリオ" pitchFamily="50" charset="-128"/>
            </a:endParaRPr>
          </a:p>
          <a:p>
            <a:r>
              <a:rPr lang="ja-JP" altLang="en-US" sz="1400" b="1" dirty="0">
                <a:solidFill>
                  <a:schemeClr val="tx1"/>
                </a:solidFill>
                <a:latin typeface="メイリオ" pitchFamily="50" charset="-128"/>
                <a:ea typeface="メイリオ" pitchFamily="50" charset="-128"/>
                <a:cs typeface="メイリオ" pitchFamily="50" charset="-128"/>
              </a:rPr>
              <a:t>・自ら主体的に参加して学ぶ。</a:t>
            </a:r>
            <a:br>
              <a:rPr lang="ja-JP" altLang="en-US" sz="1400" b="1" dirty="0">
                <a:solidFill>
                  <a:schemeClr val="tx1"/>
                </a:solidFill>
                <a:latin typeface="メイリオ" pitchFamily="50" charset="-128"/>
                <a:ea typeface="メイリオ" pitchFamily="50" charset="-128"/>
                <a:cs typeface="メイリオ" pitchFamily="50" charset="-128"/>
              </a:rPr>
            </a:br>
            <a:r>
              <a:rPr lang="ja-JP" altLang="en-US" sz="1400" b="1" dirty="0">
                <a:solidFill>
                  <a:schemeClr val="tx1"/>
                </a:solidFill>
                <a:latin typeface="メイリオ" pitchFamily="50" charset="-128"/>
                <a:ea typeface="メイリオ" pitchFamily="50" charset="-128"/>
                <a:cs typeface="メイリオ" pitchFamily="50" charset="-128"/>
              </a:rPr>
              <a:t>・統制された環境でモデルを学ぶ。</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26" name="角丸四角形 25"/>
          <p:cNvSpPr/>
          <p:nvPr/>
        </p:nvSpPr>
        <p:spPr>
          <a:xfrm>
            <a:off x="2483768" y="2420888"/>
            <a:ext cx="3600400" cy="504056"/>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・自分で実地で体験してみる。</a:t>
            </a:r>
          </a:p>
          <a:p>
            <a:r>
              <a:rPr lang="ja-JP" altLang="en-US" sz="1400" b="1" dirty="0">
                <a:solidFill>
                  <a:schemeClr val="tx1"/>
                </a:solidFill>
                <a:latin typeface="メイリオ" pitchFamily="50" charset="-128"/>
                <a:ea typeface="メイリオ" pitchFamily="50" charset="-128"/>
                <a:cs typeface="メイリオ" pitchFamily="50" charset="-128"/>
              </a:rPr>
              <a:t>・実地の複雑性の中で実践的に学ぶ。</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27" name="角丸四角形 26"/>
          <p:cNvSpPr/>
          <p:nvPr/>
        </p:nvSpPr>
        <p:spPr>
          <a:xfrm>
            <a:off x="2483768" y="3068960"/>
            <a:ext cx="3600400" cy="576064"/>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・自らの実践を言語化し、表現する。</a:t>
            </a:r>
          </a:p>
          <a:p>
            <a:r>
              <a:rPr lang="ja-JP" altLang="en-US" sz="1400" b="1" dirty="0">
                <a:solidFill>
                  <a:schemeClr val="tx1"/>
                </a:solidFill>
                <a:latin typeface="メイリオ" pitchFamily="50" charset="-128"/>
                <a:ea typeface="メイリオ" pitchFamily="50" charset="-128"/>
                <a:cs typeface="メイリオ" pitchFamily="50" charset="-128"/>
              </a:rPr>
              <a:t>・多様な視点で検討し、気づきを持つ。</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29" name="角丸四角形 28"/>
          <p:cNvSpPr/>
          <p:nvPr/>
        </p:nvSpPr>
        <p:spPr>
          <a:xfrm>
            <a:off x="2483768" y="5373216"/>
            <a:ext cx="3600400" cy="504056"/>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・これまで学んだことの定着を図る。</a:t>
            </a:r>
          </a:p>
          <a:p>
            <a:r>
              <a:rPr lang="ja-JP" altLang="en-US" sz="1400" b="1" dirty="0">
                <a:solidFill>
                  <a:schemeClr val="tx1"/>
                </a:solidFill>
                <a:latin typeface="メイリオ" pitchFamily="50" charset="-128"/>
                <a:ea typeface="メイリオ" pitchFamily="50" charset="-128"/>
                <a:cs typeface="メイリオ" pitchFamily="50" charset="-128"/>
              </a:rPr>
              <a:t>・多様な視点で検討し、気づきを持つ。</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43" name="角丸四角形 42"/>
          <p:cNvSpPr/>
          <p:nvPr/>
        </p:nvSpPr>
        <p:spPr>
          <a:xfrm>
            <a:off x="2483768" y="6021288"/>
            <a:ext cx="3600400" cy="504056"/>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・研修の振り返り</a:t>
            </a:r>
            <a:r>
              <a:rPr kumimoji="1" lang="en-US" altLang="ja-JP" sz="1400" b="1" dirty="0">
                <a:solidFill>
                  <a:schemeClr val="tx1"/>
                </a:solidFill>
                <a:latin typeface="メイリオ" pitchFamily="50" charset="-128"/>
                <a:ea typeface="メイリオ" pitchFamily="50" charset="-128"/>
                <a:cs typeface="メイリオ" pitchFamily="50" charset="-128"/>
              </a:rPr>
              <a:t>(</a:t>
            </a:r>
            <a:r>
              <a:rPr lang="ja-JP" altLang="en-US" sz="1400" b="1" dirty="0">
                <a:solidFill>
                  <a:schemeClr val="tx1"/>
                </a:solidFill>
                <a:latin typeface="メイリオ" pitchFamily="50" charset="-128"/>
                <a:ea typeface="メイリオ" pitchFamily="50" charset="-128"/>
                <a:cs typeface="メイリオ" pitchFamily="50" charset="-128"/>
              </a:rPr>
              <a:t>省察</a:t>
            </a:r>
            <a:r>
              <a:rPr kumimoji="1" lang="en-US" altLang="ja-JP" sz="1400" b="1" dirty="0">
                <a:solidFill>
                  <a:schemeClr val="tx1"/>
                </a:solidFill>
                <a:latin typeface="メイリオ" pitchFamily="50" charset="-128"/>
                <a:ea typeface="メイリオ" pitchFamily="50" charset="-128"/>
                <a:cs typeface="メイリオ" pitchFamily="50" charset="-128"/>
              </a:rPr>
              <a:t>)</a:t>
            </a:r>
            <a:r>
              <a:rPr kumimoji="1" lang="ja-JP" altLang="en-US" sz="1400" b="1" dirty="0">
                <a:solidFill>
                  <a:schemeClr val="tx1"/>
                </a:solidFill>
                <a:latin typeface="メイリオ" pitchFamily="50" charset="-128"/>
                <a:ea typeface="メイリオ" pitchFamily="50" charset="-128"/>
                <a:cs typeface="メイリオ" pitchFamily="50" charset="-128"/>
              </a:rPr>
              <a:t>を行い、今後の　　　　</a:t>
            </a:r>
            <a:endParaRPr kumimoji="1" lang="en-US" altLang="ja-JP" sz="1400" b="1" dirty="0">
              <a:solidFill>
                <a:schemeClr val="tx1"/>
              </a:solidFill>
              <a:latin typeface="メイリオ" pitchFamily="50" charset="-128"/>
              <a:ea typeface="メイリオ" pitchFamily="50" charset="-128"/>
              <a:cs typeface="メイリオ" pitchFamily="50" charset="-128"/>
            </a:endParaRPr>
          </a:p>
          <a:p>
            <a:r>
              <a:rPr lang="ja-JP" altLang="en-US" sz="1400" b="1" dirty="0">
                <a:solidFill>
                  <a:schemeClr val="tx1"/>
                </a:solidFill>
                <a:latin typeface="メイリオ" pitchFamily="50" charset="-128"/>
                <a:ea typeface="メイリオ" pitchFamily="50" charset="-128"/>
                <a:cs typeface="メイリオ" pitchFamily="50" charset="-128"/>
              </a:rPr>
              <a:t>　</a:t>
            </a:r>
            <a:r>
              <a:rPr kumimoji="1" lang="ja-JP" altLang="en-US" sz="1400" b="1" dirty="0">
                <a:solidFill>
                  <a:schemeClr val="tx1"/>
                </a:solidFill>
                <a:latin typeface="メイリオ" pitchFamily="50" charset="-128"/>
                <a:ea typeface="メイリオ" pitchFamily="50" charset="-128"/>
                <a:cs typeface="メイリオ" pitchFamily="50" charset="-128"/>
              </a:rPr>
              <a:t>実践への指針を得る</a:t>
            </a:r>
            <a:r>
              <a:rPr lang="ja-JP" altLang="en-US" sz="1400" b="1" dirty="0">
                <a:solidFill>
                  <a:schemeClr val="tx1"/>
                </a:solidFill>
                <a:latin typeface="メイリオ" pitchFamily="50" charset="-128"/>
                <a:ea typeface="メイリオ" pitchFamily="50" charset="-128"/>
                <a:cs typeface="メイリオ" pitchFamily="50" charset="-128"/>
              </a:rPr>
              <a:t>。</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44" name="角丸四角形 43"/>
          <p:cNvSpPr/>
          <p:nvPr/>
        </p:nvSpPr>
        <p:spPr>
          <a:xfrm>
            <a:off x="6300192" y="692696"/>
            <a:ext cx="2592288" cy="1872208"/>
          </a:xfrm>
          <a:prstGeom prst="roundRect">
            <a:avLst/>
          </a:prstGeom>
          <a:solidFill>
            <a:schemeClr val="accent3">
              <a:lumMod val="60000"/>
              <a:lumOff val="40000"/>
            </a:schemeClr>
          </a:solid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メイリオ" pitchFamily="50" charset="-128"/>
                <a:ea typeface="メイリオ" pitchFamily="50" charset="-128"/>
                <a:cs typeface="メイリオ" pitchFamily="50" charset="-128"/>
              </a:rPr>
              <a:t>・</a:t>
            </a:r>
            <a:r>
              <a:rPr lang="ja-JP" altLang="en-US" sz="2000" b="1" dirty="0">
                <a:solidFill>
                  <a:schemeClr val="tx1"/>
                </a:solidFill>
                <a:latin typeface="メイリオ" pitchFamily="50" charset="-128"/>
                <a:ea typeface="メイリオ" pitchFamily="50" charset="-128"/>
                <a:cs typeface="メイリオ" pitchFamily="50" charset="-128"/>
              </a:rPr>
              <a:t>抽象</a:t>
            </a:r>
            <a:r>
              <a:rPr kumimoji="1" lang="ja-JP" altLang="en-US" sz="2000" b="1" dirty="0">
                <a:solidFill>
                  <a:schemeClr val="tx1"/>
                </a:solidFill>
                <a:latin typeface="メイリオ" pitchFamily="50" charset="-128"/>
                <a:ea typeface="メイリオ" pitchFamily="50" charset="-128"/>
                <a:cs typeface="メイリオ" pitchFamily="50" charset="-128"/>
              </a:rPr>
              <a:t>から具体へ</a:t>
            </a:r>
          </a:p>
          <a:p>
            <a:pPr algn="ctr"/>
            <a:r>
              <a:rPr kumimoji="1" lang="ja-JP" altLang="en-US" sz="2000" b="1" dirty="0">
                <a:solidFill>
                  <a:schemeClr val="tx1"/>
                </a:solidFill>
                <a:latin typeface="メイリオ" pitchFamily="50" charset="-128"/>
                <a:ea typeface="メイリオ" pitchFamily="50" charset="-128"/>
                <a:cs typeface="メイリオ" pitchFamily="50" charset="-128"/>
              </a:rPr>
              <a:t>・理論から実践へ</a:t>
            </a:r>
          </a:p>
          <a:p>
            <a:pPr algn="ctr"/>
            <a:r>
              <a:rPr kumimoji="1" lang="ja-JP" altLang="en-US" sz="2000" b="1" dirty="0">
                <a:solidFill>
                  <a:schemeClr val="tx1"/>
                </a:solidFill>
                <a:latin typeface="メイリオ" pitchFamily="50" charset="-128"/>
                <a:ea typeface="メイリオ" pitchFamily="50" charset="-128"/>
                <a:cs typeface="メイリオ" pitchFamily="50" charset="-128"/>
              </a:rPr>
              <a:t>・単純から複雑へ</a:t>
            </a:r>
          </a:p>
        </p:txBody>
      </p:sp>
      <p:sp>
        <p:nvSpPr>
          <p:cNvPr id="45" name="下矢印 44"/>
          <p:cNvSpPr/>
          <p:nvPr/>
        </p:nvSpPr>
        <p:spPr>
          <a:xfrm>
            <a:off x="467544" y="764704"/>
            <a:ext cx="216024" cy="5805264"/>
          </a:xfrm>
          <a:prstGeom prst="downArrow">
            <a:avLst>
              <a:gd name="adj1" fmla="val 50000"/>
              <a:gd name="adj2" fmla="val 10879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下矢印 19"/>
          <p:cNvSpPr/>
          <p:nvPr/>
        </p:nvSpPr>
        <p:spPr>
          <a:xfrm>
            <a:off x="1331640" y="1196752"/>
            <a:ext cx="504056" cy="432048"/>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下矢印 27"/>
          <p:cNvSpPr/>
          <p:nvPr/>
        </p:nvSpPr>
        <p:spPr>
          <a:xfrm>
            <a:off x="1331640" y="2060848"/>
            <a:ext cx="504056" cy="360040"/>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下矢印 29"/>
          <p:cNvSpPr/>
          <p:nvPr/>
        </p:nvSpPr>
        <p:spPr>
          <a:xfrm>
            <a:off x="1331640" y="2780928"/>
            <a:ext cx="504056" cy="360040"/>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107504" y="980728"/>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メイリオ" pitchFamily="50" charset="-128"/>
                <a:ea typeface="メイリオ" pitchFamily="50" charset="-128"/>
                <a:cs typeface="メイリオ" pitchFamily="50" charset="-128"/>
              </a:rPr>
              <a:t>活性化</a:t>
            </a:r>
          </a:p>
        </p:txBody>
      </p:sp>
      <p:sp>
        <p:nvSpPr>
          <p:cNvPr id="36" name="角丸四角形 35"/>
          <p:cNvSpPr/>
          <p:nvPr/>
        </p:nvSpPr>
        <p:spPr>
          <a:xfrm>
            <a:off x="107504" y="1340768"/>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メイリオ" pitchFamily="50" charset="-128"/>
                <a:ea typeface="メイリオ" pitchFamily="50" charset="-128"/>
                <a:cs typeface="メイリオ" pitchFamily="50" charset="-128"/>
              </a:rPr>
              <a:t>例示</a:t>
            </a:r>
          </a:p>
        </p:txBody>
      </p:sp>
      <p:sp>
        <p:nvSpPr>
          <p:cNvPr id="39" name="角丸四角形 38"/>
          <p:cNvSpPr/>
          <p:nvPr/>
        </p:nvSpPr>
        <p:spPr>
          <a:xfrm>
            <a:off x="107504" y="620688"/>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メイリオ" pitchFamily="50" charset="-128"/>
                <a:ea typeface="メイリオ" pitchFamily="50" charset="-128"/>
                <a:cs typeface="メイリオ" pitchFamily="50" charset="-128"/>
              </a:rPr>
              <a:t>提示</a:t>
            </a:r>
          </a:p>
        </p:txBody>
      </p:sp>
      <p:sp>
        <p:nvSpPr>
          <p:cNvPr id="40" name="角丸四角形 39"/>
          <p:cNvSpPr/>
          <p:nvPr/>
        </p:nvSpPr>
        <p:spPr>
          <a:xfrm>
            <a:off x="107504" y="1700808"/>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latin typeface="メイリオ" pitchFamily="50" charset="-128"/>
                <a:ea typeface="メイリオ" pitchFamily="50" charset="-128"/>
                <a:cs typeface="メイリオ" pitchFamily="50" charset="-128"/>
              </a:rPr>
              <a:t>応用</a:t>
            </a:r>
          </a:p>
        </p:txBody>
      </p:sp>
      <p:sp>
        <p:nvSpPr>
          <p:cNvPr id="47" name="角丸四角形 46"/>
          <p:cNvSpPr/>
          <p:nvPr/>
        </p:nvSpPr>
        <p:spPr>
          <a:xfrm>
            <a:off x="467544" y="2060848"/>
            <a:ext cx="57606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solidFill>
                <a:latin typeface="メイリオ" pitchFamily="50" charset="-128"/>
                <a:ea typeface="メイリオ" pitchFamily="50" charset="-128"/>
                <a:cs typeface="メイリオ" pitchFamily="50" charset="-128"/>
              </a:rPr>
              <a:t>実験</a:t>
            </a:r>
            <a:endParaRPr kumimoji="1" lang="ja-JP" altLang="en-US" sz="1200" b="1" dirty="0">
              <a:solidFill>
                <a:schemeClr val="tx1"/>
              </a:solidFill>
              <a:latin typeface="メイリオ" pitchFamily="50" charset="-128"/>
              <a:ea typeface="メイリオ" pitchFamily="50" charset="-128"/>
              <a:cs typeface="メイリオ" pitchFamily="50" charset="-128"/>
            </a:endParaRPr>
          </a:p>
        </p:txBody>
      </p:sp>
      <p:sp>
        <p:nvSpPr>
          <p:cNvPr id="51" name="角丸四角形 50"/>
          <p:cNvSpPr/>
          <p:nvPr/>
        </p:nvSpPr>
        <p:spPr>
          <a:xfrm>
            <a:off x="251520" y="5949280"/>
            <a:ext cx="792088"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概念化</a:t>
            </a:r>
          </a:p>
        </p:txBody>
      </p:sp>
      <p:sp>
        <p:nvSpPr>
          <p:cNvPr id="46" name="角丸四角形 45"/>
          <p:cNvSpPr/>
          <p:nvPr/>
        </p:nvSpPr>
        <p:spPr>
          <a:xfrm>
            <a:off x="2483768" y="3789040"/>
            <a:ext cx="3600400" cy="720080"/>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・演習</a:t>
            </a:r>
            <a:r>
              <a:rPr kumimoji="1" lang="en-US" altLang="ja-JP" sz="1400" b="1" dirty="0">
                <a:solidFill>
                  <a:schemeClr val="tx1"/>
                </a:solidFill>
                <a:latin typeface="メイリオ" pitchFamily="50" charset="-128"/>
                <a:ea typeface="メイリオ" pitchFamily="50" charset="-128"/>
                <a:cs typeface="メイリオ" pitchFamily="50" charset="-128"/>
              </a:rPr>
              <a:t>2-1</a:t>
            </a:r>
            <a:r>
              <a:rPr kumimoji="1" lang="ja-JP" altLang="en-US" sz="1400" b="1" dirty="0" err="1">
                <a:solidFill>
                  <a:schemeClr val="tx1"/>
                </a:solidFill>
                <a:latin typeface="メイリオ" pitchFamily="50" charset="-128"/>
                <a:ea typeface="メイリオ" pitchFamily="50" charset="-128"/>
                <a:cs typeface="メイリオ" pitchFamily="50" charset="-128"/>
              </a:rPr>
              <a:t>での</a:t>
            </a:r>
            <a:r>
              <a:rPr kumimoji="1" lang="ja-JP" altLang="en-US" sz="1400" b="1" dirty="0">
                <a:solidFill>
                  <a:schemeClr val="tx1"/>
                </a:solidFill>
                <a:latin typeface="メイリオ" pitchFamily="50" charset="-128"/>
                <a:ea typeface="メイリオ" pitchFamily="50" charset="-128"/>
                <a:cs typeface="メイリオ" pitchFamily="50" charset="-128"/>
              </a:rPr>
              <a:t>気づきを元にさらに実地で</a:t>
            </a:r>
          </a:p>
          <a:p>
            <a:r>
              <a:rPr lang="ja-JP" altLang="en-US" sz="1400" b="1" dirty="0">
                <a:solidFill>
                  <a:schemeClr val="tx1"/>
                </a:solidFill>
                <a:latin typeface="メイリオ" pitchFamily="50" charset="-128"/>
                <a:ea typeface="メイリオ" pitchFamily="50" charset="-128"/>
                <a:cs typeface="メイリオ" pitchFamily="50" charset="-128"/>
              </a:rPr>
              <a:t>　</a:t>
            </a:r>
            <a:r>
              <a:rPr kumimoji="1" lang="ja-JP" altLang="en-US" sz="1400" b="1" dirty="0">
                <a:solidFill>
                  <a:schemeClr val="tx1"/>
                </a:solidFill>
                <a:latin typeface="メイリオ" pitchFamily="50" charset="-128"/>
                <a:ea typeface="メイリオ" pitchFamily="50" charset="-128"/>
                <a:cs typeface="メイリオ" pitchFamily="50" charset="-128"/>
              </a:rPr>
              <a:t>の体験を深める。</a:t>
            </a:r>
          </a:p>
          <a:p>
            <a:r>
              <a:rPr lang="ja-JP" altLang="en-US" sz="1400" b="1" dirty="0">
                <a:solidFill>
                  <a:schemeClr val="tx1"/>
                </a:solidFill>
                <a:latin typeface="メイリオ" pitchFamily="50" charset="-128"/>
                <a:ea typeface="メイリオ" pitchFamily="50" charset="-128"/>
                <a:cs typeface="メイリオ" pitchFamily="50" charset="-128"/>
              </a:rPr>
              <a:t>・実地の複雑性の中で実践的に学ぶ。</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49" name="角丸四角形 48"/>
          <p:cNvSpPr/>
          <p:nvPr/>
        </p:nvSpPr>
        <p:spPr>
          <a:xfrm>
            <a:off x="467544" y="3501008"/>
            <a:ext cx="57606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省察</a:t>
            </a:r>
          </a:p>
        </p:txBody>
      </p:sp>
      <p:sp>
        <p:nvSpPr>
          <p:cNvPr id="31" name="下矢印 30"/>
          <p:cNvSpPr/>
          <p:nvPr/>
        </p:nvSpPr>
        <p:spPr>
          <a:xfrm>
            <a:off x="1331640" y="3501008"/>
            <a:ext cx="504056" cy="432048"/>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角丸四角形 53"/>
          <p:cNvSpPr/>
          <p:nvPr/>
        </p:nvSpPr>
        <p:spPr>
          <a:xfrm>
            <a:off x="755576" y="4653136"/>
            <a:ext cx="1584176" cy="576064"/>
          </a:xfrm>
          <a:prstGeom prst="roundRect">
            <a:avLst/>
          </a:prstGeom>
          <a:no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latin typeface="メイリオ" pitchFamily="50" charset="-128"/>
                <a:ea typeface="メイリオ" pitchFamily="50" charset="-128"/>
                <a:cs typeface="メイリオ" pitchFamily="50" charset="-128"/>
              </a:rPr>
              <a:t>演習</a:t>
            </a:r>
            <a:r>
              <a:rPr kumimoji="1" lang="en-US" altLang="ja-JP" sz="2400" b="1" dirty="0">
                <a:solidFill>
                  <a:schemeClr val="tx1"/>
                </a:solidFill>
                <a:latin typeface="メイリオ" pitchFamily="50" charset="-128"/>
                <a:ea typeface="メイリオ" pitchFamily="50" charset="-128"/>
                <a:cs typeface="メイリオ" pitchFamily="50" charset="-128"/>
              </a:rPr>
              <a:t>2-2</a:t>
            </a:r>
            <a:endParaRPr kumimoji="1" lang="ja-JP" altLang="en-US" sz="2400" b="1" dirty="0">
              <a:solidFill>
                <a:schemeClr val="tx1"/>
              </a:solidFill>
              <a:latin typeface="メイリオ" pitchFamily="50" charset="-128"/>
              <a:ea typeface="メイリオ" pitchFamily="50" charset="-128"/>
              <a:cs typeface="メイリオ" pitchFamily="50" charset="-128"/>
            </a:endParaRPr>
          </a:p>
        </p:txBody>
      </p:sp>
      <p:sp>
        <p:nvSpPr>
          <p:cNvPr id="55" name="角丸四角形 54"/>
          <p:cNvSpPr/>
          <p:nvPr/>
        </p:nvSpPr>
        <p:spPr>
          <a:xfrm>
            <a:off x="2483768" y="4653136"/>
            <a:ext cx="3600400" cy="576064"/>
          </a:xfrm>
          <a:prstGeom prst="roundRect">
            <a:avLst/>
          </a:prstGeom>
          <a:no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メイリオ" pitchFamily="50" charset="-128"/>
                <a:ea typeface="メイリオ" pitchFamily="50" charset="-128"/>
                <a:cs typeface="メイリオ" pitchFamily="50" charset="-128"/>
              </a:rPr>
              <a:t>・自らの実践を言語化し、表現する。</a:t>
            </a:r>
          </a:p>
          <a:p>
            <a:r>
              <a:rPr lang="ja-JP" altLang="en-US" sz="1400" b="1" dirty="0">
                <a:solidFill>
                  <a:schemeClr val="tx1"/>
                </a:solidFill>
                <a:latin typeface="メイリオ" pitchFamily="50" charset="-128"/>
                <a:ea typeface="メイリオ" pitchFamily="50" charset="-128"/>
                <a:cs typeface="メイリオ" pitchFamily="50" charset="-128"/>
              </a:rPr>
              <a:t>・多様な視点で検討し、気づきを持つ。</a:t>
            </a:r>
            <a:endParaRPr kumimoji="1" lang="ja-JP" altLang="en-US" sz="1400" b="1" dirty="0">
              <a:solidFill>
                <a:schemeClr val="tx1"/>
              </a:solidFill>
              <a:latin typeface="メイリオ" pitchFamily="50" charset="-128"/>
              <a:ea typeface="メイリオ" pitchFamily="50" charset="-128"/>
              <a:cs typeface="メイリオ" pitchFamily="50" charset="-128"/>
            </a:endParaRPr>
          </a:p>
        </p:txBody>
      </p:sp>
      <p:sp>
        <p:nvSpPr>
          <p:cNvPr id="50" name="角丸四角形 49"/>
          <p:cNvSpPr/>
          <p:nvPr/>
        </p:nvSpPr>
        <p:spPr>
          <a:xfrm>
            <a:off x="251520" y="5661248"/>
            <a:ext cx="792088"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省察</a:t>
            </a:r>
          </a:p>
        </p:txBody>
      </p:sp>
      <p:sp>
        <p:nvSpPr>
          <p:cNvPr id="56" name="角丸四角形 55"/>
          <p:cNvSpPr/>
          <p:nvPr/>
        </p:nvSpPr>
        <p:spPr>
          <a:xfrm>
            <a:off x="467544" y="5085184"/>
            <a:ext cx="57606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省察</a:t>
            </a:r>
          </a:p>
        </p:txBody>
      </p:sp>
      <p:sp>
        <p:nvSpPr>
          <p:cNvPr id="57" name="下矢印 56"/>
          <p:cNvSpPr/>
          <p:nvPr/>
        </p:nvSpPr>
        <p:spPr>
          <a:xfrm>
            <a:off x="1331640" y="4293096"/>
            <a:ext cx="504056" cy="432048"/>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下矢印 57"/>
          <p:cNvSpPr/>
          <p:nvPr/>
        </p:nvSpPr>
        <p:spPr>
          <a:xfrm>
            <a:off x="1331640" y="5733256"/>
            <a:ext cx="504056" cy="360040"/>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下矢印 31"/>
          <p:cNvSpPr/>
          <p:nvPr/>
        </p:nvSpPr>
        <p:spPr>
          <a:xfrm>
            <a:off x="1331640" y="5085184"/>
            <a:ext cx="504056" cy="360040"/>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角丸四角形 58"/>
          <p:cNvSpPr/>
          <p:nvPr/>
        </p:nvSpPr>
        <p:spPr>
          <a:xfrm>
            <a:off x="6588224" y="3645024"/>
            <a:ext cx="2448272" cy="1008112"/>
          </a:xfrm>
          <a:prstGeom prst="roundRect">
            <a:avLst/>
          </a:prstGeom>
          <a:solidFill>
            <a:srgbClr val="FF000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latin typeface="メイリオ" pitchFamily="50" charset="-128"/>
                <a:ea typeface="メイリオ" pitchFamily="50" charset="-128"/>
                <a:cs typeface="メイリオ" pitchFamily="50" charset="-128"/>
              </a:rPr>
              <a:t>現場に戻ってからも続けてほしい、スーパービジョンやケースレビューの体験を通して学ぶ。</a:t>
            </a:r>
          </a:p>
        </p:txBody>
      </p:sp>
      <p:cxnSp>
        <p:nvCxnSpPr>
          <p:cNvPr id="61" name="直線コネクタ 60"/>
          <p:cNvCxnSpPr>
            <a:stCxn id="59" idx="1"/>
            <a:endCxn id="27" idx="3"/>
          </p:cNvCxnSpPr>
          <p:nvPr/>
        </p:nvCxnSpPr>
        <p:spPr>
          <a:xfrm flipH="1" flipV="1">
            <a:off x="6084168" y="3356992"/>
            <a:ext cx="504056" cy="792088"/>
          </a:xfrm>
          <a:prstGeom prst="line">
            <a:avLst/>
          </a:prstGeom>
          <a:ln w="508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a:stCxn id="59" idx="1"/>
            <a:endCxn id="55" idx="3"/>
          </p:cNvCxnSpPr>
          <p:nvPr/>
        </p:nvCxnSpPr>
        <p:spPr>
          <a:xfrm flipH="1">
            <a:off x="6084168" y="4149080"/>
            <a:ext cx="504056" cy="792088"/>
          </a:xfrm>
          <a:prstGeom prst="line">
            <a:avLst/>
          </a:prstGeom>
          <a:ln w="50800">
            <a:solidFill>
              <a:srgbClr val="FF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 name="角丸四角形 20"/>
          <p:cNvSpPr/>
          <p:nvPr/>
        </p:nvSpPr>
        <p:spPr>
          <a:xfrm>
            <a:off x="755576" y="2420888"/>
            <a:ext cx="1584176" cy="504056"/>
          </a:xfrm>
          <a:prstGeom prst="roundRect">
            <a:avLst/>
          </a:prstGeom>
          <a:solidFill>
            <a:srgbClr val="FF9933"/>
          </a:solid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solidFill>
                <a:latin typeface="メイリオ" pitchFamily="50" charset="-128"/>
                <a:ea typeface="メイリオ" pitchFamily="50" charset="-128"/>
                <a:cs typeface="メイリオ" pitchFamily="50" charset="-128"/>
              </a:rPr>
              <a:t>実習１</a:t>
            </a:r>
          </a:p>
        </p:txBody>
      </p:sp>
      <p:sp>
        <p:nvSpPr>
          <p:cNvPr id="41" name="角丸四角形 40"/>
          <p:cNvSpPr/>
          <p:nvPr/>
        </p:nvSpPr>
        <p:spPr>
          <a:xfrm>
            <a:off x="755576" y="3789040"/>
            <a:ext cx="1584176" cy="720080"/>
          </a:xfrm>
          <a:prstGeom prst="roundRect">
            <a:avLst/>
          </a:prstGeom>
          <a:solidFill>
            <a:srgbClr val="FF9933"/>
          </a:solidFill>
          <a:ln w="53975">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tx1"/>
                </a:solidFill>
                <a:latin typeface="メイリオ" pitchFamily="50" charset="-128"/>
                <a:ea typeface="メイリオ" pitchFamily="50" charset="-128"/>
                <a:cs typeface="メイリオ" pitchFamily="50" charset="-128"/>
              </a:rPr>
              <a:t>実習２</a:t>
            </a:r>
          </a:p>
        </p:txBody>
      </p:sp>
      <p:sp>
        <p:nvSpPr>
          <p:cNvPr id="37" name="角丸四角形 36"/>
          <p:cNvSpPr/>
          <p:nvPr/>
        </p:nvSpPr>
        <p:spPr>
          <a:xfrm>
            <a:off x="107504" y="2492896"/>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メイリオ" pitchFamily="50" charset="-128"/>
                <a:ea typeface="メイリオ" pitchFamily="50" charset="-128"/>
                <a:cs typeface="メイリオ" pitchFamily="50" charset="-128"/>
              </a:rPr>
              <a:t>統合</a:t>
            </a:r>
            <a:endParaRPr kumimoji="1" lang="ja-JP" altLang="en-US" b="1" dirty="0">
              <a:solidFill>
                <a:schemeClr val="tx1"/>
              </a:solidFill>
              <a:latin typeface="メイリオ" pitchFamily="50" charset="-128"/>
              <a:ea typeface="メイリオ" pitchFamily="50" charset="-128"/>
              <a:cs typeface="メイリオ" pitchFamily="50" charset="-128"/>
            </a:endParaRPr>
          </a:p>
        </p:txBody>
      </p:sp>
      <p:sp>
        <p:nvSpPr>
          <p:cNvPr id="48" name="角丸四角形 47"/>
          <p:cNvSpPr/>
          <p:nvPr/>
        </p:nvSpPr>
        <p:spPr>
          <a:xfrm>
            <a:off x="467544" y="2780928"/>
            <a:ext cx="57606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経験</a:t>
            </a:r>
          </a:p>
        </p:txBody>
      </p:sp>
      <p:sp>
        <p:nvSpPr>
          <p:cNvPr id="52" name="角丸四角形 51"/>
          <p:cNvSpPr/>
          <p:nvPr/>
        </p:nvSpPr>
        <p:spPr>
          <a:xfrm>
            <a:off x="107504" y="3933056"/>
            <a:ext cx="864096"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solidFill>
                <a:latin typeface="メイリオ" pitchFamily="50" charset="-128"/>
                <a:ea typeface="メイリオ" pitchFamily="50" charset="-128"/>
                <a:cs typeface="メイリオ" pitchFamily="50" charset="-128"/>
              </a:rPr>
              <a:t>統合</a:t>
            </a:r>
            <a:endParaRPr kumimoji="1" lang="ja-JP" altLang="en-US" b="1" dirty="0">
              <a:solidFill>
                <a:schemeClr val="tx1"/>
              </a:solidFill>
              <a:latin typeface="メイリオ" pitchFamily="50" charset="-128"/>
              <a:ea typeface="メイリオ" pitchFamily="50" charset="-128"/>
              <a:cs typeface="メイリオ" pitchFamily="50" charset="-128"/>
            </a:endParaRPr>
          </a:p>
        </p:txBody>
      </p:sp>
      <p:sp>
        <p:nvSpPr>
          <p:cNvPr id="53" name="角丸四角形 52"/>
          <p:cNvSpPr/>
          <p:nvPr/>
        </p:nvSpPr>
        <p:spPr>
          <a:xfrm>
            <a:off x="467544" y="4221088"/>
            <a:ext cx="57606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経験</a:t>
            </a:r>
          </a:p>
        </p:txBody>
      </p:sp>
      <p:sp>
        <p:nvSpPr>
          <p:cNvPr id="3" name="スライド番号プレースホルダー 2"/>
          <p:cNvSpPr>
            <a:spLocks noGrp="1"/>
          </p:cNvSpPr>
          <p:nvPr>
            <p:ph type="sldNum" sz="quarter" idx="12"/>
          </p:nvPr>
        </p:nvSpPr>
        <p:spPr/>
        <p:txBody>
          <a:bodyPr/>
          <a:lstStyle/>
          <a:p>
            <a:pPr>
              <a:defRPr/>
            </a:pPr>
            <a:fld id="{F90A3C79-1AFD-481B-B685-7933BCD0898B}" type="slidenum">
              <a:rPr lang="en-US" altLang="ja-JP" smtClean="0"/>
              <a:pPr>
                <a:defRPr/>
              </a:pPr>
              <a:t>12</a:t>
            </a:fld>
            <a:endParaRPr lang="en-US" altLang="ja-JP" dirty="0"/>
          </a:p>
        </p:txBody>
      </p:sp>
      <p:sp>
        <p:nvSpPr>
          <p:cNvPr id="60" name="Text Box 15">
            <a:extLst>
              <a:ext uri="{FF2B5EF4-FFF2-40B4-BE49-F238E27FC236}">
                <a16:creationId xmlns:a16="http://schemas.microsoft.com/office/drawing/2014/main" id="{2EA21B27-6F45-4DFB-B25A-26364A4B4B70}"/>
              </a:ext>
            </a:extLst>
          </p:cNvPr>
          <p:cNvSpPr txBox="1">
            <a:spLocks noChangeArrowheads="1"/>
          </p:cNvSpPr>
          <p:nvPr/>
        </p:nvSpPr>
        <p:spPr bwMode="auto">
          <a:xfrm>
            <a:off x="3549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3551494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756" t="17933" r="62108" b="34565"/>
          <a:stretch/>
        </p:blipFill>
        <p:spPr bwMode="auto">
          <a:xfrm>
            <a:off x="4211960" y="1442104"/>
            <a:ext cx="4804937" cy="3653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67" t="28783" r="69731" b="8036"/>
          <a:stretch/>
        </p:blipFill>
        <p:spPr bwMode="auto">
          <a:xfrm>
            <a:off x="144626" y="1484142"/>
            <a:ext cx="3882388" cy="480648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3" name="角丸四角形 12"/>
          <p:cNvSpPr/>
          <p:nvPr/>
        </p:nvSpPr>
        <p:spPr>
          <a:xfrm>
            <a:off x="251520" y="188640"/>
            <a:ext cx="8568952" cy="648072"/>
          </a:xfrm>
          <a:prstGeom prst="roundRect">
            <a:avLst/>
          </a:prstGeom>
          <a:solidFill>
            <a:schemeClr val="accent3">
              <a:lumMod val="50000"/>
            </a:schemeClr>
          </a:solidFill>
          <a:ln w="539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a:solidFill>
                  <a:schemeClr val="bg1"/>
                </a:solidFill>
                <a:latin typeface="メイリオ" pitchFamily="50" charset="-128"/>
                <a:ea typeface="メイリオ" pitchFamily="50" charset="-128"/>
                <a:cs typeface="メイリオ" pitchFamily="50" charset="-128"/>
              </a:rPr>
              <a:t>初任者</a:t>
            </a:r>
            <a:r>
              <a:rPr kumimoji="1" lang="ja-JP" altLang="en-US" sz="2400" b="1" dirty="0">
                <a:solidFill>
                  <a:schemeClr val="bg1"/>
                </a:solidFill>
                <a:latin typeface="メイリオ" pitchFamily="50" charset="-128"/>
                <a:ea typeface="メイリオ" pitchFamily="50" charset="-128"/>
                <a:cs typeface="メイリオ" pitchFamily="50" charset="-128"/>
              </a:rPr>
              <a:t>研修の構造と各科目の関連</a:t>
            </a:r>
          </a:p>
        </p:txBody>
      </p:sp>
      <p:sp>
        <p:nvSpPr>
          <p:cNvPr id="33" name="スライド番号プレースホルダ 32"/>
          <p:cNvSpPr>
            <a:spLocks noGrp="1"/>
          </p:cNvSpPr>
          <p:nvPr>
            <p:ph type="sldNum" sz="quarter" idx="12"/>
          </p:nvPr>
        </p:nvSpPr>
        <p:spPr/>
        <p:txBody>
          <a:bodyPr/>
          <a:lstStyle/>
          <a:p>
            <a:fld id="{DC482F87-D069-4E11-9D1B-0E53CB68B063}" type="slidenum">
              <a:rPr kumimoji="1" lang="ja-JP" altLang="en-US" smtClean="0"/>
              <a:pPr/>
              <a:t>13</a:t>
            </a:fld>
            <a:endParaRPr kumimoji="1" lang="ja-JP" altLang="en-US" dirty="0"/>
          </a:p>
        </p:txBody>
      </p:sp>
      <p:sp>
        <p:nvSpPr>
          <p:cNvPr id="9" name="正方形/長方形 8"/>
          <p:cNvSpPr/>
          <p:nvPr/>
        </p:nvSpPr>
        <p:spPr>
          <a:xfrm>
            <a:off x="535013" y="3224964"/>
            <a:ext cx="3460923" cy="492068"/>
          </a:xfrm>
          <a:prstGeom prst="rect">
            <a:avLst/>
          </a:prstGeom>
          <a:solidFill>
            <a:schemeClr val="accent3">
              <a:lumMod val="75000"/>
              <a:alpha val="12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6101915" y="1700809"/>
            <a:ext cx="2914981" cy="684076"/>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504000" y="1988840"/>
            <a:ext cx="3492000" cy="2988332"/>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曲線コネクタ 38"/>
          <p:cNvCxnSpPr>
            <a:stCxn id="55" idx="3"/>
            <a:endCxn id="10" idx="0"/>
          </p:cNvCxnSpPr>
          <p:nvPr/>
        </p:nvCxnSpPr>
        <p:spPr>
          <a:xfrm flipV="1">
            <a:off x="3998205" y="1700809"/>
            <a:ext cx="3561201" cy="4338419"/>
          </a:xfrm>
          <a:prstGeom prst="curvedConnector4">
            <a:avLst>
              <a:gd name="adj1" fmla="val 29537"/>
              <a:gd name="adj2" fmla="val 105269"/>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6" name="角丸四角形 45"/>
          <p:cNvSpPr/>
          <p:nvPr/>
        </p:nvSpPr>
        <p:spPr>
          <a:xfrm>
            <a:off x="5796136" y="980728"/>
            <a:ext cx="611560"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具体化</a:t>
            </a:r>
          </a:p>
          <a:p>
            <a:pPr algn="ctr"/>
            <a:r>
              <a:rPr lang="ja-JP" altLang="en-US" sz="900" b="1" dirty="0">
                <a:solidFill>
                  <a:schemeClr val="tx1"/>
                </a:solidFill>
                <a:latin typeface="メイリオ" pitchFamily="50" charset="-128"/>
                <a:ea typeface="メイリオ" pitchFamily="50" charset="-128"/>
                <a:cs typeface="メイリオ" pitchFamily="50" charset="-128"/>
              </a:rPr>
              <a:t>統合化</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cxnSp>
        <p:nvCxnSpPr>
          <p:cNvPr id="52" name="曲線コネクタ 51"/>
          <p:cNvCxnSpPr>
            <a:stCxn id="10" idx="1"/>
            <a:endCxn id="53" idx="1"/>
          </p:cNvCxnSpPr>
          <p:nvPr/>
        </p:nvCxnSpPr>
        <p:spPr>
          <a:xfrm rot="10800000" flipH="1" flipV="1">
            <a:off x="6101914" y="2042847"/>
            <a:ext cx="1" cy="561778"/>
          </a:xfrm>
          <a:prstGeom prst="curvedConnector3">
            <a:avLst>
              <a:gd name="adj1" fmla="val -228600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正方形/長方形 52"/>
          <p:cNvSpPr/>
          <p:nvPr/>
        </p:nvSpPr>
        <p:spPr>
          <a:xfrm>
            <a:off x="6101916" y="2433625"/>
            <a:ext cx="2914981" cy="341999"/>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a:off x="6101916" y="2762964"/>
            <a:ext cx="2914981" cy="414008"/>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p:cNvSpPr/>
          <p:nvPr/>
        </p:nvSpPr>
        <p:spPr>
          <a:xfrm>
            <a:off x="6097203" y="3527991"/>
            <a:ext cx="2919693" cy="1197153"/>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p:cNvSpPr/>
          <p:nvPr/>
        </p:nvSpPr>
        <p:spPr>
          <a:xfrm>
            <a:off x="6101914" y="4725144"/>
            <a:ext cx="2914982" cy="321347"/>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曲線コネクタ 58"/>
          <p:cNvCxnSpPr>
            <a:stCxn id="53" idx="1"/>
            <a:endCxn id="56" idx="1"/>
          </p:cNvCxnSpPr>
          <p:nvPr/>
        </p:nvCxnSpPr>
        <p:spPr>
          <a:xfrm rot="10800000" flipV="1">
            <a:off x="6101916" y="2604624"/>
            <a:ext cx="12700" cy="365343"/>
          </a:xfrm>
          <a:prstGeom prst="curvedConnector3">
            <a:avLst>
              <a:gd name="adj1" fmla="val 18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8" name="角丸四角形 67"/>
          <p:cNvSpPr/>
          <p:nvPr/>
        </p:nvSpPr>
        <p:spPr>
          <a:xfrm>
            <a:off x="8244408" y="2414269"/>
            <a:ext cx="467544"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tx1"/>
                </a:solidFill>
                <a:latin typeface="メイリオ" pitchFamily="50" charset="-128"/>
                <a:ea typeface="メイリオ" pitchFamily="50" charset="-128"/>
                <a:cs typeface="メイリオ" pitchFamily="50" charset="-128"/>
              </a:rPr>
              <a:t>体験</a:t>
            </a:r>
          </a:p>
          <a:p>
            <a:pPr algn="ctr"/>
            <a:r>
              <a:rPr kumimoji="1" lang="ja-JP" altLang="en-US" sz="900" b="1" dirty="0">
                <a:solidFill>
                  <a:schemeClr val="tx1"/>
                </a:solidFill>
                <a:latin typeface="メイリオ" pitchFamily="50" charset="-128"/>
                <a:ea typeface="メイリオ" pitchFamily="50" charset="-128"/>
                <a:cs typeface="メイリオ" pitchFamily="50" charset="-128"/>
              </a:rPr>
              <a:t>応用</a:t>
            </a:r>
          </a:p>
        </p:txBody>
      </p:sp>
      <p:cxnSp>
        <p:nvCxnSpPr>
          <p:cNvPr id="73" name="直線矢印コネクタ 72"/>
          <p:cNvCxnSpPr>
            <a:stCxn id="55" idx="3"/>
          </p:cNvCxnSpPr>
          <p:nvPr/>
        </p:nvCxnSpPr>
        <p:spPr>
          <a:xfrm flipV="1">
            <a:off x="3998205" y="3375256"/>
            <a:ext cx="1437891" cy="2663972"/>
          </a:xfrm>
          <a:prstGeom prst="straightConnector1">
            <a:avLst/>
          </a:prstGeom>
          <a:ln w="31750">
            <a:solidFill>
              <a:srgbClr val="0070C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68" idx="2"/>
            <a:endCxn id="90" idx="0"/>
          </p:cNvCxnSpPr>
          <p:nvPr/>
        </p:nvCxnSpPr>
        <p:spPr>
          <a:xfrm rot="16200000" flipH="1">
            <a:off x="7659529" y="3592959"/>
            <a:ext cx="1653620" cy="16319"/>
          </a:xfrm>
          <a:prstGeom prst="curvedConnector3">
            <a:avLst>
              <a:gd name="adj1" fmla="val 50000"/>
            </a:avLst>
          </a:prstGeom>
          <a:ln w="31750">
            <a:solidFill>
              <a:srgbClr val="0070C0"/>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90" name="角丸四角形 89"/>
          <p:cNvSpPr/>
          <p:nvPr/>
        </p:nvSpPr>
        <p:spPr>
          <a:xfrm>
            <a:off x="8206467" y="4427929"/>
            <a:ext cx="576064" cy="504056"/>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概念化</a:t>
            </a:r>
          </a:p>
          <a:p>
            <a:pPr algn="ctr"/>
            <a:r>
              <a:rPr kumimoji="1" lang="ja-JP" altLang="en-US" sz="900" b="1" dirty="0">
                <a:solidFill>
                  <a:schemeClr val="tx1"/>
                </a:solidFill>
                <a:latin typeface="メイリオ" pitchFamily="50" charset="-128"/>
                <a:ea typeface="メイリオ" pitchFamily="50" charset="-128"/>
                <a:cs typeface="メイリオ" pitchFamily="50" charset="-128"/>
              </a:rPr>
              <a:t>定着</a:t>
            </a:r>
          </a:p>
        </p:txBody>
      </p:sp>
      <p:cxnSp>
        <p:nvCxnSpPr>
          <p:cNvPr id="60" name="直線矢印コネクタ 59"/>
          <p:cNvCxnSpPr/>
          <p:nvPr/>
        </p:nvCxnSpPr>
        <p:spPr>
          <a:xfrm flipV="1">
            <a:off x="3995936" y="2667613"/>
            <a:ext cx="1512168" cy="941408"/>
          </a:xfrm>
          <a:prstGeom prst="straightConnector1">
            <a:avLst/>
          </a:prstGeom>
          <a:ln w="31750">
            <a:solidFill>
              <a:srgbClr val="0070C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2" name="曲線コネクタ 71"/>
          <p:cNvCxnSpPr/>
          <p:nvPr/>
        </p:nvCxnSpPr>
        <p:spPr>
          <a:xfrm rot="16200000" flipH="1">
            <a:off x="584768" y="5433320"/>
            <a:ext cx="559907" cy="506327"/>
          </a:xfrm>
          <a:prstGeom prst="curvedConnector3">
            <a:avLst>
              <a:gd name="adj1" fmla="val 5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7" name="グループ化 96"/>
          <p:cNvGrpSpPr/>
          <p:nvPr/>
        </p:nvGrpSpPr>
        <p:grpSpPr>
          <a:xfrm>
            <a:off x="231502" y="1295403"/>
            <a:ext cx="4700538" cy="5059282"/>
            <a:chOff x="231502" y="1268118"/>
            <a:chExt cx="4700538" cy="5059282"/>
          </a:xfrm>
        </p:grpSpPr>
        <p:sp>
          <p:nvSpPr>
            <p:cNvPr id="55" name="正方形/長方形 54"/>
            <p:cNvSpPr/>
            <p:nvPr/>
          </p:nvSpPr>
          <p:spPr>
            <a:xfrm>
              <a:off x="537282" y="5733255"/>
              <a:ext cx="3460923" cy="557375"/>
            </a:xfrm>
            <a:prstGeom prst="rect">
              <a:avLst/>
            </a:prstGeom>
            <a:solidFill>
              <a:schemeClr val="accent3">
                <a:lumMod val="75000"/>
                <a:alpha val="12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503936" y="1988840"/>
              <a:ext cx="3492000" cy="1224136"/>
            </a:xfrm>
            <a:prstGeom prst="rect">
              <a:avLst/>
            </a:prstGeom>
            <a:solidFill>
              <a:schemeClr val="accent4">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503936" y="3717032"/>
              <a:ext cx="3492000" cy="1260140"/>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曲線コネクタ 16"/>
            <p:cNvCxnSpPr/>
            <p:nvPr/>
          </p:nvCxnSpPr>
          <p:spPr>
            <a:xfrm rot="16200000" flipH="1">
              <a:off x="591292" y="2850669"/>
              <a:ext cx="544591" cy="504058"/>
            </a:xfrm>
            <a:prstGeom prst="curvedConnector3">
              <a:avLst>
                <a:gd name="adj1" fmla="val 5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4" name="角丸四角形 23"/>
            <p:cNvSpPr/>
            <p:nvPr/>
          </p:nvSpPr>
          <p:spPr>
            <a:xfrm>
              <a:off x="1691680" y="2276872"/>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価値</a:t>
              </a:r>
            </a:p>
          </p:txBody>
        </p:sp>
        <p:sp>
          <p:nvSpPr>
            <p:cNvPr id="27" name="角丸四角形 26"/>
            <p:cNvSpPr/>
            <p:nvPr/>
          </p:nvSpPr>
          <p:spPr>
            <a:xfrm>
              <a:off x="1115616" y="6111264"/>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技術</a:t>
              </a:r>
            </a:p>
          </p:txBody>
        </p:sp>
        <p:sp>
          <p:nvSpPr>
            <p:cNvPr id="28" name="角丸四角形 27"/>
            <p:cNvSpPr/>
            <p:nvPr/>
          </p:nvSpPr>
          <p:spPr>
            <a:xfrm>
              <a:off x="1733666" y="6111376"/>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実践</a:t>
              </a:r>
            </a:p>
          </p:txBody>
        </p:sp>
        <p:sp>
          <p:nvSpPr>
            <p:cNvPr id="91" name="角丸四角形吹き出し 90"/>
            <p:cNvSpPr/>
            <p:nvPr/>
          </p:nvSpPr>
          <p:spPr>
            <a:xfrm>
              <a:off x="2220770" y="1268118"/>
              <a:ext cx="1376536" cy="432048"/>
            </a:xfrm>
            <a:prstGeom prst="wedgeRoundRectCallout">
              <a:avLst>
                <a:gd name="adj1" fmla="val -38227"/>
                <a:gd name="adj2" fmla="val 150468"/>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tx1"/>
                  </a:solidFill>
                  <a:latin typeface="メイリオ" pitchFamily="50" charset="-128"/>
                  <a:ea typeface="メイリオ" pitchFamily="50" charset="-128"/>
                  <a:cs typeface="メイリオ" pitchFamily="50" charset="-128"/>
                </a:rPr>
                <a:t>なぜ、そういう活動</a:t>
              </a:r>
              <a:r>
                <a:rPr lang="en-US" altLang="ja-JP" sz="900" b="1" dirty="0">
                  <a:solidFill>
                    <a:schemeClr val="tx1"/>
                  </a:solidFill>
                  <a:latin typeface="メイリオ" pitchFamily="50" charset="-128"/>
                  <a:ea typeface="メイリオ" pitchFamily="50" charset="-128"/>
                  <a:cs typeface="メイリオ" pitchFamily="50" charset="-128"/>
                </a:rPr>
                <a:t>(</a:t>
              </a:r>
              <a:r>
                <a:rPr lang="ja-JP" altLang="en-US" sz="900" b="1" dirty="0">
                  <a:solidFill>
                    <a:schemeClr val="tx1"/>
                  </a:solidFill>
                  <a:latin typeface="メイリオ" pitchFamily="50" charset="-128"/>
                  <a:ea typeface="メイリオ" pitchFamily="50" charset="-128"/>
                  <a:cs typeface="メイリオ" pitchFamily="50" charset="-128"/>
                </a:rPr>
                <a:t>仕事</a:t>
              </a:r>
              <a:r>
                <a:rPr lang="en-US" altLang="ja-JP" sz="900" b="1" dirty="0">
                  <a:solidFill>
                    <a:schemeClr val="tx1"/>
                  </a:solidFill>
                  <a:latin typeface="メイリオ" pitchFamily="50" charset="-128"/>
                  <a:ea typeface="メイリオ" pitchFamily="50" charset="-128"/>
                  <a:cs typeface="メイリオ" pitchFamily="50" charset="-128"/>
                </a:rPr>
                <a:t>)</a:t>
              </a:r>
              <a:r>
                <a:rPr lang="ja-JP" altLang="en-US" sz="900" b="1" dirty="0">
                  <a:solidFill>
                    <a:schemeClr val="tx1"/>
                  </a:solidFill>
                  <a:latin typeface="メイリオ" pitchFamily="50" charset="-128"/>
                  <a:ea typeface="メイリオ" pitchFamily="50" charset="-128"/>
                  <a:cs typeface="メイリオ" pitchFamily="50" charset="-128"/>
                </a:rPr>
                <a:t>が必要なの？</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sp>
          <p:nvSpPr>
            <p:cNvPr id="92" name="角丸四角形吹き出し 91"/>
            <p:cNvSpPr/>
            <p:nvPr/>
          </p:nvSpPr>
          <p:spPr>
            <a:xfrm>
              <a:off x="3707904" y="1628800"/>
              <a:ext cx="1224136" cy="432048"/>
            </a:xfrm>
            <a:prstGeom prst="wedgeRoundRectCallout">
              <a:avLst>
                <a:gd name="adj1" fmla="val -50364"/>
                <a:gd name="adj2" fmla="val 110436"/>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どういう姿勢</a:t>
              </a:r>
            </a:p>
            <a:p>
              <a:pPr algn="ctr"/>
              <a:r>
                <a:rPr lang="ja-JP" altLang="en-US" sz="900" b="1" dirty="0">
                  <a:solidFill>
                    <a:schemeClr val="tx1"/>
                  </a:solidFill>
                  <a:latin typeface="メイリオ" pitchFamily="50" charset="-128"/>
                  <a:ea typeface="メイリオ" pitchFamily="50" charset="-128"/>
                  <a:cs typeface="メイリオ" pitchFamily="50" charset="-128"/>
                </a:rPr>
                <a:t>で臨めばいいの？</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sp>
          <p:nvSpPr>
            <p:cNvPr id="93" name="角丸四角形吹き出し 92"/>
            <p:cNvSpPr/>
            <p:nvPr/>
          </p:nvSpPr>
          <p:spPr>
            <a:xfrm>
              <a:off x="1636832" y="5046491"/>
              <a:ext cx="1008112" cy="360040"/>
            </a:xfrm>
            <a:prstGeom prst="wedgeRoundRectCallout">
              <a:avLst>
                <a:gd name="adj1" fmla="val -5488"/>
                <a:gd name="adj2" fmla="val 136109"/>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具体的に</a:t>
              </a:r>
            </a:p>
            <a:p>
              <a:pPr algn="ctr"/>
              <a:r>
                <a:rPr lang="ja-JP" altLang="en-US" sz="900" b="1" dirty="0">
                  <a:solidFill>
                    <a:schemeClr val="tx1"/>
                  </a:solidFill>
                  <a:latin typeface="メイリオ" pitchFamily="50" charset="-128"/>
                  <a:ea typeface="メイリオ" pitchFamily="50" charset="-128"/>
                  <a:cs typeface="メイリオ" pitchFamily="50" charset="-128"/>
                </a:rPr>
                <a:t>どうするの？</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sp>
          <p:nvSpPr>
            <p:cNvPr id="94" name="角丸四角形吹き出し 93"/>
            <p:cNvSpPr/>
            <p:nvPr/>
          </p:nvSpPr>
          <p:spPr>
            <a:xfrm>
              <a:off x="3175720" y="5229200"/>
              <a:ext cx="1620688" cy="360040"/>
            </a:xfrm>
            <a:prstGeom prst="wedgeRoundRectCallout">
              <a:avLst>
                <a:gd name="adj1" fmla="val -22298"/>
                <a:gd name="adj2" fmla="val 163334"/>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tx1"/>
                  </a:solidFill>
                  <a:latin typeface="メイリオ" pitchFamily="50" charset="-128"/>
                  <a:ea typeface="メイリオ" pitchFamily="50" charset="-128"/>
                  <a:cs typeface="メイリオ" pitchFamily="50" charset="-128"/>
                </a:rPr>
                <a:t>どうしたら</a:t>
              </a:r>
            </a:p>
            <a:p>
              <a:pPr algn="ctr"/>
              <a:r>
                <a:rPr lang="ja-JP" altLang="en-US" sz="900" b="1" dirty="0">
                  <a:solidFill>
                    <a:schemeClr val="tx1"/>
                  </a:solidFill>
                  <a:latin typeface="メイリオ" pitchFamily="50" charset="-128"/>
                  <a:ea typeface="メイリオ" pitchFamily="50" charset="-128"/>
                  <a:cs typeface="メイリオ" pitchFamily="50" charset="-128"/>
                </a:rPr>
                <a:t>私でもできるようになる？</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sp>
          <p:nvSpPr>
            <p:cNvPr id="26" name="角丸四角形 25"/>
            <p:cNvSpPr/>
            <p:nvPr/>
          </p:nvSpPr>
          <p:spPr>
            <a:xfrm>
              <a:off x="3275856" y="3933056"/>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知識</a:t>
              </a:r>
            </a:p>
          </p:txBody>
        </p:sp>
        <p:sp>
          <p:nvSpPr>
            <p:cNvPr id="41" name="下矢印 40"/>
            <p:cNvSpPr/>
            <p:nvPr/>
          </p:nvSpPr>
          <p:spPr>
            <a:xfrm>
              <a:off x="1727684" y="2830404"/>
              <a:ext cx="504056" cy="1147676"/>
            </a:xfrm>
            <a:prstGeom prst="downArrow">
              <a:avLst/>
            </a:prstGeom>
            <a:solidFill>
              <a:schemeClr val="accent6">
                <a:lumMod val="40000"/>
                <a:lumOff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tx1"/>
                  </a:solidFill>
                  <a:latin typeface="メイリオ" pitchFamily="50" charset="-128"/>
                  <a:ea typeface="メイリオ" pitchFamily="50" charset="-128"/>
                  <a:cs typeface="メイリオ" pitchFamily="50" charset="-128"/>
                </a:rPr>
                <a:t>実際</a:t>
              </a:r>
              <a:endParaRPr kumimoji="1" lang="ja-JP" altLang="en-US" sz="1000" dirty="0">
                <a:solidFill>
                  <a:schemeClr val="tx1"/>
                </a:solidFill>
                <a:latin typeface="メイリオ" pitchFamily="50" charset="-128"/>
                <a:ea typeface="メイリオ" pitchFamily="50" charset="-128"/>
                <a:cs typeface="メイリオ" pitchFamily="50" charset="-128"/>
              </a:endParaRPr>
            </a:p>
          </p:txBody>
        </p:sp>
        <p:sp>
          <p:nvSpPr>
            <p:cNvPr id="25" name="角丸四角形 24"/>
            <p:cNvSpPr/>
            <p:nvPr/>
          </p:nvSpPr>
          <p:spPr>
            <a:xfrm>
              <a:off x="1691680" y="2559601"/>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理論</a:t>
              </a:r>
            </a:p>
          </p:txBody>
        </p:sp>
        <p:sp>
          <p:nvSpPr>
            <p:cNvPr id="54" name="正方形/長方形 53"/>
            <p:cNvSpPr/>
            <p:nvPr/>
          </p:nvSpPr>
          <p:spPr>
            <a:xfrm>
              <a:off x="535013" y="5229200"/>
              <a:ext cx="3492000" cy="504056"/>
            </a:xfrm>
            <a:prstGeom prst="rect">
              <a:avLst/>
            </a:prstGeom>
            <a:solidFill>
              <a:schemeClr val="accent4">
                <a:lumMod val="7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 name="角丸四角形 74"/>
            <p:cNvSpPr/>
            <p:nvPr/>
          </p:nvSpPr>
          <p:spPr>
            <a:xfrm>
              <a:off x="251520" y="5606398"/>
              <a:ext cx="611560"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具体化</a:t>
              </a:r>
            </a:p>
            <a:p>
              <a:pPr algn="ctr"/>
              <a:r>
                <a:rPr lang="ja-JP" altLang="en-US" sz="900" b="1" dirty="0">
                  <a:solidFill>
                    <a:schemeClr val="tx1"/>
                  </a:solidFill>
                  <a:latin typeface="メイリオ" pitchFamily="50" charset="-128"/>
                  <a:ea typeface="メイリオ" pitchFamily="50" charset="-128"/>
                  <a:cs typeface="メイリオ" pitchFamily="50" charset="-128"/>
                </a:rPr>
                <a:t>統合化</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cxnSp>
          <p:nvCxnSpPr>
            <p:cNvPr id="76" name="曲線コネクタ 75"/>
            <p:cNvCxnSpPr/>
            <p:nvPr/>
          </p:nvCxnSpPr>
          <p:spPr>
            <a:xfrm rot="16200000" flipH="1">
              <a:off x="-584084" y="4026046"/>
              <a:ext cx="2895342" cy="504057"/>
            </a:xfrm>
            <a:prstGeom prst="curvedConnector3">
              <a:avLst>
                <a:gd name="adj1" fmla="val 5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5" name="角丸四角形 44"/>
            <p:cNvSpPr/>
            <p:nvPr/>
          </p:nvSpPr>
          <p:spPr>
            <a:xfrm>
              <a:off x="231502" y="2996952"/>
              <a:ext cx="611560"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具体化</a:t>
              </a:r>
            </a:p>
            <a:p>
              <a:pPr algn="ctr"/>
              <a:r>
                <a:rPr lang="ja-JP" altLang="en-US" sz="900" b="1" dirty="0">
                  <a:solidFill>
                    <a:schemeClr val="tx1"/>
                  </a:solidFill>
                  <a:latin typeface="メイリオ" pitchFamily="50" charset="-128"/>
                  <a:ea typeface="メイリオ" pitchFamily="50" charset="-128"/>
                  <a:cs typeface="メイリオ" pitchFamily="50" charset="-128"/>
                </a:rPr>
                <a:t>統合化</a:t>
              </a:r>
              <a:endParaRPr kumimoji="1" lang="ja-JP" altLang="en-US" sz="900" b="1" dirty="0">
                <a:solidFill>
                  <a:schemeClr val="tx1"/>
                </a:solidFill>
                <a:latin typeface="メイリオ" pitchFamily="50" charset="-128"/>
                <a:ea typeface="メイリオ" pitchFamily="50" charset="-128"/>
                <a:cs typeface="メイリオ" pitchFamily="50" charset="-128"/>
              </a:endParaRPr>
            </a:p>
          </p:txBody>
        </p:sp>
      </p:grpSp>
      <p:sp>
        <p:nvSpPr>
          <p:cNvPr id="113" name="正方形/長方形 112"/>
          <p:cNvSpPr/>
          <p:nvPr/>
        </p:nvSpPr>
        <p:spPr>
          <a:xfrm>
            <a:off x="6090305" y="3185992"/>
            <a:ext cx="2914981" cy="341999"/>
          </a:xfrm>
          <a:prstGeom prst="rect">
            <a:avLst/>
          </a:prstGeom>
          <a:noFill/>
          <a:ln>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角丸四角形 113"/>
          <p:cNvSpPr/>
          <p:nvPr/>
        </p:nvSpPr>
        <p:spPr>
          <a:xfrm>
            <a:off x="8244408" y="3167951"/>
            <a:ext cx="467544" cy="360040"/>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b="1" dirty="0">
                <a:solidFill>
                  <a:schemeClr val="tx1"/>
                </a:solidFill>
                <a:latin typeface="メイリオ" pitchFamily="50" charset="-128"/>
                <a:ea typeface="メイリオ" pitchFamily="50" charset="-128"/>
                <a:cs typeface="メイリオ" pitchFamily="50" charset="-128"/>
              </a:rPr>
              <a:t>体験</a:t>
            </a:r>
          </a:p>
          <a:p>
            <a:pPr algn="ctr"/>
            <a:r>
              <a:rPr kumimoji="1" lang="ja-JP" altLang="en-US" sz="900" b="1" dirty="0">
                <a:solidFill>
                  <a:schemeClr val="tx1"/>
                </a:solidFill>
                <a:latin typeface="メイリオ" pitchFamily="50" charset="-128"/>
                <a:ea typeface="メイリオ" pitchFamily="50" charset="-128"/>
                <a:cs typeface="メイリオ" pitchFamily="50" charset="-128"/>
              </a:rPr>
              <a:t>応用</a:t>
            </a:r>
          </a:p>
        </p:txBody>
      </p:sp>
      <p:sp>
        <p:nvSpPr>
          <p:cNvPr id="49" name="角丸四角形 48"/>
          <p:cNvSpPr/>
          <p:nvPr/>
        </p:nvSpPr>
        <p:spPr>
          <a:xfrm>
            <a:off x="3635896" y="3613124"/>
            <a:ext cx="576064" cy="216024"/>
          </a:xfrm>
          <a:prstGeom prst="roundRect">
            <a:avLst/>
          </a:prstGeom>
          <a:solidFill>
            <a:schemeClr val="accent5">
              <a:lumMod val="40000"/>
              <a:lumOff val="60000"/>
            </a:schemeClr>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tx1"/>
                </a:solidFill>
                <a:latin typeface="メイリオ" pitchFamily="50" charset="-128"/>
                <a:ea typeface="メイリオ" pitchFamily="50" charset="-128"/>
                <a:cs typeface="メイリオ" pitchFamily="50" charset="-128"/>
              </a:rPr>
              <a:t>実践</a:t>
            </a:r>
          </a:p>
        </p:txBody>
      </p:sp>
      <p:sp>
        <p:nvSpPr>
          <p:cNvPr id="69" name="角丸四角形 68"/>
          <p:cNvSpPr/>
          <p:nvPr/>
        </p:nvSpPr>
        <p:spPr>
          <a:xfrm>
            <a:off x="8244408" y="2860374"/>
            <a:ext cx="46754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省察</a:t>
            </a:r>
          </a:p>
        </p:txBody>
      </p:sp>
      <p:sp>
        <p:nvSpPr>
          <p:cNvPr id="71" name="角丸四角形 70"/>
          <p:cNvSpPr/>
          <p:nvPr/>
        </p:nvSpPr>
        <p:spPr>
          <a:xfrm>
            <a:off x="8244408" y="3825044"/>
            <a:ext cx="467544" cy="216024"/>
          </a:xfrm>
          <a:prstGeom prst="roundRect">
            <a:avLst/>
          </a:prstGeom>
          <a:solidFill>
            <a:srgbClr val="FFCCFF"/>
          </a:solid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a:solidFill>
                  <a:schemeClr val="tx1"/>
                </a:solidFill>
                <a:latin typeface="メイリオ" pitchFamily="50" charset="-128"/>
                <a:ea typeface="メイリオ" pitchFamily="50" charset="-128"/>
                <a:cs typeface="メイリオ" pitchFamily="50" charset="-128"/>
              </a:rPr>
              <a:t>省察</a:t>
            </a:r>
          </a:p>
        </p:txBody>
      </p:sp>
      <p:cxnSp>
        <p:nvCxnSpPr>
          <p:cNvPr id="50" name="曲線コネクタ 49"/>
          <p:cNvCxnSpPr/>
          <p:nvPr/>
        </p:nvCxnSpPr>
        <p:spPr>
          <a:xfrm rot="10800000" flipV="1">
            <a:off x="6114616" y="3086418"/>
            <a:ext cx="12700" cy="365343"/>
          </a:xfrm>
          <a:prstGeom prst="curvedConnector3">
            <a:avLst>
              <a:gd name="adj1" fmla="val 18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曲線コネクタ 50"/>
          <p:cNvCxnSpPr/>
          <p:nvPr/>
        </p:nvCxnSpPr>
        <p:spPr>
          <a:xfrm rot="10800000" flipV="1">
            <a:off x="6077605" y="3521368"/>
            <a:ext cx="12700" cy="365343"/>
          </a:xfrm>
          <a:prstGeom prst="curvedConnector3">
            <a:avLst>
              <a:gd name="adj1" fmla="val 18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曲線コネクタ 60"/>
          <p:cNvCxnSpPr/>
          <p:nvPr/>
        </p:nvCxnSpPr>
        <p:spPr>
          <a:xfrm rot="10800000" flipV="1">
            <a:off x="6099545" y="4027170"/>
            <a:ext cx="12700" cy="365343"/>
          </a:xfrm>
          <a:prstGeom prst="curvedConnector3">
            <a:avLst>
              <a:gd name="adj1" fmla="val 18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3" name="曲線コネクタ 62"/>
          <p:cNvCxnSpPr/>
          <p:nvPr/>
        </p:nvCxnSpPr>
        <p:spPr>
          <a:xfrm rot="10800000" flipV="1">
            <a:off x="6064904" y="4542472"/>
            <a:ext cx="12700" cy="365343"/>
          </a:xfrm>
          <a:prstGeom prst="curvedConnector3">
            <a:avLst>
              <a:gd name="adj1" fmla="val 1800000"/>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06565184-B5E4-4F0C-BD33-268AFCFA7116}"/>
              </a:ext>
            </a:extLst>
          </p:cNvPr>
          <p:cNvSpPr txBox="1"/>
          <p:nvPr/>
        </p:nvSpPr>
        <p:spPr>
          <a:xfrm>
            <a:off x="4932040" y="5406530"/>
            <a:ext cx="4067334" cy="553998"/>
          </a:xfrm>
          <a:prstGeom prst="rect">
            <a:avLst/>
          </a:prstGeom>
          <a:noFill/>
        </p:spPr>
        <p:txBody>
          <a:bodyPr wrap="square" rtlCol="0">
            <a:spAutoFit/>
          </a:bodyPr>
          <a:lstStyle/>
          <a:p>
            <a:r>
              <a:rPr lang="ja-JP" altLang="en-US" sz="1000" dirty="0"/>
              <a:t>令和</a:t>
            </a:r>
            <a:r>
              <a:rPr lang="en-US" altLang="ja-JP" sz="1000" dirty="0"/>
              <a:t>2</a:t>
            </a:r>
            <a:r>
              <a:rPr lang="ja-JP" altLang="en-US" sz="1000" dirty="0"/>
              <a:t>年度福井県相談支援従事者初任者研修スライドより</a:t>
            </a:r>
            <a:endParaRPr lang="en-US" altLang="ja-JP" sz="1000" dirty="0"/>
          </a:p>
          <a:p>
            <a:r>
              <a:rPr kumimoji="1" lang="ja-JP" altLang="en-US" sz="1000" dirty="0"/>
              <a:t>（</a:t>
            </a:r>
            <a:r>
              <a:rPr kumimoji="1" lang="en-US" altLang="ja-JP" sz="1000" dirty="0"/>
              <a:t>『</a:t>
            </a:r>
            <a:r>
              <a:rPr kumimoji="1" lang="ja-JP" altLang="en-US" sz="1000" dirty="0"/>
              <a:t>新カリキュラムに基づく相談支援従事者養成研修モデル研修</a:t>
            </a:r>
            <a:r>
              <a:rPr kumimoji="1" lang="en-US" altLang="ja-JP" sz="1000" dirty="0"/>
              <a:t>(</a:t>
            </a:r>
            <a:r>
              <a:rPr kumimoji="1" lang="ja-JP" altLang="en-US" sz="1000" dirty="0"/>
              <a:t>初任者研修</a:t>
            </a:r>
            <a:r>
              <a:rPr kumimoji="1" lang="en-US" altLang="ja-JP" sz="1000" dirty="0"/>
              <a:t>), SSA2018-2019(c) 』</a:t>
            </a:r>
            <a:r>
              <a:rPr kumimoji="1" lang="ja-JP" altLang="en-US" sz="1000" dirty="0"/>
              <a:t>を改変）</a:t>
            </a:r>
          </a:p>
        </p:txBody>
      </p:sp>
      <p:sp>
        <p:nvSpPr>
          <p:cNvPr id="62" name="Text Box 15">
            <a:extLst>
              <a:ext uri="{FF2B5EF4-FFF2-40B4-BE49-F238E27FC236}">
                <a16:creationId xmlns:a16="http://schemas.microsoft.com/office/drawing/2014/main" id="{00733244-160B-425D-8850-2D9FC23707E1}"/>
              </a:ext>
            </a:extLst>
          </p:cNvPr>
          <p:cNvSpPr txBox="1">
            <a:spLocks noChangeArrowheads="1"/>
          </p:cNvSpPr>
          <p:nvPr/>
        </p:nvSpPr>
        <p:spPr bwMode="auto">
          <a:xfrm>
            <a:off x="3549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576957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5" y="476672"/>
            <a:ext cx="9091375"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0600" y="3316288"/>
            <a:ext cx="4621213" cy="22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正方形/長方形 3"/>
          <p:cNvSpPr/>
          <p:nvPr/>
        </p:nvSpPr>
        <p:spPr>
          <a:xfrm>
            <a:off x="3491880" y="5738356"/>
            <a:ext cx="4680520" cy="215444"/>
          </a:xfrm>
          <a:prstGeom prst="rect">
            <a:avLst/>
          </a:prstGeom>
        </p:spPr>
        <p:txBody>
          <a:bodyPr wrap="square">
            <a:spAutoFit/>
          </a:bodyPr>
          <a:lstStyle/>
          <a:p>
            <a:r>
              <a:rPr lang="ja-JP" altLang="en-US" sz="800" dirty="0"/>
              <a:t>新カリキュラムに基づく相談支援従事者養成研修モデル研修</a:t>
            </a:r>
            <a:r>
              <a:rPr lang="en-US" altLang="ja-JP" sz="800" dirty="0"/>
              <a:t>(</a:t>
            </a:r>
            <a:r>
              <a:rPr lang="ja-JP" altLang="en-US" sz="800" dirty="0"/>
              <a:t>現任研修</a:t>
            </a:r>
            <a:r>
              <a:rPr lang="en-US" altLang="ja-JP" sz="800" dirty="0"/>
              <a:t>), SSA2018-2019(c) </a:t>
            </a:r>
            <a:r>
              <a:rPr lang="ja-JP" altLang="en-US" sz="800" dirty="0"/>
              <a:t>不許複製</a:t>
            </a:r>
          </a:p>
        </p:txBody>
      </p:sp>
      <p:sp>
        <p:nvSpPr>
          <p:cNvPr id="5" name="スライド番号プレースホルダー 4"/>
          <p:cNvSpPr>
            <a:spLocks noGrp="1"/>
          </p:cNvSpPr>
          <p:nvPr>
            <p:ph type="sldNum" sz="quarter" idx="12"/>
          </p:nvPr>
        </p:nvSpPr>
        <p:spPr/>
        <p:txBody>
          <a:bodyPr/>
          <a:lstStyle/>
          <a:p>
            <a:pPr>
              <a:defRPr/>
            </a:pPr>
            <a:fld id="{F90A3C79-1AFD-481B-B685-7933BCD0898B}" type="slidenum">
              <a:rPr lang="en-US" altLang="ja-JP" smtClean="0"/>
              <a:pPr>
                <a:defRPr/>
              </a:pPr>
              <a:t>14</a:t>
            </a:fld>
            <a:endParaRPr lang="en-US" altLang="ja-JP" dirty="0"/>
          </a:p>
        </p:txBody>
      </p:sp>
      <p:sp>
        <p:nvSpPr>
          <p:cNvPr id="7" name="Text Box 15">
            <a:extLst>
              <a:ext uri="{FF2B5EF4-FFF2-40B4-BE49-F238E27FC236}">
                <a16:creationId xmlns:a16="http://schemas.microsoft.com/office/drawing/2014/main" id="{B4CA9B71-D9EA-400D-B99F-965F3F9D66BB}"/>
              </a:ext>
            </a:extLst>
          </p:cNvPr>
          <p:cNvSpPr txBox="1">
            <a:spLocks noChangeArrowheads="1"/>
          </p:cNvSpPr>
          <p:nvPr/>
        </p:nvSpPr>
        <p:spPr bwMode="auto">
          <a:xfrm>
            <a:off x="3549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3110660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6632"/>
            <a:ext cx="8835280"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下矢印 2"/>
          <p:cNvSpPr/>
          <p:nvPr/>
        </p:nvSpPr>
        <p:spPr>
          <a:xfrm>
            <a:off x="3059200" y="5056584"/>
            <a:ext cx="2716880"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p:cNvSpPr/>
          <p:nvPr/>
        </p:nvSpPr>
        <p:spPr>
          <a:xfrm>
            <a:off x="635472" y="5545788"/>
            <a:ext cx="7371952" cy="91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b="1" dirty="0"/>
              <a:t>初任者～現任～主任相談支援専門員養成研修に一貫した</a:t>
            </a:r>
            <a:endParaRPr kumimoji="1" lang="en-US" altLang="ja-JP" b="1" dirty="0"/>
          </a:p>
          <a:p>
            <a:pPr algn="ctr"/>
            <a:r>
              <a:rPr lang="ja-JP" altLang="en-US" b="1" dirty="0"/>
              <a:t>スーパービジョン研修・実践体制をどのように準備するか。</a:t>
            </a:r>
            <a:endParaRPr kumimoji="1" lang="ja-JP" altLang="en-US" b="1" dirty="0"/>
          </a:p>
        </p:txBody>
      </p:sp>
      <p:sp>
        <p:nvSpPr>
          <p:cNvPr id="7" name="スライド番号プレースホルダー 6"/>
          <p:cNvSpPr>
            <a:spLocks noGrp="1"/>
          </p:cNvSpPr>
          <p:nvPr>
            <p:ph type="sldNum" sz="quarter" idx="12"/>
          </p:nvPr>
        </p:nvSpPr>
        <p:spPr/>
        <p:txBody>
          <a:bodyPr/>
          <a:lstStyle/>
          <a:p>
            <a:pPr>
              <a:defRPr/>
            </a:pPr>
            <a:fld id="{F90A3C79-1AFD-481B-B685-7933BCD0898B}" type="slidenum">
              <a:rPr lang="en-US" altLang="ja-JP" smtClean="0"/>
              <a:pPr>
                <a:defRPr/>
              </a:pPr>
              <a:t>15</a:t>
            </a:fld>
            <a:endParaRPr lang="en-US" altLang="ja-JP" dirty="0"/>
          </a:p>
        </p:txBody>
      </p:sp>
      <p:sp>
        <p:nvSpPr>
          <p:cNvPr id="6" name="Text Box 15">
            <a:extLst>
              <a:ext uri="{FF2B5EF4-FFF2-40B4-BE49-F238E27FC236}">
                <a16:creationId xmlns:a16="http://schemas.microsoft.com/office/drawing/2014/main" id="{3E0D15CB-1CB5-4F5A-9019-7A8F392A36BC}"/>
              </a:ext>
            </a:extLst>
          </p:cNvPr>
          <p:cNvSpPr txBox="1">
            <a:spLocks noChangeArrowheads="1"/>
          </p:cNvSpPr>
          <p:nvPr/>
        </p:nvSpPr>
        <p:spPr bwMode="auto">
          <a:xfrm>
            <a:off x="3549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2296037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矢印: 上下 7">
            <a:extLst>
              <a:ext uri="{FF2B5EF4-FFF2-40B4-BE49-F238E27FC236}">
                <a16:creationId xmlns:a16="http://schemas.microsoft.com/office/drawing/2014/main" id="{0343021F-5B04-B22C-0BAC-AD27194B0092}"/>
              </a:ext>
            </a:extLst>
          </p:cNvPr>
          <p:cNvSpPr/>
          <p:nvPr/>
        </p:nvSpPr>
        <p:spPr>
          <a:xfrm rot="3785019">
            <a:off x="4290987" y="1768122"/>
            <a:ext cx="674712" cy="4306195"/>
          </a:xfrm>
          <a:prstGeom prst="upDown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3827F839-504D-48F0-989F-C075BB3C3821}"/>
              </a:ext>
            </a:extLst>
          </p:cNvPr>
          <p:cNvSpPr>
            <a:spLocks noGrp="1"/>
          </p:cNvSpPr>
          <p:nvPr>
            <p:ph type="sldNum" sz="quarter" idx="12"/>
          </p:nvPr>
        </p:nvSpPr>
        <p:spPr>
          <a:xfrm>
            <a:off x="7010400" y="6381750"/>
            <a:ext cx="2133600" cy="476250"/>
          </a:xfrm>
        </p:spPr>
        <p:txBody>
          <a:bodyPr/>
          <a:lstStyle/>
          <a:p>
            <a:fld id="{C3F26C5F-937F-44E4-9E15-B019C8630A50}" type="slidenum">
              <a:rPr lang="en-US" altLang="ja-JP" smtClean="0"/>
              <a:pPr/>
              <a:t>16</a:t>
            </a:fld>
            <a:endParaRPr lang="en-US" altLang="ja-JP" dirty="0"/>
          </a:p>
        </p:txBody>
      </p:sp>
      <p:sp>
        <p:nvSpPr>
          <p:cNvPr id="3" name="タイトル 1">
            <a:extLst>
              <a:ext uri="{FF2B5EF4-FFF2-40B4-BE49-F238E27FC236}">
                <a16:creationId xmlns:a16="http://schemas.microsoft.com/office/drawing/2014/main" id="{D7C2B9BE-705B-1D19-2570-22A7080FC6FF}"/>
              </a:ext>
            </a:extLst>
          </p:cNvPr>
          <p:cNvSpPr txBox="1">
            <a:spLocks/>
          </p:cNvSpPr>
          <p:nvPr/>
        </p:nvSpPr>
        <p:spPr>
          <a:xfrm>
            <a:off x="178777" y="96021"/>
            <a:ext cx="8786446" cy="679465"/>
          </a:xfrm>
          <a:prstGeom prst="rect">
            <a:avLst/>
          </a:prstGeom>
        </p:spPr>
        <p:txBody>
          <a:bodyPr/>
          <a:lstStyle>
            <a:lvl1pPr algn="ctr" rtl="0" eaLnBrk="0" fontAlgn="base" hangingPunct="0">
              <a:spcBef>
                <a:spcPct val="0"/>
              </a:spcBef>
              <a:spcAft>
                <a:spcPct val="0"/>
              </a:spcAft>
              <a:defRPr kumimoji="1" sz="4400">
                <a:solidFill>
                  <a:schemeClr val="tx2"/>
                </a:solidFill>
                <a:latin typeface="+mj-lt"/>
                <a:ea typeface="+mj-ea"/>
                <a:cs typeface="ＭＳ Ｐゴシック"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r>
              <a:rPr lang="ja-JP" altLang="en-US" sz="3323" kern="0" dirty="0"/>
              <a:t>初任者研修→現任研修→主任研修のつながり</a:t>
            </a:r>
          </a:p>
        </p:txBody>
      </p:sp>
      <p:sp>
        <p:nvSpPr>
          <p:cNvPr id="5" name="正方形/長方形 4">
            <a:extLst>
              <a:ext uri="{FF2B5EF4-FFF2-40B4-BE49-F238E27FC236}">
                <a16:creationId xmlns:a16="http://schemas.microsoft.com/office/drawing/2014/main" id="{B379D9EC-6FE6-DB36-BFB7-C7BBA08022C7}"/>
              </a:ext>
            </a:extLst>
          </p:cNvPr>
          <p:cNvSpPr/>
          <p:nvPr/>
        </p:nvSpPr>
        <p:spPr>
          <a:xfrm>
            <a:off x="525014" y="3065174"/>
            <a:ext cx="2133600" cy="3271753"/>
          </a:xfrm>
          <a:prstGeom prst="rect">
            <a:avLst/>
          </a:prstGeom>
          <a:solidFill>
            <a:srgbClr val="CCFF3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b="1" dirty="0">
                <a:solidFill>
                  <a:schemeClr val="tx1"/>
                </a:solidFill>
                <a:latin typeface="+mj-ea"/>
                <a:ea typeface="+mj-ea"/>
              </a:rPr>
              <a:t>【</a:t>
            </a:r>
            <a:r>
              <a:rPr kumimoji="1" lang="ja-JP" altLang="en-US" b="1" dirty="0">
                <a:solidFill>
                  <a:schemeClr val="tx1"/>
                </a:solidFill>
                <a:latin typeface="+mj-ea"/>
                <a:ea typeface="+mj-ea"/>
              </a:rPr>
              <a:t>初任者研修</a:t>
            </a:r>
            <a:r>
              <a:rPr kumimoji="1" lang="en-US" altLang="ja-JP" b="1" dirty="0">
                <a:solidFill>
                  <a:schemeClr val="tx1"/>
                </a:solidFill>
                <a:latin typeface="+mj-ea"/>
                <a:ea typeface="+mj-ea"/>
              </a:rPr>
              <a:t>】</a:t>
            </a:r>
          </a:p>
          <a:p>
            <a:r>
              <a:rPr lang="ja-JP" altLang="en-US" b="1" dirty="0">
                <a:solidFill>
                  <a:schemeClr val="tx1"/>
                </a:solidFill>
                <a:latin typeface="+mj-ea"/>
                <a:ea typeface="+mj-ea"/>
              </a:rPr>
              <a:t>・地域を基盤としたソーシャルワーカーとしての価値の獲得</a:t>
            </a:r>
            <a:endParaRPr lang="en-US" altLang="ja-JP" b="1" dirty="0">
              <a:solidFill>
                <a:schemeClr val="tx1"/>
              </a:solidFill>
              <a:latin typeface="+mj-ea"/>
              <a:ea typeface="+mj-ea"/>
            </a:endParaRPr>
          </a:p>
          <a:p>
            <a:endParaRPr kumimoji="1" lang="en-US" altLang="ja-JP" b="1" dirty="0">
              <a:solidFill>
                <a:schemeClr val="tx1"/>
              </a:solidFill>
              <a:latin typeface="+mj-ea"/>
              <a:ea typeface="+mj-ea"/>
            </a:endParaRPr>
          </a:p>
          <a:p>
            <a:r>
              <a:rPr lang="ja-JP" altLang="en-US" b="1" dirty="0">
                <a:solidFill>
                  <a:schemeClr val="tx1"/>
                </a:solidFill>
                <a:latin typeface="+mj-ea"/>
                <a:ea typeface="+mj-ea"/>
              </a:rPr>
              <a:t>・基本相談支援を基盤とした計画相談支援を実施できる知識と技術の獲得</a:t>
            </a:r>
            <a:endParaRPr kumimoji="1" lang="ja-JP" altLang="en-US" b="1" dirty="0">
              <a:solidFill>
                <a:schemeClr val="tx1"/>
              </a:solidFill>
              <a:latin typeface="+mj-ea"/>
              <a:ea typeface="+mj-ea"/>
            </a:endParaRPr>
          </a:p>
        </p:txBody>
      </p:sp>
      <p:sp>
        <p:nvSpPr>
          <p:cNvPr id="6" name="正方形/長方形 5">
            <a:extLst>
              <a:ext uri="{FF2B5EF4-FFF2-40B4-BE49-F238E27FC236}">
                <a16:creationId xmlns:a16="http://schemas.microsoft.com/office/drawing/2014/main" id="{13A5BF13-8DC3-3150-24D0-B3A71FE4D247}"/>
              </a:ext>
            </a:extLst>
          </p:cNvPr>
          <p:cNvSpPr/>
          <p:nvPr/>
        </p:nvSpPr>
        <p:spPr>
          <a:xfrm>
            <a:off x="3505200" y="1793123"/>
            <a:ext cx="2133600" cy="454759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b="1" dirty="0">
                <a:solidFill>
                  <a:schemeClr val="tx1"/>
                </a:solidFill>
                <a:latin typeface="+mj-ea"/>
                <a:ea typeface="+mj-ea"/>
              </a:rPr>
              <a:t>【</a:t>
            </a:r>
            <a:r>
              <a:rPr lang="ja-JP" altLang="en-US" b="1" dirty="0">
                <a:solidFill>
                  <a:schemeClr val="tx1"/>
                </a:solidFill>
                <a:latin typeface="+mj-ea"/>
                <a:ea typeface="+mj-ea"/>
              </a:rPr>
              <a:t>現任</a:t>
            </a:r>
            <a:r>
              <a:rPr kumimoji="1" lang="ja-JP" altLang="en-US" b="1" dirty="0">
                <a:solidFill>
                  <a:schemeClr val="tx1"/>
                </a:solidFill>
                <a:latin typeface="+mj-ea"/>
                <a:ea typeface="+mj-ea"/>
              </a:rPr>
              <a:t>研修</a:t>
            </a:r>
            <a:r>
              <a:rPr kumimoji="1" lang="en-US" altLang="ja-JP" b="1" dirty="0">
                <a:solidFill>
                  <a:schemeClr val="tx1"/>
                </a:solidFill>
                <a:latin typeface="+mj-ea"/>
                <a:ea typeface="+mj-ea"/>
              </a:rPr>
              <a:t>】</a:t>
            </a:r>
          </a:p>
          <a:p>
            <a:r>
              <a:rPr lang="ja-JP" altLang="en-US" b="1" dirty="0">
                <a:solidFill>
                  <a:schemeClr val="tx1"/>
                </a:solidFill>
                <a:latin typeface="+mj-ea"/>
                <a:ea typeface="+mj-ea"/>
              </a:rPr>
              <a:t>・地域を基盤としたソーシャルワーカーとしての価値の再確認→相談支援</a:t>
            </a:r>
            <a:endParaRPr lang="en-US" altLang="ja-JP" b="1" dirty="0">
              <a:solidFill>
                <a:schemeClr val="tx1"/>
              </a:solidFill>
              <a:latin typeface="+mj-ea"/>
              <a:ea typeface="+mj-ea"/>
            </a:endParaRPr>
          </a:p>
          <a:p>
            <a:endParaRPr kumimoji="1" lang="en-US" altLang="ja-JP" b="1" dirty="0">
              <a:solidFill>
                <a:schemeClr val="tx1"/>
              </a:solidFill>
              <a:latin typeface="+mj-ea"/>
              <a:ea typeface="+mj-ea"/>
            </a:endParaRPr>
          </a:p>
          <a:p>
            <a:r>
              <a:rPr lang="ja-JP" altLang="en-US" b="1" dirty="0">
                <a:solidFill>
                  <a:schemeClr val="tx1"/>
                </a:solidFill>
                <a:latin typeface="+mj-ea"/>
                <a:ea typeface="+mj-ea"/>
              </a:rPr>
              <a:t>・個を地域で支える援助を実施できる知識と技術の獲得→チームアプローチ</a:t>
            </a:r>
            <a:endParaRPr lang="en-US" altLang="ja-JP" b="1" dirty="0">
              <a:solidFill>
                <a:schemeClr val="tx1"/>
              </a:solidFill>
              <a:latin typeface="+mj-ea"/>
              <a:ea typeface="+mj-ea"/>
            </a:endParaRPr>
          </a:p>
          <a:p>
            <a:endParaRPr kumimoji="1" lang="en-US" altLang="ja-JP" b="1" dirty="0">
              <a:solidFill>
                <a:schemeClr val="tx1"/>
              </a:solidFill>
              <a:latin typeface="+mj-ea"/>
              <a:ea typeface="+mj-ea"/>
            </a:endParaRPr>
          </a:p>
          <a:p>
            <a:r>
              <a:rPr lang="ja-JP" altLang="en-US" b="1" dirty="0">
                <a:solidFill>
                  <a:schemeClr val="tx1"/>
                </a:solidFill>
                <a:latin typeface="+mj-ea"/>
                <a:ea typeface="+mj-ea"/>
              </a:rPr>
              <a:t>・個を支える地域をつくる知識と技術の獲得→コミュニティワーク</a:t>
            </a:r>
            <a:endParaRPr kumimoji="1" lang="ja-JP" altLang="en-US" b="1" dirty="0">
              <a:solidFill>
                <a:schemeClr val="tx1"/>
              </a:solidFill>
              <a:latin typeface="+mj-ea"/>
              <a:ea typeface="+mj-ea"/>
            </a:endParaRPr>
          </a:p>
        </p:txBody>
      </p:sp>
      <p:sp>
        <p:nvSpPr>
          <p:cNvPr id="7" name="正方形/長方形 6">
            <a:extLst>
              <a:ext uri="{FF2B5EF4-FFF2-40B4-BE49-F238E27FC236}">
                <a16:creationId xmlns:a16="http://schemas.microsoft.com/office/drawing/2014/main" id="{D2ACC627-873F-232B-6173-5BBA1BB0CBBF}"/>
              </a:ext>
            </a:extLst>
          </p:cNvPr>
          <p:cNvSpPr/>
          <p:nvPr/>
        </p:nvSpPr>
        <p:spPr>
          <a:xfrm>
            <a:off x="6588224" y="1201787"/>
            <a:ext cx="2133600" cy="5140175"/>
          </a:xfrm>
          <a:prstGeom prst="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b="1" dirty="0">
                <a:solidFill>
                  <a:schemeClr val="tx1"/>
                </a:solidFill>
                <a:latin typeface="+mj-ea"/>
                <a:ea typeface="+mj-ea"/>
              </a:rPr>
              <a:t>【</a:t>
            </a:r>
            <a:r>
              <a:rPr lang="ja-JP" altLang="en-US" b="1" dirty="0">
                <a:solidFill>
                  <a:schemeClr val="tx1"/>
                </a:solidFill>
                <a:latin typeface="+mj-ea"/>
                <a:ea typeface="+mj-ea"/>
              </a:rPr>
              <a:t>主任</a:t>
            </a:r>
            <a:r>
              <a:rPr kumimoji="1" lang="ja-JP" altLang="en-US" b="1" dirty="0">
                <a:solidFill>
                  <a:schemeClr val="tx1"/>
                </a:solidFill>
                <a:latin typeface="+mj-ea"/>
                <a:ea typeface="+mj-ea"/>
              </a:rPr>
              <a:t>研修</a:t>
            </a:r>
            <a:r>
              <a:rPr kumimoji="1" lang="en-US" altLang="ja-JP" b="1" dirty="0">
                <a:solidFill>
                  <a:schemeClr val="tx1"/>
                </a:solidFill>
                <a:latin typeface="+mj-ea"/>
                <a:ea typeface="+mj-ea"/>
              </a:rPr>
              <a:t>】</a:t>
            </a:r>
          </a:p>
          <a:p>
            <a:r>
              <a:rPr lang="ja-JP" altLang="en-US" b="1" dirty="0">
                <a:solidFill>
                  <a:schemeClr val="tx1"/>
                </a:solidFill>
                <a:latin typeface="+mj-ea"/>
                <a:ea typeface="+mj-ea"/>
              </a:rPr>
              <a:t>・地域を基盤としたソーシャルワーカーとしての価値を説明できる</a:t>
            </a:r>
            <a:endParaRPr lang="en-US" altLang="ja-JP" b="1" dirty="0">
              <a:solidFill>
                <a:schemeClr val="tx1"/>
              </a:solidFill>
              <a:latin typeface="+mj-ea"/>
              <a:ea typeface="+mj-ea"/>
            </a:endParaRPr>
          </a:p>
          <a:p>
            <a:endParaRPr kumimoji="1" lang="en-US" altLang="ja-JP" b="1" dirty="0">
              <a:solidFill>
                <a:schemeClr val="tx1"/>
              </a:solidFill>
              <a:latin typeface="+mj-ea"/>
              <a:ea typeface="+mj-ea"/>
            </a:endParaRPr>
          </a:p>
          <a:p>
            <a:r>
              <a:rPr lang="ja-JP" altLang="en-US" b="1" dirty="0">
                <a:solidFill>
                  <a:schemeClr val="tx1"/>
                </a:solidFill>
                <a:latin typeface="+mj-ea"/>
                <a:ea typeface="+mj-ea"/>
              </a:rPr>
              <a:t>・チームアプローチを指導できる（人材育成）技術の獲得</a:t>
            </a:r>
            <a:endParaRPr lang="en-US" altLang="ja-JP" b="1" dirty="0">
              <a:solidFill>
                <a:schemeClr val="tx1"/>
              </a:solidFill>
              <a:latin typeface="+mj-ea"/>
              <a:ea typeface="+mj-ea"/>
            </a:endParaRPr>
          </a:p>
          <a:p>
            <a:endParaRPr lang="en-US" altLang="ja-JP" b="1" dirty="0">
              <a:solidFill>
                <a:schemeClr val="tx1"/>
              </a:solidFill>
              <a:latin typeface="+mj-ea"/>
              <a:ea typeface="+mj-ea"/>
            </a:endParaRPr>
          </a:p>
          <a:p>
            <a:r>
              <a:rPr lang="ja-JP" altLang="en-US" b="1" dirty="0">
                <a:solidFill>
                  <a:schemeClr val="tx1"/>
                </a:solidFill>
                <a:latin typeface="+mj-ea"/>
                <a:ea typeface="+mj-ea"/>
              </a:rPr>
              <a:t>・コミュニティワークを指導できる（人材育成）技術の獲得</a:t>
            </a:r>
            <a:endParaRPr kumimoji="1" lang="ja-JP" altLang="en-US" b="1" dirty="0">
              <a:solidFill>
                <a:schemeClr val="tx1"/>
              </a:solidFill>
              <a:latin typeface="+mj-ea"/>
              <a:ea typeface="+mj-ea"/>
            </a:endParaRPr>
          </a:p>
        </p:txBody>
      </p:sp>
      <p:sp>
        <p:nvSpPr>
          <p:cNvPr id="9" name="Text Box 15">
            <a:extLst>
              <a:ext uri="{FF2B5EF4-FFF2-40B4-BE49-F238E27FC236}">
                <a16:creationId xmlns:a16="http://schemas.microsoft.com/office/drawing/2014/main" id="{E7EB80C3-E4C4-AC60-465B-144DFE8D4B90}"/>
              </a:ext>
            </a:extLst>
          </p:cNvPr>
          <p:cNvSpPr txBox="1">
            <a:spLocks noChangeArrowheads="1"/>
          </p:cNvSpPr>
          <p:nvPr/>
        </p:nvSpPr>
        <p:spPr bwMode="auto">
          <a:xfrm>
            <a:off x="4628343" y="845026"/>
            <a:ext cx="4591059" cy="276999"/>
          </a:xfrm>
          <a:prstGeom prst="rect">
            <a:avLst/>
          </a:prstGeom>
          <a:noFill/>
          <a:ln w="9525">
            <a:noFill/>
            <a:miter lim="800000"/>
            <a:headEnd/>
            <a:tailEnd/>
          </a:ln>
        </p:spPr>
        <p:txBody>
          <a:bodyPr wrap="square">
            <a:spAutoFit/>
          </a:bodyPr>
          <a:lstStyle/>
          <a:p>
            <a:r>
              <a:rPr lang="en-US" altLang="ja-JP" sz="1200" dirty="0">
                <a:latin typeface="ＭＳ Ｐ明朝" pitchFamily="18" charset="-128"/>
                <a:ea typeface="ＭＳ Ｐ明朝" pitchFamily="18" charset="-128"/>
              </a:rPr>
              <a:t>※</a:t>
            </a:r>
            <a:r>
              <a:rPr lang="ja-JP" altLang="en-US" sz="1200" dirty="0">
                <a:latin typeface="ＭＳ Ｐ明朝" pitchFamily="18" charset="-128"/>
                <a:ea typeface="ＭＳ Ｐ明朝" pitchFamily="18" charset="-128"/>
              </a:rPr>
              <a:t>令和４年度相談支援従事者指導者員養成研修資料を一部改変</a:t>
            </a:r>
            <a:endParaRPr lang="en-US" altLang="ja-JP" sz="1200" dirty="0">
              <a:latin typeface="ＭＳ Ｐ明朝" pitchFamily="18" charset="-128"/>
              <a:ea typeface="ＭＳ Ｐ明朝" pitchFamily="18" charset="-128"/>
            </a:endParaRPr>
          </a:p>
        </p:txBody>
      </p:sp>
      <p:sp>
        <p:nvSpPr>
          <p:cNvPr id="10" name="Text Box 15">
            <a:extLst>
              <a:ext uri="{FF2B5EF4-FFF2-40B4-BE49-F238E27FC236}">
                <a16:creationId xmlns:a16="http://schemas.microsoft.com/office/drawing/2014/main" id="{1CFE01BE-F4FD-C9C6-82E3-9CB28D5235F1}"/>
              </a:ext>
            </a:extLst>
          </p:cNvPr>
          <p:cNvSpPr txBox="1">
            <a:spLocks noChangeArrowheads="1"/>
          </p:cNvSpPr>
          <p:nvPr/>
        </p:nvSpPr>
        <p:spPr bwMode="auto">
          <a:xfrm>
            <a:off x="0" y="6581507"/>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2556329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スライド番号プレースホルダー 1"/>
          <p:cNvSpPr>
            <a:spLocks noGrp="1"/>
          </p:cNvSpPr>
          <p:nvPr>
            <p:ph type="sldNum" sz="quarter" idx="12"/>
          </p:nvPr>
        </p:nvSpPr>
        <p:spPr>
          <a:xfrm>
            <a:off x="6660232" y="6409134"/>
            <a:ext cx="2133600" cy="476250"/>
          </a:xfrm>
          <a:noFill/>
        </p:spPr>
        <p:txBody>
          <a:bodyPr/>
          <a:lstStyle/>
          <a:p>
            <a:fld id="{5AACCC3D-4C65-428D-B2DE-0D16657012A2}" type="slidenum">
              <a:rPr lang="en-US" altLang="ja-JP"/>
              <a:pPr/>
              <a:t>17</a:t>
            </a:fld>
            <a:endParaRPr lang="en-US" altLang="ja-JP" dirty="0"/>
          </a:p>
        </p:txBody>
      </p:sp>
      <p:sp>
        <p:nvSpPr>
          <p:cNvPr id="10" name="正方形/長方形 9"/>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主任相談支援専門員養成研修の構造</a:t>
            </a:r>
          </a:p>
        </p:txBody>
      </p:sp>
      <p:sp>
        <p:nvSpPr>
          <p:cNvPr id="12" name="正方形/長方形 11"/>
          <p:cNvSpPr/>
          <p:nvPr/>
        </p:nvSpPr>
        <p:spPr>
          <a:xfrm>
            <a:off x="5076056" y="1660733"/>
            <a:ext cx="3838845" cy="358537"/>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障害福祉施策等の動向（</a:t>
            </a:r>
            <a:r>
              <a:rPr lang="en-US" altLang="ja-JP" sz="1200">
                <a:solidFill>
                  <a:schemeClr val="tx1"/>
                </a:solidFill>
                <a:latin typeface="MS UI Gothic" panose="020B0600070205080204" pitchFamily="50" charset="-128"/>
                <a:ea typeface="MS UI Gothic" panose="020B0600070205080204" pitchFamily="50" charset="-128"/>
              </a:rPr>
              <a:t>1</a:t>
            </a:r>
            <a:r>
              <a:rPr lang="ja-JP" altLang="en-US" sz="1200">
                <a:solidFill>
                  <a:schemeClr val="tx1"/>
                </a:solidFill>
                <a:latin typeface="MS UI Gothic" panose="020B0600070205080204" pitchFamily="50" charset="-128"/>
                <a:ea typeface="MS UI Gothic" panose="020B0600070205080204" pitchFamily="50" charset="-128"/>
              </a:rPr>
              <a:t>時間）</a:t>
            </a:r>
          </a:p>
        </p:txBody>
      </p:sp>
      <p:graphicFrame>
        <p:nvGraphicFramePr>
          <p:cNvPr id="16" name="表 15"/>
          <p:cNvGraphicFramePr>
            <a:graphicFrameLocks noGrp="1"/>
          </p:cNvGraphicFramePr>
          <p:nvPr>
            <p:extLst>
              <p:ext uri="{D42A27DB-BD31-4B8C-83A1-F6EECF244321}">
                <p14:modId xmlns:p14="http://schemas.microsoft.com/office/powerpoint/2010/main" val="3623497362"/>
              </p:ext>
            </p:extLst>
          </p:nvPr>
        </p:nvGraphicFramePr>
        <p:xfrm>
          <a:off x="260003" y="1157805"/>
          <a:ext cx="3023667" cy="1671710"/>
        </p:xfrm>
        <a:graphic>
          <a:graphicData uri="http://schemas.openxmlformats.org/drawingml/2006/table">
            <a:tbl>
              <a:tblPr firstRow="1" bandRow="1">
                <a:tableStyleId>{5940675A-B579-460E-94D1-54222C63F5DA}</a:tableStyleId>
              </a:tblPr>
              <a:tblGrid>
                <a:gridCol w="432048">
                  <a:extLst>
                    <a:ext uri="{9D8B030D-6E8A-4147-A177-3AD203B41FA5}">
                      <a16:colId xmlns:a16="http://schemas.microsoft.com/office/drawing/2014/main" val="20000"/>
                    </a:ext>
                  </a:extLst>
                </a:gridCol>
                <a:gridCol w="2016224">
                  <a:extLst>
                    <a:ext uri="{9D8B030D-6E8A-4147-A177-3AD203B41FA5}">
                      <a16:colId xmlns:a16="http://schemas.microsoft.com/office/drawing/2014/main" val="20001"/>
                    </a:ext>
                  </a:extLst>
                </a:gridCol>
                <a:gridCol w="575395">
                  <a:extLst>
                    <a:ext uri="{9D8B030D-6E8A-4147-A177-3AD203B41FA5}">
                      <a16:colId xmlns:a16="http://schemas.microsoft.com/office/drawing/2014/main" val="20002"/>
                    </a:ext>
                  </a:extLst>
                </a:gridCol>
              </a:tblGrid>
              <a:tr h="232117">
                <a:tc gridSpan="2">
                  <a:txBody>
                    <a:bodyPr/>
                    <a:lstStyle/>
                    <a:p>
                      <a:pPr algn="ctr"/>
                      <a:r>
                        <a:rPr kumimoji="1" lang="ja-JP" altLang="en-US" sz="1000" b="1" dirty="0"/>
                        <a:t>主任相談支援専門員研修</a:t>
                      </a:r>
                    </a:p>
                  </a:txBody>
                  <a:tcPr marL="84406" marR="84406" marT="42203" marB="42203" anchor="ctr">
                    <a:noFill/>
                  </a:tcPr>
                </a:tc>
                <a:tc hMerge="1">
                  <a:txBody>
                    <a:bodyPr/>
                    <a:lstStyle/>
                    <a:p>
                      <a:endParaRPr kumimoji="1" lang="ja-JP" altLang="en-US"/>
                    </a:p>
                  </a:txBody>
                  <a:tcPr/>
                </a:tc>
                <a:tc>
                  <a:txBody>
                    <a:bodyPr/>
                    <a:lstStyle/>
                    <a:p>
                      <a:pPr algn="ctr"/>
                      <a:r>
                        <a:rPr kumimoji="1" lang="ja-JP" altLang="en-US" sz="1000" dirty="0"/>
                        <a:t>時間数</a:t>
                      </a:r>
                    </a:p>
                  </a:txBody>
                  <a:tcPr marL="84406" marR="84406" marT="42203" marB="42203" anchor="ctr">
                    <a:noFill/>
                  </a:tcPr>
                </a:tc>
                <a:extLst>
                  <a:ext uri="{0D108BD9-81ED-4DB2-BD59-A6C34878D82A}">
                    <a16:rowId xmlns:a16="http://schemas.microsoft.com/office/drawing/2014/main" val="10000"/>
                  </a:ext>
                </a:extLst>
              </a:tr>
              <a:tr h="365760">
                <a:tc rowSpan="2">
                  <a:txBody>
                    <a:bodyPr/>
                    <a:lstStyle/>
                    <a:p>
                      <a:pPr algn="ctr"/>
                      <a:r>
                        <a:rPr kumimoji="1" lang="ja-JP" altLang="en-US" sz="900" dirty="0"/>
                        <a:t>講義</a:t>
                      </a:r>
                    </a:p>
                  </a:txBody>
                  <a:tcPr marL="84406" marR="84406" marT="42203" marB="42203" anchor="ctr">
                    <a:lnB w="12700" cap="flat" cmpd="sng" algn="ctr">
                      <a:solidFill>
                        <a:schemeClr val="tx1"/>
                      </a:solidFill>
                      <a:prstDash val="solid"/>
                      <a:round/>
                      <a:headEnd type="none" w="med" len="med"/>
                      <a:tailEnd type="none" w="med" len="med"/>
                    </a:lnB>
                  </a:tcPr>
                </a:tc>
                <a:tc>
                  <a:txBody>
                    <a:bodyPr/>
                    <a:lstStyle/>
                    <a:p>
                      <a:r>
                        <a:rPr kumimoji="1" lang="ja-JP" altLang="ja-JP" sz="900" kern="1200" dirty="0">
                          <a:solidFill>
                            <a:schemeClr val="tx1"/>
                          </a:solidFill>
                          <a:effectLst/>
                          <a:latin typeface="ＭＳ ゴシック" panose="020B0609070205080204" pitchFamily="49" charset="-128"/>
                          <a:ea typeface="ＭＳ ゴシック" panose="020B0609070205080204" pitchFamily="49" charset="-128"/>
                          <a:cs typeface="+mn-cs"/>
                        </a:rPr>
                        <a:t>障害福祉の動向</a:t>
                      </a:r>
                      <a:r>
                        <a:rPr kumimoji="1" lang="ja-JP" altLang="en-US" sz="900" kern="1200" dirty="0">
                          <a:solidFill>
                            <a:schemeClr val="tx1"/>
                          </a:solidFill>
                          <a:effectLst/>
                          <a:latin typeface="ＭＳ ゴシック" panose="020B0609070205080204" pitchFamily="49" charset="-128"/>
                          <a:ea typeface="ＭＳ ゴシック" panose="020B0609070205080204" pitchFamily="49" charset="-128"/>
                          <a:cs typeface="+mn-cs"/>
                        </a:rPr>
                        <a:t>及び</a:t>
                      </a:r>
                      <a:r>
                        <a:rPr kumimoji="1" lang="ja-JP" altLang="ja-JP" sz="900" kern="1200" dirty="0">
                          <a:solidFill>
                            <a:schemeClr val="tx1"/>
                          </a:solidFill>
                          <a:effectLst/>
                          <a:latin typeface="ＭＳ ゴシック" panose="020B0609070205080204" pitchFamily="49" charset="-128"/>
                          <a:ea typeface="ＭＳ ゴシック" panose="020B0609070205080204" pitchFamily="49" charset="-128"/>
                          <a:cs typeface="+mn-cs"/>
                        </a:rPr>
                        <a:t>主任</a:t>
                      </a:r>
                      <a:r>
                        <a:rPr kumimoji="1" lang="zh-TW" altLang="en-US" sz="900" kern="1200" dirty="0">
                          <a:solidFill>
                            <a:schemeClr val="tx1"/>
                          </a:solidFill>
                          <a:effectLst/>
                          <a:latin typeface="ＭＳ ゴシック" panose="020B0609070205080204" pitchFamily="49" charset="-128"/>
                          <a:ea typeface="ＭＳ ゴシック" panose="020B0609070205080204" pitchFamily="49" charset="-128"/>
                          <a:cs typeface="+mn-cs"/>
                        </a:rPr>
                        <a:t>相談支援専門員</a:t>
                      </a:r>
                      <a:r>
                        <a:rPr kumimoji="1" lang="ja-JP" altLang="ja-JP" sz="900" kern="1200" dirty="0">
                          <a:solidFill>
                            <a:schemeClr val="tx1"/>
                          </a:solidFill>
                          <a:effectLst/>
                          <a:latin typeface="ＭＳ ゴシック" panose="020B0609070205080204" pitchFamily="49" charset="-128"/>
                          <a:ea typeface="ＭＳ ゴシック" panose="020B0609070205080204" pitchFamily="49" charset="-128"/>
                          <a:cs typeface="+mn-cs"/>
                        </a:rPr>
                        <a:t>の役割と視点に関する講義</a:t>
                      </a:r>
                      <a:endParaRPr kumimoji="1" lang="ja-JP" altLang="en-US" sz="900" dirty="0">
                        <a:latin typeface="ＭＳ ゴシック" panose="020B0609070205080204" pitchFamily="49" charset="-128"/>
                        <a:ea typeface="ＭＳ ゴシック" panose="020B0609070205080204" pitchFamily="49" charset="-128"/>
                      </a:endParaRPr>
                    </a:p>
                  </a:txBody>
                  <a:tcPr marL="84406" marR="84406" marT="42203" marB="42203" anchor="ctr">
                    <a:solidFill>
                      <a:srgbClr val="FFCC99"/>
                    </a:solidFill>
                  </a:tcPr>
                </a:tc>
                <a:tc>
                  <a:txBody>
                    <a:bodyPr/>
                    <a:lstStyle/>
                    <a:p>
                      <a:pPr algn="r"/>
                      <a:r>
                        <a:rPr kumimoji="1" lang="en-US" altLang="ja-JP" sz="1000"/>
                        <a:t>3.0h</a:t>
                      </a:r>
                      <a:endParaRPr kumimoji="1" lang="ja-JP" altLang="en-US" sz="1000" dirty="0"/>
                    </a:p>
                  </a:txBody>
                  <a:tcPr marL="84406" marR="84406" marT="42203" marB="42203" anchor="ctr">
                    <a:solidFill>
                      <a:srgbClr val="FFCC99"/>
                    </a:solidFill>
                  </a:tcPr>
                </a:tc>
                <a:extLst>
                  <a:ext uri="{0D108BD9-81ED-4DB2-BD59-A6C34878D82A}">
                    <a16:rowId xmlns:a16="http://schemas.microsoft.com/office/drawing/2014/main" val="10001"/>
                  </a:ext>
                </a:extLst>
              </a:tr>
              <a:tr h="232117">
                <a:tc vMerge="1">
                  <a:txBody>
                    <a:bodyPr/>
                    <a:lstStyle/>
                    <a:p>
                      <a:endParaRPr kumimoji="1" lang="ja-JP" altLang="en-US" sz="900" dirty="0"/>
                    </a:p>
                  </a:txBody>
                  <a:tcPr/>
                </a:tc>
                <a:tc>
                  <a:txBody>
                    <a:bodyPr/>
                    <a:lstStyle/>
                    <a:p>
                      <a:r>
                        <a:rPr kumimoji="1" lang="ja-JP" altLang="ja-JP" sz="900" kern="1200" dirty="0">
                          <a:solidFill>
                            <a:schemeClr val="tx1"/>
                          </a:solidFill>
                          <a:effectLst/>
                          <a:latin typeface="+mn-lt"/>
                          <a:ea typeface="+mn-ea"/>
                          <a:cs typeface="+mn-cs"/>
                        </a:rPr>
                        <a:t>運営管理に関する講義</a:t>
                      </a:r>
                      <a:endParaRPr kumimoji="1" lang="ja-JP" altLang="en-US" sz="900" dirty="0"/>
                    </a:p>
                  </a:txBody>
                  <a:tcPr marL="84406" marR="84406" marT="42203" marB="42203" anchor="ctr">
                    <a:lnB w="12700" cap="flat" cmpd="sng" algn="ctr">
                      <a:solidFill>
                        <a:schemeClr val="tx1"/>
                      </a:solidFill>
                      <a:prstDash val="solid"/>
                      <a:round/>
                      <a:headEnd type="none" w="med" len="med"/>
                      <a:tailEnd type="none" w="med" len="med"/>
                    </a:lnB>
                    <a:solidFill>
                      <a:srgbClr val="FFCCCC"/>
                    </a:solidFill>
                  </a:tcPr>
                </a:tc>
                <a:tc>
                  <a:txBody>
                    <a:bodyPr/>
                    <a:lstStyle/>
                    <a:p>
                      <a:pPr algn="r"/>
                      <a:r>
                        <a:rPr kumimoji="1" lang="en-US" altLang="ja-JP" sz="1000"/>
                        <a:t>3.0h</a:t>
                      </a:r>
                      <a:endParaRPr kumimoji="1" lang="ja-JP" altLang="en-US" sz="1000" dirty="0"/>
                    </a:p>
                  </a:txBody>
                  <a:tcPr marL="84406" marR="84406" marT="42203" marB="42203" anchor="ctr">
                    <a:solidFill>
                      <a:srgbClr val="FFCCCC"/>
                    </a:solidFill>
                  </a:tcPr>
                </a:tc>
                <a:extLst>
                  <a:ext uri="{0D108BD9-81ED-4DB2-BD59-A6C34878D82A}">
                    <a16:rowId xmlns:a16="http://schemas.microsoft.com/office/drawing/2014/main" val="10002"/>
                  </a:ext>
                </a:extLst>
              </a:tr>
              <a:tr h="232117">
                <a:tc rowSpan="2">
                  <a:txBody>
                    <a:bodyPr/>
                    <a:lstStyle/>
                    <a:p>
                      <a:pPr marL="0" indent="0" algn="ctr"/>
                      <a:r>
                        <a:rPr kumimoji="1" lang="ja-JP" altLang="en-US" sz="900"/>
                        <a:t>講義</a:t>
                      </a:r>
                    </a:p>
                    <a:p>
                      <a:pPr marL="0" indent="0" algn="ctr"/>
                      <a:r>
                        <a:rPr kumimoji="1" lang="ja-JP" altLang="en-US" sz="900"/>
                        <a:t>及び</a:t>
                      </a:r>
                    </a:p>
                    <a:p>
                      <a:pPr marL="0" indent="0" algn="ctr"/>
                      <a:r>
                        <a:rPr kumimoji="1" lang="ja-JP" altLang="en-US" sz="900"/>
                        <a:t>演習</a:t>
                      </a:r>
                      <a:endParaRPr kumimoji="1" lang="ja-JP" altLang="en-US" sz="900" dirty="0"/>
                    </a:p>
                  </a:txBody>
                  <a:tcPr marL="42203" marR="42203" marT="42203" marB="4220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ja-JP" sz="900" kern="1200" dirty="0">
                          <a:solidFill>
                            <a:schemeClr val="tx1"/>
                          </a:solidFill>
                          <a:effectLst/>
                          <a:latin typeface="+mn-lt"/>
                          <a:ea typeface="+mn-ea"/>
                          <a:cs typeface="+mn-cs"/>
                        </a:rPr>
                        <a:t>相談支援従事者の人材育成に関する講義</a:t>
                      </a:r>
                      <a:r>
                        <a:rPr kumimoji="1" lang="ja-JP" altLang="en-US" sz="900" kern="1200" dirty="0">
                          <a:solidFill>
                            <a:schemeClr val="tx1"/>
                          </a:solidFill>
                          <a:effectLst/>
                          <a:latin typeface="+mn-lt"/>
                          <a:ea typeface="+mn-ea"/>
                          <a:cs typeface="+mn-cs"/>
                        </a:rPr>
                        <a:t>及び</a:t>
                      </a:r>
                      <a:r>
                        <a:rPr kumimoji="1" lang="ja-JP" altLang="ja-JP" sz="900" kern="1200" dirty="0">
                          <a:solidFill>
                            <a:schemeClr val="tx1"/>
                          </a:solidFill>
                          <a:effectLst/>
                          <a:latin typeface="+mn-lt"/>
                          <a:ea typeface="+mn-ea"/>
                          <a:cs typeface="+mn-cs"/>
                        </a:rPr>
                        <a:t>演習</a:t>
                      </a:r>
                      <a:endParaRPr kumimoji="1" lang="ja-JP" altLang="en-US" sz="900" dirty="0"/>
                    </a:p>
                  </a:txBody>
                  <a:tcPr marL="84406" marR="84406" marT="42203" marB="42203"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algn="r"/>
                      <a:r>
                        <a:rPr kumimoji="1" lang="en-US" altLang="ja-JP" sz="1000"/>
                        <a:t>13.0h</a:t>
                      </a:r>
                      <a:endParaRPr kumimoji="1" lang="ja-JP" altLang="en-US" sz="1000" dirty="0"/>
                    </a:p>
                  </a:txBody>
                  <a:tcPr marL="84406" marR="84406" marT="42203" marB="42203" anchor="ctr">
                    <a:solidFill>
                      <a:srgbClr val="FFFF99"/>
                    </a:solidFill>
                  </a:tcPr>
                </a:tc>
                <a:extLst>
                  <a:ext uri="{0D108BD9-81ED-4DB2-BD59-A6C34878D82A}">
                    <a16:rowId xmlns:a16="http://schemas.microsoft.com/office/drawing/2014/main" val="10003"/>
                  </a:ext>
                </a:extLst>
              </a:tr>
              <a:tr h="232117">
                <a:tc vMerge="1">
                  <a:txBody>
                    <a:bodyPr/>
                    <a:lstStyle/>
                    <a:p>
                      <a:pPr algn="ctr"/>
                      <a:endParaRPr kumimoji="1" lang="ja-JP" altLang="en-US" sz="1400" dirty="0"/>
                    </a:p>
                  </a:txBody>
                  <a:tcPr vert="eaVert"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ja-JP" sz="900" kern="1200" dirty="0">
                          <a:solidFill>
                            <a:schemeClr val="tx1"/>
                          </a:solidFill>
                          <a:effectLst/>
                          <a:latin typeface="+mn-lt"/>
                          <a:ea typeface="+mn-ea"/>
                          <a:cs typeface="+mn-cs"/>
                        </a:rPr>
                        <a:t>地域援助技術に関する講義</a:t>
                      </a:r>
                      <a:r>
                        <a:rPr kumimoji="1" lang="ja-JP" altLang="en-US" sz="900" kern="1200" dirty="0">
                          <a:solidFill>
                            <a:schemeClr val="tx1"/>
                          </a:solidFill>
                          <a:effectLst/>
                          <a:latin typeface="+mn-lt"/>
                          <a:ea typeface="+mn-ea"/>
                          <a:cs typeface="+mn-cs"/>
                        </a:rPr>
                        <a:t>及び</a:t>
                      </a:r>
                      <a:r>
                        <a:rPr kumimoji="1" lang="ja-JP" altLang="ja-JP" sz="900" kern="1200" dirty="0">
                          <a:solidFill>
                            <a:schemeClr val="tx1"/>
                          </a:solidFill>
                          <a:effectLst/>
                          <a:latin typeface="+mn-lt"/>
                          <a:ea typeface="+mn-ea"/>
                          <a:cs typeface="+mn-cs"/>
                        </a:rPr>
                        <a:t>演習</a:t>
                      </a:r>
                      <a:endParaRPr kumimoji="1" lang="en-US" altLang="ja-JP" sz="900" baseline="0" dirty="0"/>
                    </a:p>
                  </a:txBody>
                  <a:tcPr marL="84406" marR="84406" marT="42203" marB="42203" anchor="ctr">
                    <a:lnT w="12700" cap="flat" cmpd="sng" algn="ctr">
                      <a:solidFill>
                        <a:schemeClr val="tx1"/>
                      </a:solidFill>
                      <a:prstDash val="solid"/>
                      <a:round/>
                      <a:headEnd type="none" w="med" len="med"/>
                      <a:tailEnd type="none" w="med" len="med"/>
                    </a:lnT>
                    <a:solidFill>
                      <a:srgbClr val="99FFCC"/>
                    </a:solidFill>
                  </a:tcPr>
                </a:tc>
                <a:tc>
                  <a:txBody>
                    <a:bodyPr/>
                    <a:lstStyle/>
                    <a:p>
                      <a:pPr algn="r"/>
                      <a:r>
                        <a:rPr kumimoji="1" lang="en-US" altLang="ja-JP" sz="1000"/>
                        <a:t>11.0h</a:t>
                      </a:r>
                      <a:endParaRPr kumimoji="1" lang="ja-JP" altLang="en-US" sz="1000" dirty="0"/>
                    </a:p>
                  </a:txBody>
                  <a:tcPr marL="84406" marR="84406" marT="42203" marB="42203" anchor="ctr">
                    <a:solidFill>
                      <a:srgbClr val="99FFCC"/>
                    </a:solidFill>
                  </a:tcPr>
                </a:tc>
                <a:extLst>
                  <a:ext uri="{0D108BD9-81ED-4DB2-BD59-A6C34878D82A}">
                    <a16:rowId xmlns:a16="http://schemas.microsoft.com/office/drawing/2014/main" val="10007"/>
                  </a:ext>
                </a:extLst>
              </a:tr>
              <a:tr h="232117">
                <a:tc>
                  <a:txBody>
                    <a:bodyPr/>
                    <a:lstStyle/>
                    <a:p>
                      <a:pPr algn="ctr"/>
                      <a:endParaRPr kumimoji="1" lang="ja-JP" altLang="en-US" sz="1000" dirty="0"/>
                    </a:p>
                  </a:txBody>
                  <a:tcPr marL="84406" marR="84406" marT="42203" marB="42203" vert="eaVert">
                    <a:lnT w="12700" cap="flat" cmpd="sng" algn="ctr">
                      <a:solidFill>
                        <a:schemeClr val="tx1"/>
                      </a:solidFill>
                      <a:prstDash val="solid"/>
                      <a:round/>
                      <a:headEnd type="none" w="med" len="med"/>
                      <a:tailEnd type="none" w="med" len="med"/>
                    </a:lnT>
                    <a:noFill/>
                  </a:tcPr>
                </a:tc>
                <a:tc>
                  <a:txBody>
                    <a:bodyPr/>
                    <a:lstStyle/>
                    <a:p>
                      <a:r>
                        <a:rPr kumimoji="1" lang="ja-JP" altLang="en-US" sz="1000" dirty="0"/>
                        <a:t>合計</a:t>
                      </a:r>
                    </a:p>
                  </a:txBody>
                  <a:tcPr marL="84406" marR="84406" marT="42203" marB="42203" anchor="ctr">
                    <a:noFill/>
                  </a:tcPr>
                </a:tc>
                <a:tc>
                  <a:txBody>
                    <a:bodyPr/>
                    <a:lstStyle/>
                    <a:p>
                      <a:pPr algn="r"/>
                      <a:r>
                        <a:rPr kumimoji="1" lang="en-US" altLang="ja-JP" sz="1000"/>
                        <a:t>30.0h</a:t>
                      </a:r>
                      <a:endParaRPr kumimoji="1" lang="ja-JP" altLang="en-US" sz="1000" dirty="0"/>
                    </a:p>
                  </a:txBody>
                  <a:tcPr marL="84406" marR="84406" marT="42203" marB="42203" anchor="ctr">
                    <a:noFill/>
                  </a:tcPr>
                </a:tc>
                <a:extLst>
                  <a:ext uri="{0D108BD9-81ED-4DB2-BD59-A6C34878D82A}">
                    <a16:rowId xmlns:a16="http://schemas.microsoft.com/office/drawing/2014/main" val="10011"/>
                  </a:ext>
                </a:extLst>
              </a:tr>
            </a:tbl>
          </a:graphicData>
        </a:graphic>
      </p:graphicFrame>
      <p:sp>
        <p:nvSpPr>
          <p:cNvPr id="18" name="正方形/長方形 17"/>
          <p:cNvSpPr/>
          <p:nvPr/>
        </p:nvSpPr>
        <p:spPr>
          <a:xfrm>
            <a:off x="5076056" y="1162559"/>
            <a:ext cx="3838845" cy="429641"/>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主任相談支援専門員の役割と視点（</a:t>
            </a:r>
            <a:r>
              <a:rPr lang="en-US" altLang="ja-JP" sz="1200">
                <a:solidFill>
                  <a:schemeClr val="tx1"/>
                </a:solidFill>
                <a:latin typeface="MS UI Gothic" panose="020B0600070205080204" pitchFamily="50" charset="-128"/>
                <a:ea typeface="MS UI Gothic" panose="020B0600070205080204" pitchFamily="50" charset="-128"/>
              </a:rPr>
              <a:t>2</a:t>
            </a:r>
            <a:r>
              <a:rPr lang="ja-JP" altLang="en-US" sz="1200">
                <a:solidFill>
                  <a:schemeClr val="tx1"/>
                </a:solidFill>
                <a:latin typeface="MS UI Gothic" panose="020B0600070205080204" pitchFamily="50" charset="-128"/>
                <a:ea typeface="MS UI Gothic" panose="020B0600070205080204" pitchFamily="50" charset="-128"/>
              </a:rPr>
              <a:t>時間）</a:t>
            </a:r>
          </a:p>
        </p:txBody>
      </p:sp>
      <p:sp>
        <p:nvSpPr>
          <p:cNvPr id="19" name="正方形/長方形 18"/>
          <p:cNvSpPr/>
          <p:nvPr/>
        </p:nvSpPr>
        <p:spPr>
          <a:xfrm>
            <a:off x="5076056" y="2085612"/>
            <a:ext cx="3838845" cy="434385"/>
          </a:xfrm>
          <a:prstGeom prst="rect">
            <a:avLst/>
          </a:prstGeom>
          <a:solidFill>
            <a:srgbClr val="FFCC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相談支援事業所における運営管理（</a:t>
            </a:r>
            <a:r>
              <a:rPr lang="en-US" altLang="ja-JP" sz="1200">
                <a:solidFill>
                  <a:schemeClr val="tx1"/>
                </a:solidFill>
                <a:latin typeface="MS UI Gothic" panose="020B0600070205080204" pitchFamily="50" charset="-128"/>
                <a:ea typeface="MS UI Gothic" panose="020B0600070205080204" pitchFamily="50" charset="-128"/>
              </a:rPr>
              <a:t>3</a:t>
            </a:r>
            <a:r>
              <a:rPr lang="ja-JP" altLang="en-US" sz="1200">
                <a:solidFill>
                  <a:schemeClr val="tx1"/>
                </a:solidFill>
                <a:latin typeface="MS UI Gothic" panose="020B0600070205080204" pitchFamily="50" charset="-128"/>
                <a:ea typeface="MS UI Gothic" panose="020B0600070205080204" pitchFamily="50" charset="-128"/>
              </a:rPr>
              <a:t>時間）</a:t>
            </a:r>
          </a:p>
        </p:txBody>
      </p:sp>
      <p:sp>
        <p:nvSpPr>
          <p:cNvPr id="20" name="正方形/長方形 19"/>
          <p:cNvSpPr/>
          <p:nvPr/>
        </p:nvSpPr>
        <p:spPr>
          <a:xfrm>
            <a:off x="5076056" y="2628020"/>
            <a:ext cx="3838845" cy="400490"/>
          </a:xfrm>
          <a:prstGeom prst="rect">
            <a:avLst/>
          </a:prstGeom>
          <a:solidFill>
            <a:srgbClr val="FF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人材育成の意義と必要性（</a:t>
            </a:r>
            <a:r>
              <a:rPr lang="en-US" altLang="ja-JP" sz="1200">
                <a:solidFill>
                  <a:schemeClr val="tx1"/>
                </a:solidFill>
                <a:latin typeface="MS UI Gothic" panose="020B0600070205080204" pitchFamily="50" charset="-128"/>
                <a:ea typeface="MS UI Gothic" panose="020B0600070205080204" pitchFamily="50" charset="-128"/>
              </a:rPr>
              <a:t>1</a:t>
            </a:r>
            <a:r>
              <a:rPr lang="ja-JP" altLang="en-US" sz="1200">
                <a:solidFill>
                  <a:schemeClr val="tx1"/>
                </a:solidFill>
                <a:latin typeface="MS UI Gothic" panose="020B0600070205080204" pitchFamily="50" charset="-128"/>
                <a:ea typeface="MS UI Gothic" panose="020B0600070205080204" pitchFamily="50" charset="-128"/>
              </a:rPr>
              <a:t>時間）</a:t>
            </a:r>
          </a:p>
        </p:txBody>
      </p:sp>
      <p:sp>
        <p:nvSpPr>
          <p:cNvPr id="24" name="正方形/長方形 23"/>
          <p:cNvSpPr/>
          <p:nvPr/>
        </p:nvSpPr>
        <p:spPr>
          <a:xfrm>
            <a:off x="3635896" y="1162559"/>
            <a:ext cx="646208" cy="1357438"/>
          </a:xfrm>
          <a:prstGeom prst="rect">
            <a:avLst/>
          </a:prstGeom>
          <a:solidFill>
            <a:schemeClr val="accent3">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１日目</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25" name="正方形/長方形 24"/>
          <p:cNvSpPr/>
          <p:nvPr/>
        </p:nvSpPr>
        <p:spPr>
          <a:xfrm>
            <a:off x="4355976" y="1667792"/>
            <a:ext cx="646208" cy="353783"/>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UI Gothic" panose="020B0600070205080204" pitchFamily="50" charset="-128"/>
                <a:ea typeface="MS UI Gothic" panose="020B0600070205080204" pitchFamily="50" charset="-128"/>
              </a:rPr>
              <a:t>法制度</a:t>
            </a:r>
          </a:p>
        </p:txBody>
      </p:sp>
      <p:sp>
        <p:nvSpPr>
          <p:cNvPr id="29" name="正方形/長方形 28"/>
          <p:cNvSpPr/>
          <p:nvPr/>
        </p:nvSpPr>
        <p:spPr>
          <a:xfrm>
            <a:off x="5076056" y="5040742"/>
            <a:ext cx="3838845" cy="396478"/>
          </a:xfrm>
          <a:prstGeom prst="rect">
            <a:avLst/>
          </a:prstGeom>
          <a:solidFill>
            <a:srgbClr val="99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多職種協働（チームアプローチ）の考え方と展開方法</a:t>
            </a:r>
            <a:endParaRPr lang="en-US" altLang="ja-JP" sz="1200">
              <a:solidFill>
                <a:schemeClr val="tx1"/>
              </a:solidFill>
              <a:latin typeface="MS UI Gothic" panose="020B0600070205080204" pitchFamily="50" charset="-128"/>
              <a:ea typeface="MS UI Gothic" panose="020B0600070205080204" pitchFamily="50" charset="-128"/>
            </a:endParaRPr>
          </a:p>
          <a:p>
            <a:r>
              <a:rPr lang="ja-JP" altLang="en-US" sz="1200">
                <a:solidFill>
                  <a:schemeClr val="tx1"/>
                </a:solidFill>
                <a:latin typeface="MS UI Gothic" panose="020B0600070205080204" pitchFamily="50" charset="-128"/>
                <a:ea typeface="MS UI Gothic" panose="020B0600070205080204" pitchFamily="50" charset="-128"/>
              </a:rPr>
              <a:t>（</a:t>
            </a:r>
            <a:r>
              <a:rPr lang="en-US" altLang="ja-JP" sz="1200">
                <a:solidFill>
                  <a:schemeClr val="tx1"/>
                </a:solidFill>
                <a:latin typeface="MS UI Gothic" panose="020B0600070205080204" pitchFamily="50" charset="-128"/>
                <a:ea typeface="MS UI Gothic" panose="020B0600070205080204" pitchFamily="50" charset="-128"/>
              </a:rPr>
              <a:t>2.5</a:t>
            </a:r>
            <a:r>
              <a:rPr lang="ja-JP" altLang="en-US" sz="1200">
                <a:solidFill>
                  <a:schemeClr val="tx1"/>
                </a:solidFill>
                <a:latin typeface="MS UI Gothic" panose="020B0600070205080204" pitchFamily="50" charset="-128"/>
                <a:ea typeface="MS UI Gothic" panose="020B0600070205080204" pitchFamily="50" charset="-128"/>
              </a:rPr>
              <a:t>時間）</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30" name="正方形/長方形 29"/>
          <p:cNvSpPr/>
          <p:nvPr/>
        </p:nvSpPr>
        <p:spPr>
          <a:xfrm>
            <a:off x="5076056" y="4556445"/>
            <a:ext cx="3842009" cy="416281"/>
          </a:xfrm>
          <a:prstGeom prst="rect">
            <a:avLst/>
          </a:prstGeom>
          <a:solidFill>
            <a:srgbClr val="99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基幹相談支援センターにおける地域連携と地域共生社会の実現（</a:t>
            </a:r>
            <a:r>
              <a:rPr lang="en-US" altLang="ja-JP" sz="1200">
                <a:solidFill>
                  <a:schemeClr val="tx1"/>
                </a:solidFill>
                <a:latin typeface="MS UI Gothic" panose="020B0600070205080204" pitchFamily="50" charset="-128"/>
                <a:ea typeface="MS UI Gothic" panose="020B0600070205080204" pitchFamily="50" charset="-128"/>
              </a:rPr>
              <a:t>2</a:t>
            </a:r>
            <a:r>
              <a:rPr lang="ja-JP" altLang="en-US" sz="1200">
                <a:solidFill>
                  <a:schemeClr val="tx1"/>
                </a:solidFill>
                <a:latin typeface="MS UI Gothic" panose="020B0600070205080204" pitchFamily="50" charset="-128"/>
                <a:ea typeface="MS UI Gothic" panose="020B0600070205080204" pitchFamily="50" charset="-128"/>
              </a:rPr>
              <a:t>時間）</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32" name="正方形/長方形 31"/>
          <p:cNvSpPr/>
          <p:nvPr/>
        </p:nvSpPr>
        <p:spPr>
          <a:xfrm>
            <a:off x="4355976" y="1162559"/>
            <a:ext cx="646208" cy="431946"/>
          </a:xfrm>
          <a:prstGeom prst="rect">
            <a:avLst/>
          </a:prstGeom>
          <a:solidFill>
            <a:srgbClr val="FFCC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UI Gothic" panose="020B0600070205080204" pitchFamily="50" charset="-128"/>
                <a:ea typeface="MS UI Gothic" panose="020B0600070205080204" pitchFamily="50" charset="-128"/>
              </a:rPr>
              <a:t>概論</a:t>
            </a:r>
          </a:p>
        </p:txBody>
      </p:sp>
      <p:sp>
        <p:nvSpPr>
          <p:cNvPr id="33" name="正方形/長方形 32"/>
          <p:cNvSpPr/>
          <p:nvPr/>
        </p:nvSpPr>
        <p:spPr>
          <a:xfrm>
            <a:off x="4355976" y="2092508"/>
            <a:ext cx="646208" cy="431946"/>
          </a:xfrm>
          <a:prstGeom prst="rect">
            <a:avLst/>
          </a:prstGeom>
          <a:solidFill>
            <a:srgbClr val="FFCC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UI Gothic" panose="020B0600070205080204" pitchFamily="50" charset="-128"/>
                <a:ea typeface="MS UI Gothic" panose="020B0600070205080204" pitchFamily="50" charset="-128"/>
              </a:rPr>
              <a:t>運営</a:t>
            </a:r>
          </a:p>
          <a:p>
            <a:pPr algn="ctr"/>
            <a:r>
              <a:rPr kumimoji="1" lang="ja-JP" altLang="en-US" sz="1200">
                <a:solidFill>
                  <a:schemeClr val="tx1"/>
                </a:solidFill>
                <a:latin typeface="MS UI Gothic" panose="020B0600070205080204" pitchFamily="50" charset="-128"/>
                <a:ea typeface="MS UI Gothic" panose="020B0600070205080204" pitchFamily="50" charset="-128"/>
              </a:rPr>
              <a:t>管理</a:t>
            </a:r>
          </a:p>
        </p:txBody>
      </p:sp>
      <p:sp>
        <p:nvSpPr>
          <p:cNvPr id="34" name="正方形/長方形 33"/>
          <p:cNvSpPr/>
          <p:nvPr/>
        </p:nvSpPr>
        <p:spPr>
          <a:xfrm>
            <a:off x="5076056" y="3108073"/>
            <a:ext cx="3838845" cy="400490"/>
          </a:xfrm>
          <a:prstGeom prst="rect">
            <a:avLst/>
          </a:prstGeom>
          <a:solidFill>
            <a:srgbClr val="FF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人材育成の地域での展開（</a:t>
            </a:r>
            <a:r>
              <a:rPr lang="en-US" altLang="ja-JP" sz="1200">
                <a:solidFill>
                  <a:schemeClr val="tx1"/>
                </a:solidFill>
                <a:latin typeface="MS UI Gothic" panose="020B0600070205080204" pitchFamily="50" charset="-128"/>
                <a:ea typeface="MS UI Gothic" panose="020B0600070205080204" pitchFamily="50" charset="-128"/>
              </a:rPr>
              <a:t>3</a:t>
            </a:r>
            <a:r>
              <a:rPr lang="ja-JP" altLang="en-US" sz="1200">
                <a:solidFill>
                  <a:schemeClr val="tx1"/>
                </a:solidFill>
                <a:latin typeface="MS UI Gothic" panose="020B0600070205080204" pitchFamily="50" charset="-128"/>
                <a:ea typeface="MS UI Gothic" panose="020B0600070205080204" pitchFamily="50" charset="-128"/>
              </a:rPr>
              <a:t>時間）</a:t>
            </a:r>
          </a:p>
        </p:txBody>
      </p:sp>
      <p:sp>
        <p:nvSpPr>
          <p:cNvPr id="35" name="正方形/長方形 34"/>
          <p:cNvSpPr/>
          <p:nvPr/>
        </p:nvSpPr>
        <p:spPr>
          <a:xfrm>
            <a:off x="5076056" y="3588126"/>
            <a:ext cx="3838845" cy="400490"/>
          </a:xfrm>
          <a:prstGeom prst="rect">
            <a:avLst/>
          </a:prstGeom>
          <a:solidFill>
            <a:srgbClr val="FF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900">
                <a:solidFill>
                  <a:schemeClr val="tx1"/>
                </a:solidFill>
                <a:latin typeface="MS UI Gothic" panose="020B0600070205080204" pitchFamily="50" charset="-128"/>
                <a:ea typeface="MS UI Gothic" panose="020B0600070205080204" pitchFamily="50" charset="-128"/>
              </a:rPr>
              <a:t>研修・</a:t>
            </a:r>
            <a:r>
              <a:rPr lang="ja-JP" altLang="en-US" sz="1200">
                <a:solidFill>
                  <a:schemeClr val="tx1"/>
                </a:solidFill>
                <a:latin typeface="MS UI Gothic" panose="020B0600070205080204" pitchFamily="50" charset="-128"/>
                <a:ea typeface="MS UI Gothic" panose="020B0600070205080204" pitchFamily="50" charset="-128"/>
              </a:rPr>
              <a:t>グループワークの運営方法（</a:t>
            </a:r>
            <a:r>
              <a:rPr lang="en-US" altLang="ja-JP" sz="1200">
                <a:solidFill>
                  <a:schemeClr val="tx1"/>
                </a:solidFill>
                <a:latin typeface="MS UI Gothic" panose="020B0600070205080204" pitchFamily="50" charset="-128"/>
                <a:ea typeface="MS UI Gothic" panose="020B0600070205080204" pitchFamily="50" charset="-128"/>
              </a:rPr>
              <a:t>2.5</a:t>
            </a:r>
            <a:r>
              <a:rPr lang="ja-JP" altLang="en-US" sz="1200">
                <a:solidFill>
                  <a:schemeClr val="tx1"/>
                </a:solidFill>
                <a:latin typeface="MS UI Gothic" panose="020B0600070205080204" pitchFamily="50" charset="-128"/>
                <a:ea typeface="MS UI Gothic" panose="020B0600070205080204" pitchFamily="50" charset="-128"/>
              </a:rPr>
              <a:t>時間）</a:t>
            </a:r>
          </a:p>
        </p:txBody>
      </p:sp>
      <p:sp>
        <p:nvSpPr>
          <p:cNvPr id="36" name="正方形/長方形 35"/>
          <p:cNvSpPr/>
          <p:nvPr/>
        </p:nvSpPr>
        <p:spPr>
          <a:xfrm>
            <a:off x="5076056" y="4068180"/>
            <a:ext cx="3838845" cy="400490"/>
          </a:xfrm>
          <a:prstGeom prst="rect">
            <a:avLst/>
          </a:prstGeom>
          <a:solidFill>
            <a:srgbClr val="FF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相談支援専門員に対する現場教育の方法と展開（</a:t>
            </a:r>
            <a:r>
              <a:rPr lang="en-US" altLang="ja-JP" sz="1200">
                <a:solidFill>
                  <a:schemeClr val="tx1"/>
                </a:solidFill>
                <a:latin typeface="MS UI Gothic" panose="020B0600070205080204" pitchFamily="50" charset="-128"/>
                <a:ea typeface="MS UI Gothic" panose="020B0600070205080204" pitchFamily="50" charset="-128"/>
              </a:rPr>
              <a:t>6.5</a:t>
            </a:r>
            <a:r>
              <a:rPr lang="ja-JP" altLang="en-US" sz="1200">
                <a:solidFill>
                  <a:schemeClr val="tx1"/>
                </a:solidFill>
                <a:latin typeface="MS UI Gothic" panose="020B0600070205080204" pitchFamily="50" charset="-128"/>
                <a:ea typeface="MS UI Gothic" panose="020B0600070205080204" pitchFamily="50" charset="-128"/>
              </a:rPr>
              <a:t>時間</a:t>
            </a:r>
            <a:r>
              <a:rPr lang="en-US" altLang="ja-JP" sz="1200">
                <a:solidFill>
                  <a:schemeClr val="tx1"/>
                </a:solidFill>
                <a:latin typeface="MS UI Gothic" panose="020B0600070205080204" pitchFamily="50" charset="-128"/>
                <a:ea typeface="MS UI Gothic" panose="020B0600070205080204" pitchFamily="50" charset="-128"/>
              </a:rPr>
              <a:t>)</a:t>
            </a:r>
            <a:endParaRPr lang="ja-JP" altLang="en-US" sz="1200">
              <a:solidFill>
                <a:schemeClr val="tx1"/>
              </a:solidFill>
              <a:latin typeface="MS UI Gothic" panose="020B0600070205080204" pitchFamily="50" charset="-128"/>
              <a:ea typeface="MS UI Gothic" panose="020B0600070205080204" pitchFamily="50" charset="-128"/>
            </a:endParaRPr>
          </a:p>
        </p:txBody>
      </p:sp>
      <p:sp>
        <p:nvSpPr>
          <p:cNvPr id="37" name="正方形/長方形 36"/>
          <p:cNvSpPr/>
          <p:nvPr/>
        </p:nvSpPr>
        <p:spPr>
          <a:xfrm>
            <a:off x="4355976" y="2647321"/>
            <a:ext cx="646208" cy="1821349"/>
          </a:xfrm>
          <a:prstGeom prst="rect">
            <a:avLst/>
          </a:prstGeom>
          <a:solidFill>
            <a:srgbClr val="FFFF9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a:solidFill>
                  <a:schemeClr val="tx1"/>
                </a:solidFill>
                <a:latin typeface="MS UI Gothic" panose="020B0600070205080204" pitchFamily="50" charset="-128"/>
                <a:ea typeface="MS UI Gothic" panose="020B0600070205080204" pitchFamily="50" charset="-128"/>
              </a:rPr>
              <a:t>人材</a:t>
            </a:r>
          </a:p>
          <a:p>
            <a:pPr algn="ctr"/>
            <a:r>
              <a:rPr kumimoji="1" lang="ja-JP" altLang="en-US" sz="1200">
                <a:solidFill>
                  <a:schemeClr val="tx1"/>
                </a:solidFill>
                <a:latin typeface="MS UI Gothic" panose="020B0600070205080204" pitchFamily="50" charset="-128"/>
                <a:ea typeface="MS UI Gothic" panose="020B0600070205080204" pitchFamily="50" charset="-128"/>
              </a:rPr>
              <a:t>育成</a:t>
            </a:r>
          </a:p>
        </p:txBody>
      </p:sp>
      <p:sp>
        <p:nvSpPr>
          <p:cNvPr id="38" name="正方形/長方形 37"/>
          <p:cNvSpPr/>
          <p:nvPr/>
        </p:nvSpPr>
        <p:spPr>
          <a:xfrm>
            <a:off x="3635896" y="2647321"/>
            <a:ext cx="646208" cy="1357438"/>
          </a:xfrm>
          <a:prstGeom prst="rect">
            <a:avLst/>
          </a:prstGeom>
          <a:solidFill>
            <a:schemeClr val="accent3">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２日目</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39" name="正方形/長方形 38"/>
          <p:cNvSpPr/>
          <p:nvPr/>
        </p:nvSpPr>
        <p:spPr>
          <a:xfrm>
            <a:off x="3635896" y="4068180"/>
            <a:ext cx="646208" cy="400490"/>
          </a:xfrm>
          <a:prstGeom prst="rect">
            <a:avLst/>
          </a:prstGeom>
          <a:solidFill>
            <a:schemeClr val="accent3">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３日目</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40" name="正方形/長方形 39"/>
          <p:cNvSpPr/>
          <p:nvPr/>
        </p:nvSpPr>
        <p:spPr>
          <a:xfrm>
            <a:off x="5076056" y="5984169"/>
            <a:ext cx="3838845" cy="397159"/>
          </a:xfrm>
          <a:prstGeom prst="rect">
            <a:avLst/>
          </a:prstGeom>
          <a:solidFill>
            <a:srgbClr val="99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地域援助の具体的展開（</a:t>
            </a:r>
            <a:r>
              <a:rPr lang="en-US" altLang="ja-JP" sz="1200">
                <a:solidFill>
                  <a:schemeClr val="tx1"/>
                </a:solidFill>
                <a:latin typeface="MS UI Gothic" panose="020B0600070205080204" pitchFamily="50" charset="-128"/>
                <a:ea typeface="MS UI Gothic" panose="020B0600070205080204" pitchFamily="50" charset="-128"/>
              </a:rPr>
              <a:t>5</a:t>
            </a:r>
            <a:r>
              <a:rPr lang="ja-JP" altLang="en-US" sz="1200">
                <a:solidFill>
                  <a:schemeClr val="tx1"/>
                </a:solidFill>
                <a:latin typeface="MS UI Gothic" panose="020B0600070205080204" pitchFamily="50" charset="-128"/>
                <a:ea typeface="MS UI Gothic" panose="020B0600070205080204" pitchFamily="50" charset="-128"/>
              </a:rPr>
              <a:t>時間）</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41" name="正方形/長方形 40"/>
          <p:cNvSpPr/>
          <p:nvPr/>
        </p:nvSpPr>
        <p:spPr>
          <a:xfrm>
            <a:off x="4355976" y="4556445"/>
            <a:ext cx="646208" cy="1824883"/>
          </a:xfrm>
          <a:prstGeom prst="rect">
            <a:avLst/>
          </a:prstGeom>
          <a:solidFill>
            <a:srgbClr val="99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地域</a:t>
            </a:r>
          </a:p>
          <a:p>
            <a:pPr algn="ctr"/>
            <a:r>
              <a:rPr lang="ja-JP" altLang="en-US" sz="1200">
                <a:solidFill>
                  <a:schemeClr val="tx1"/>
                </a:solidFill>
                <a:latin typeface="MS UI Gothic" panose="020B0600070205080204" pitchFamily="50" charset="-128"/>
                <a:ea typeface="MS UI Gothic" panose="020B0600070205080204" pitchFamily="50" charset="-128"/>
              </a:rPr>
              <a:t>援助</a:t>
            </a:r>
            <a:endParaRPr lang="en-US" altLang="ja-JP" sz="1200">
              <a:solidFill>
                <a:schemeClr val="tx1"/>
              </a:solidFill>
              <a:latin typeface="MS UI Gothic" panose="020B0600070205080204" pitchFamily="50" charset="-128"/>
              <a:ea typeface="MS UI Gothic" panose="020B0600070205080204" pitchFamily="50" charset="-128"/>
            </a:endParaRPr>
          </a:p>
        </p:txBody>
      </p:sp>
      <p:sp>
        <p:nvSpPr>
          <p:cNvPr id="42" name="正方形/長方形 41"/>
          <p:cNvSpPr/>
          <p:nvPr/>
        </p:nvSpPr>
        <p:spPr>
          <a:xfrm>
            <a:off x="3635896" y="4556445"/>
            <a:ext cx="646208" cy="1357265"/>
          </a:xfrm>
          <a:prstGeom prst="rect">
            <a:avLst/>
          </a:prstGeom>
          <a:solidFill>
            <a:schemeClr val="accent3">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４日目</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43" name="正方形/長方形 42"/>
          <p:cNvSpPr/>
          <p:nvPr/>
        </p:nvSpPr>
        <p:spPr>
          <a:xfrm>
            <a:off x="3635896" y="5984168"/>
            <a:ext cx="646208" cy="397159"/>
          </a:xfrm>
          <a:prstGeom prst="rect">
            <a:avLst/>
          </a:prstGeom>
          <a:solidFill>
            <a:schemeClr val="accent3">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a:solidFill>
                  <a:schemeClr val="tx1"/>
                </a:solidFill>
                <a:latin typeface="MS UI Gothic" panose="020B0600070205080204" pitchFamily="50" charset="-128"/>
                <a:ea typeface="MS UI Gothic" panose="020B0600070205080204" pitchFamily="50" charset="-128"/>
              </a:rPr>
              <a:t>５日目</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6" name="角丸四角形 5"/>
          <p:cNvSpPr/>
          <p:nvPr/>
        </p:nvSpPr>
        <p:spPr>
          <a:xfrm>
            <a:off x="260003" y="672012"/>
            <a:ext cx="3023667" cy="380724"/>
          </a:xfrm>
          <a:prstGeom prst="roundRect">
            <a:avLst/>
          </a:prstGeom>
          <a:solidFill>
            <a:srgbClr val="D9D9D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告示別表</a:t>
            </a:r>
          </a:p>
        </p:txBody>
      </p:sp>
      <p:sp>
        <p:nvSpPr>
          <p:cNvPr id="44" name="角丸四角形 43"/>
          <p:cNvSpPr/>
          <p:nvPr/>
        </p:nvSpPr>
        <p:spPr>
          <a:xfrm>
            <a:off x="3635897" y="672012"/>
            <a:ext cx="5279004" cy="380724"/>
          </a:xfrm>
          <a:prstGeom prst="roundRect">
            <a:avLst/>
          </a:prstGeom>
          <a:solidFill>
            <a:srgbClr val="D9D9D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solidFill>
                  <a:schemeClr val="tx1"/>
                </a:solidFill>
              </a:rPr>
              <a:t>標準カリキュラム</a:t>
            </a:r>
          </a:p>
        </p:txBody>
      </p:sp>
      <p:sp>
        <p:nvSpPr>
          <p:cNvPr id="45" name="正方形/長方形 44"/>
          <p:cNvSpPr/>
          <p:nvPr/>
        </p:nvSpPr>
        <p:spPr>
          <a:xfrm>
            <a:off x="5076056" y="5517232"/>
            <a:ext cx="3838845" cy="396478"/>
          </a:xfrm>
          <a:prstGeom prst="rect">
            <a:avLst/>
          </a:prstGeom>
          <a:solidFill>
            <a:srgbClr val="99FFCC"/>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a:solidFill>
                  <a:schemeClr val="tx1"/>
                </a:solidFill>
                <a:latin typeface="MS UI Gothic" panose="020B0600070205080204" pitchFamily="50" charset="-128"/>
                <a:ea typeface="MS UI Gothic" panose="020B0600070205080204" pitchFamily="50" charset="-128"/>
              </a:rPr>
              <a:t>地域援助技術の考え方と展開技法（</a:t>
            </a:r>
            <a:r>
              <a:rPr lang="en-US" altLang="ja-JP" sz="1200">
                <a:solidFill>
                  <a:schemeClr val="tx1"/>
                </a:solidFill>
                <a:latin typeface="MS UI Gothic" panose="020B0600070205080204" pitchFamily="50" charset="-128"/>
                <a:ea typeface="MS UI Gothic" panose="020B0600070205080204" pitchFamily="50" charset="-128"/>
              </a:rPr>
              <a:t>1.5</a:t>
            </a:r>
            <a:r>
              <a:rPr lang="ja-JP" altLang="en-US" sz="1200">
                <a:solidFill>
                  <a:schemeClr val="tx1"/>
                </a:solidFill>
                <a:latin typeface="MS UI Gothic" panose="020B0600070205080204" pitchFamily="50" charset="-128"/>
                <a:ea typeface="MS UI Gothic" panose="020B0600070205080204" pitchFamily="50" charset="-128"/>
              </a:rPr>
              <a:t>時間）</a:t>
            </a:r>
            <a:endParaRPr kumimoji="1" lang="ja-JP" altLang="en-US" sz="1200">
              <a:solidFill>
                <a:schemeClr val="tx1"/>
              </a:solidFill>
              <a:latin typeface="MS UI Gothic" panose="020B0600070205080204" pitchFamily="50" charset="-128"/>
              <a:ea typeface="MS UI Gothic" panose="020B0600070205080204" pitchFamily="50" charset="-128"/>
            </a:endParaRPr>
          </a:p>
        </p:txBody>
      </p:sp>
      <p:sp>
        <p:nvSpPr>
          <p:cNvPr id="7" name="テキスト ボックス 6"/>
          <p:cNvSpPr txBox="1"/>
          <p:nvPr/>
        </p:nvSpPr>
        <p:spPr>
          <a:xfrm>
            <a:off x="260003" y="3180452"/>
            <a:ext cx="3023667" cy="3200876"/>
          </a:xfrm>
          <a:prstGeom prst="rect">
            <a:avLst/>
          </a:prstGeom>
          <a:noFill/>
          <a:ln>
            <a:solidFill>
              <a:schemeClr val="tx1"/>
            </a:solidFill>
            <a:prstDash val="dash"/>
          </a:ln>
        </p:spPr>
        <p:txBody>
          <a:bodyPr wrap="square" rtlCol="0">
            <a:spAutoFit/>
          </a:bodyPr>
          <a:lstStyle/>
          <a:p>
            <a:pPr>
              <a:lnSpc>
                <a:spcPts val="600"/>
              </a:lnSpc>
            </a:pPr>
            <a:endParaRPr kumimoji="1" lang="ja-JP" altLang="en-US" sz="1400">
              <a:latin typeface="MS UI Gothic" panose="020B0600070205080204" pitchFamily="50" charset="-128"/>
              <a:ea typeface="MS UI Gothic" panose="020B0600070205080204" pitchFamily="50" charset="-128"/>
            </a:endParaRPr>
          </a:p>
          <a:p>
            <a:r>
              <a:rPr kumimoji="1" lang="en-US" altLang="ja-JP" sz="1400">
                <a:latin typeface="MS UI Gothic" panose="020B0600070205080204" pitchFamily="50" charset="-128"/>
                <a:ea typeface="MS UI Gothic" panose="020B0600070205080204" pitchFamily="50" charset="-128"/>
              </a:rPr>
              <a:t>【</a:t>
            </a:r>
            <a:r>
              <a:rPr kumimoji="1" lang="ja-JP" altLang="en-US" sz="1400">
                <a:latin typeface="MS UI Gothic" panose="020B0600070205080204" pitchFamily="50" charset="-128"/>
                <a:ea typeface="MS UI Gothic" panose="020B0600070205080204" pitchFamily="50" charset="-128"/>
              </a:rPr>
              <a:t>法令上はカリキュラム</a:t>
            </a:r>
            <a:r>
              <a:rPr kumimoji="1" lang="en-US" altLang="ja-JP" sz="1400">
                <a:latin typeface="MS UI Gothic" panose="020B0600070205080204" pitchFamily="50" charset="-128"/>
                <a:ea typeface="MS UI Gothic" panose="020B0600070205080204" pitchFamily="50" charset="-128"/>
              </a:rPr>
              <a:t>(</a:t>
            </a:r>
            <a:r>
              <a:rPr kumimoji="1" lang="ja-JP" altLang="en-US" sz="1400">
                <a:latin typeface="MS UI Gothic" panose="020B0600070205080204" pitchFamily="50" charset="-128"/>
                <a:ea typeface="MS UI Gothic" panose="020B0600070205080204" pitchFamily="50" charset="-128"/>
              </a:rPr>
              <a:t>科目</a:t>
            </a:r>
            <a:r>
              <a:rPr kumimoji="1" lang="en-US" altLang="ja-JP" sz="1400">
                <a:latin typeface="MS UI Gothic" panose="020B0600070205080204" pitchFamily="50" charset="-128"/>
                <a:ea typeface="MS UI Gothic" panose="020B0600070205080204" pitchFamily="50" charset="-128"/>
              </a:rPr>
              <a:t>)</a:t>
            </a:r>
            <a:r>
              <a:rPr kumimoji="1" lang="ja-JP" altLang="en-US" sz="1400">
                <a:latin typeface="MS UI Gothic" panose="020B0600070205080204" pitchFamily="50" charset="-128"/>
                <a:ea typeface="MS UI Gothic" panose="020B0600070205080204" pitchFamily="50" charset="-128"/>
              </a:rPr>
              <a:t>外であるが厚生労働科学研究</a:t>
            </a:r>
            <a:r>
              <a:rPr kumimoji="1" lang="en-US" altLang="ja-JP" sz="1400">
                <a:latin typeface="MS UI Gothic" panose="020B0600070205080204" pitchFamily="50" charset="-128"/>
                <a:ea typeface="MS UI Gothic" panose="020B0600070205080204" pitchFamily="50" charset="-128"/>
              </a:rPr>
              <a:t>(</a:t>
            </a:r>
            <a:r>
              <a:rPr kumimoji="1" lang="ja-JP" altLang="en-US" sz="1400">
                <a:latin typeface="MS UI Gothic" panose="020B0600070205080204" pitchFamily="50" charset="-128"/>
                <a:ea typeface="MS UI Gothic" panose="020B0600070205080204" pitchFamily="50" charset="-128"/>
              </a:rPr>
              <a:t>小澤班</a:t>
            </a:r>
            <a:r>
              <a:rPr kumimoji="1" lang="en-US" altLang="ja-JP" sz="1400">
                <a:latin typeface="MS UI Gothic" panose="020B0600070205080204" pitchFamily="50" charset="-128"/>
                <a:ea typeface="MS UI Gothic" panose="020B0600070205080204" pitchFamily="50" charset="-128"/>
              </a:rPr>
              <a:t>)</a:t>
            </a:r>
            <a:r>
              <a:rPr kumimoji="1" lang="ja-JP" altLang="en-US" sz="1400">
                <a:latin typeface="MS UI Gothic" panose="020B0600070205080204" pitchFamily="50" charset="-128"/>
                <a:ea typeface="MS UI Gothic" panose="020B0600070205080204" pitchFamily="50" charset="-128"/>
              </a:rPr>
              <a:t>において、効果的な人材育成に必要な要素として整理された内容</a:t>
            </a:r>
            <a:r>
              <a:rPr kumimoji="1" lang="en-US" altLang="ja-JP" sz="1400">
                <a:latin typeface="MS UI Gothic" panose="020B0600070205080204" pitchFamily="50" charset="-128"/>
                <a:ea typeface="MS UI Gothic" panose="020B0600070205080204" pitchFamily="50" charset="-128"/>
              </a:rPr>
              <a:t>】</a:t>
            </a:r>
            <a:endParaRPr kumimoji="1" lang="ja-JP" altLang="en-US" sz="1400">
              <a:latin typeface="MS UI Gothic" panose="020B0600070205080204" pitchFamily="50" charset="-128"/>
              <a:ea typeface="MS UI Gothic" panose="020B0600070205080204" pitchFamily="50" charset="-128"/>
            </a:endParaRPr>
          </a:p>
          <a:p>
            <a:endParaRPr kumimoji="1" lang="ja-JP" altLang="en-US" sz="1400">
              <a:latin typeface="MS UI Gothic" panose="020B0600070205080204" pitchFamily="50" charset="-128"/>
              <a:ea typeface="MS UI Gothic" panose="020B0600070205080204" pitchFamily="50" charset="-128"/>
            </a:endParaRPr>
          </a:p>
          <a:p>
            <a:r>
              <a:rPr kumimoji="1" lang="ja-JP" altLang="en-US" sz="1400">
                <a:latin typeface="MS UI Gothic" panose="020B0600070205080204" pitchFamily="50" charset="-128"/>
                <a:ea typeface="MS UI Gothic" panose="020B0600070205080204" pitchFamily="50" charset="-128"/>
              </a:rPr>
              <a:t>① 開講にあたってのガイダンス（研修の目的、獲得目標、研修の構造や科目の概要）</a:t>
            </a:r>
          </a:p>
          <a:p>
            <a:pPr>
              <a:lnSpc>
                <a:spcPts val="600"/>
              </a:lnSpc>
            </a:pPr>
            <a:endParaRPr lang="ja-JP" altLang="en-US" sz="1400">
              <a:latin typeface="MS UI Gothic" panose="020B0600070205080204" pitchFamily="50" charset="-128"/>
              <a:ea typeface="MS UI Gothic" panose="020B0600070205080204" pitchFamily="50" charset="-128"/>
            </a:endParaRPr>
          </a:p>
          <a:p>
            <a:r>
              <a:rPr kumimoji="1" lang="ja-JP" altLang="en-US" sz="1400">
                <a:latin typeface="MS UI Gothic" panose="020B0600070205080204" pitchFamily="50" charset="-128"/>
                <a:ea typeface="MS UI Gothic" panose="020B0600070205080204" pitchFamily="50" charset="-128"/>
              </a:rPr>
              <a:t>② 課題実習（実践の振り返りを含む）</a:t>
            </a:r>
          </a:p>
          <a:p>
            <a:pPr>
              <a:lnSpc>
                <a:spcPts val="600"/>
              </a:lnSpc>
            </a:pPr>
            <a:endParaRPr lang="ja-JP" altLang="en-US" sz="1400">
              <a:latin typeface="MS UI Gothic" panose="020B0600070205080204" pitchFamily="50" charset="-128"/>
              <a:ea typeface="MS UI Gothic" panose="020B0600070205080204" pitchFamily="50" charset="-128"/>
            </a:endParaRPr>
          </a:p>
          <a:p>
            <a:r>
              <a:rPr kumimoji="1" lang="ja-JP" altLang="en-US" sz="1400">
                <a:latin typeface="MS UI Gothic" panose="020B0600070205080204" pitchFamily="50" charset="-128"/>
                <a:ea typeface="MS UI Gothic" panose="020B0600070205080204" pitchFamily="50" charset="-128"/>
              </a:rPr>
              <a:t>③ 研修の効果測定や継続的な学びへの動機付け等に資するもの</a:t>
            </a:r>
          </a:p>
          <a:p>
            <a:r>
              <a:rPr lang="ja-JP" altLang="en-US" sz="1400">
                <a:latin typeface="MS UI Gothic" panose="020B0600070205080204" pitchFamily="50" charset="-128"/>
                <a:ea typeface="MS UI Gothic" panose="020B0600070205080204" pitchFamily="50" charset="-128"/>
              </a:rPr>
              <a:t>　・各科目の振り返りシート</a:t>
            </a:r>
          </a:p>
          <a:p>
            <a:r>
              <a:rPr lang="ja-JP" altLang="en-US" sz="1400">
                <a:latin typeface="MS UI Gothic" panose="020B0600070205080204" pitchFamily="50" charset="-128"/>
                <a:ea typeface="MS UI Gothic" panose="020B0600070205080204" pitchFamily="50" charset="-128"/>
              </a:rPr>
              <a:t>　・研修の振り返り</a:t>
            </a:r>
          </a:p>
          <a:p>
            <a:pPr>
              <a:lnSpc>
                <a:spcPts val="600"/>
              </a:lnSpc>
            </a:pPr>
            <a:endParaRPr kumimoji="1" lang="ja-JP" altLang="en-US" sz="1400">
              <a:latin typeface="MS UI Gothic" panose="020B0600070205080204" pitchFamily="50" charset="-128"/>
              <a:ea typeface="MS UI Gothic" panose="020B0600070205080204" pitchFamily="50" charset="-128"/>
            </a:endParaRPr>
          </a:p>
        </p:txBody>
      </p:sp>
      <p:sp>
        <p:nvSpPr>
          <p:cNvPr id="31" name="Text Box 15">
            <a:extLst>
              <a:ext uri="{FF2B5EF4-FFF2-40B4-BE49-F238E27FC236}">
                <a16:creationId xmlns:a16="http://schemas.microsoft.com/office/drawing/2014/main" id="{D1B67C2B-175B-45AE-9111-23FF72F6B11B}"/>
              </a:ext>
            </a:extLst>
          </p:cNvPr>
          <p:cNvSpPr txBox="1">
            <a:spLocks noChangeArrowheads="1"/>
          </p:cNvSpPr>
          <p:nvPr/>
        </p:nvSpPr>
        <p:spPr bwMode="auto">
          <a:xfrm>
            <a:off x="35496" y="6607571"/>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1067984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6855B-7B9D-C852-54EA-010ED68932F0}"/>
            </a:ext>
          </a:extLst>
        </p:cNvPr>
        <p:cNvGrpSpPr/>
        <p:nvPr/>
      </p:nvGrpSpPr>
      <p:grpSpPr>
        <a:xfrm>
          <a:off x="0" y="0"/>
          <a:ext cx="0" cy="0"/>
          <a:chOff x="0" y="0"/>
          <a:chExt cx="0" cy="0"/>
        </a:xfrm>
      </p:grpSpPr>
      <p:sp>
        <p:nvSpPr>
          <p:cNvPr id="28675" name="スライド番号プレースホルダー 1">
            <a:extLst>
              <a:ext uri="{FF2B5EF4-FFF2-40B4-BE49-F238E27FC236}">
                <a16:creationId xmlns:a16="http://schemas.microsoft.com/office/drawing/2014/main" id="{BA5A4055-35FD-8C61-376D-41E5C59D9B32}"/>
              </a:ext>
            </a:extLst>
          </p:cNvPr>
          <p:cNvSpPr>
            <a:spLocks noGrp="1"/>
          </p:cNvSpPr>
          <p:nvPr>
            <p:ph type="sldNum" sz="quarter" idx="12"/>
          </p:nvPr>
        </p:nvSpPr>
        <p:spPr>
          <a:noFill/>
        </p:spPr>
        <p:txBody>
          <a:bodyPr/>
          <a:lstStyle/>
          <a:p>
            <a:fld id="{5AACCC3D-4C65-428D-B2DE-0D16657012A2}" type="slidenum">
              <a:rPr lang="en-US" altLang="ja-JP"/>
              <a:pPr/>
              <a:t>18</a:t>
            </a:fld>
            <a:endParaRPr lang="en-US" altLang="ja-JP" dirty="0"/>
          </a:p>
        </p:txBody>
      </p:sp>
      <p:sp>
        <p:nvSpPr>
          <p:cNvPr id="10" name="正方形/長方形 9">
            <a:extLst>
              <a:ext uri="{FF2B5EF4-FFF2-40B4-BE49-F238E27FC236}">
                <a16:creationId xmlns:a16="http://schemas.microsoft.com/office/drawing/2014/main" id="{70AFDC33-6BA9-3758-C262-FE251A32EC83}"/>
              </a:ext>
            </a:extLst>
          </p:cNvPr>
          <p:cNvSpPr/>
          <p:nvPr/>
        </p:nvSpPr>
        <p:spPr>
          <a:xfrm>
            <a:off x="0" y="-1"/>
            <a:ext cx="9144000" cy="544689"/>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Tx/>
              <a:buNone/>
            </a:pPr>
            <a:r>
              <a:rPr lang="ja-JP" altLang="en-US" sz="2800" kern="0">
                <a:solidFill>
                  <a:schemeClr val="bg1"/>
                </a:solidFill>
                <a:latin typeface="ＤＦ特太ゴシック体" panose="020B0509000000000000" pitchFamily="49" charset="-128"/>
                <a:ea typeface="ＤＦ特太ゴシック体" panose="020B0509000000000000" pitchFamily="49" charset="-128"/>
                <a:cs typeface="メイリオ" pitchFamily="50" charset="-128"/>
              </a:rPr>
              <a:t>主任相談支援専門員創設と本研修のねらい</a:t>
            </a:r>
          </a:p>
        </p:txBody>
      </p:sp>
      <p:sp>
        <p:nvSpPr>
          <p:cNvPr id="2" name="正方形/長方形 1">
            <a:extLst>
              <a:ext uri="{FF2B5EF4-FFF2-40B4-BE49-F238E27FC236}">
                <a16:creationId xmlns:a16="http://schemas.microsoft.com/office/drawing/2014/main" id="{4BF3F7B3-90FC-4552-BF85-2603FE15033F}"/>
              </a:ext>
            </a:extLst>
          </p:cNvPr>
          <p:cNvSpPr/>
          <p:nvPr/>
        </p:nvSpPr>
        <p:spPr>
          <a:xfrm>
            <a:off x="1115616" y="2100833"/>
            <a:ext cx="1008112" cy="864096"/>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養成</a:t>
            </a:r>
          </a:p>
        </p:txBody>
      </p:sp>
      <p:sp>
        <p:nvSpPr>
          <p:cNvPr id="8" name="正方形/長方形 7">
            <a:extLst>
              <a:ext uri="{FF2B5EF4-FFF2-40B4-BE49-F238E27FC236}">
                <a16:creationId xmlns:a16="http://schemas.microsoft.com/office/drawing/2014/main" id="{91F1604F-622B-ED6C-D3DB-437E76E2244F}"/>
              </a:ext>
            </a:extLst>
          </p:cNvPr>
          <p:cNvSpPr/>
          <p:nvPr/>
        </p:nvSpPr>
        <p:spPr>
          <a:xfrm>
            <a:off x="2483768" y="2100833"/>
            <a:ext cx="1008112" cy="864096"/>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配置</a:t>
            </a:r>
          </a:p>
        </p:txBody>
      </p:sp>
      <p:sp>
        <p:nvSpPr>
          <p:cNvPr id="11" name="正方形/長方形 10">
            <a:extLst>
              <a:ext uri="{FF2B5EF4-FFF2-40B4-BE49-F238E27FC236}">
                <a16:creationId xmlns:a16="http://schemas.microsoft.com/office/drawing/2014/main" id="{37ACB647-8A07-26DC-F77E-B83B49F9B894}"/>
              </a:ext>
            </a:extLst>
          </p:cNvPr>
          <p:cNvSpPr/>
          <p:nvPr/>
        </p:nvSpPr>
        <p:spPr>
          <a:xfrm>
            <a:off x="4355976" y="1735275"/>
            <a:ext cx="1766317" cy="1580528"/>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相談支援の</a:t>
            </a:r>
          </a:p>
          <a:p>
            <a:pPr algn="ctr"/>
            <a:r>
              <a:rPr kumimoji="1" lang="ja-JP" altLang="en-US"/>
              <a:t>質の向上</a:t>
            </a:r>
          </a:p>
          <a:p>
            <a:pPr algn="ctr">
              <a:lnSpc>
                <a:spcPts val="1200"/>
              </a:lnSpc>
            </a:pPr>
            <a:endParaRPr lang="ja-JP" altLang="en-US"/>
          </a:p>
          <a:p>
            <a:pPr algn="ctr"/>
            <a:r>
              <a:rPr kumimoji="1" lang="ja-JP" altLang="en-US" sz="1400"/>
              <a:t>の施策のひとつ</a:t>
            </a:r>
          </a:p>
        </p:txBody>
      </p:sp>
      <p:sp>
        <p:nvSpPr>
          <p:cNvPr id="13" name="正方形/長方形 12">
            <a:extLst>
              <a:ext uri="{FF2B5EF4-FFF2-40B4-BE49-F238E27FC236}">
                <a16:creationId xmlns:a16="http://schemas.microsoft.com/office/drawing/2014/main" id="{BD6E8EC0-25D4-1B8D-34CF-669858D51D25}"/>
              </a:ext>
            </a:extLst>
          </p:cNvPr>
          <p:cNvSpPr/>
          <p:nvPr/>
        </p:nvSpPr>
        <p:spPr>
          <a:xfrm>
            <a:off x="827584" y="1343665"/>
            <a:ext cx="2880816" cy="2363748"/>
          </a:xfrm>
          <a:prstGeom prst="rect">
            <a:avLst/>
          </a:prstGeom>
          <a:noFill/>
          <a:ln w="666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14A03E5F-9AE9-ED23-C796-BE1381C6ACA9}"/>
              </a:ext>
            </a:extLst>
          </p:cNvPr>
          <p:cNvSpPr/>
          <p:nvPr/>
        </p:nvSpPr>
        <p:spPr>
          <a:xfrm>
            <a:off x="971600" y="1124744"/>
            <a:ext cx="2304256" cy="473087"/>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主任相談支援専門員</a:t>
            </a:r>
          </a:p>
        </p:txBody>
      </p:sp>
      <p:sp>
        <p:nvSpPr>
          <p:cNvPr id="14" name="正方形/長方形 13">
            <a:extLst>
              <a:ext uri="{FF2B5EF4-FFF2-40B4-BE49-F238E27FC236}">
                <a16:creationId xmlns:a16="http://schemas.microsoft.com/office/drawing/2014/main" id="{B45B126C-D7D1-62A7-2867-DCF4FA5C4121}"/>
              </a:ext>
            </a:extLst>
          </p:cNvPr>
          <p:cNvSpPr/>
          <p:nvPr/>
        </p:nvSpPr>
        <p:spPr>
          <a:xfrm>
            <a:off x="6769870" y="1735275"/>
            <a:ext cx="1959756" cy="1580528"/>
          </a:xfrm>
          <a:prstGeom prst="rect">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障害者の尊厳の確保、社会参加等</a:t>
            </a:r>
            <a:endParaRPr lang="ja-JP" altLang="en-US"/>
          </a:p>
          <a:p>
            <a:pPr algn="ctr">
              <a:lnSpc>
                <a:spcPts val="1000"/>
              </a:lnSpc>
            </a:pPr>
            <a:endParaRPr kumimoji="1" lang="ja-JP" altLang="en-US"/>
          </a:p>
          <a:p>
            <a:pPr algn="ctr"/>
            <a:r>
              <a:rPr kumimoji="1" lang="ja-JP" altLang="en-US"/>
              <a:t>共生社会の</a:t>
            </a:r>
          </a:p>
          <a:p>
            <a:pPr algn="ctr"/>
            <a:r>
              <a:rPr kumimoji="1" lang="ja-JP" altLang="en-US"/>
              <a:t>実現</a:t>
            </a:r>
          </a:p>
        </p:txBody>
      </p:sp>
      <p:cxnSp>
        <p:nvCxnSpPr>
          <p:cNvPr id="4" name="直線矢印コネクタ 3">
            <a:extLst>
              <a:ext uri="{FF2B5EF4-FFF2-40B4-BE49-F238E27FC236}">
                <a16:creationId xmlns:a16="http://schemas.microsoft.com/office/drawing/2014/main" id="{177A4353-AC96-6DA9-A159-D0DB91F31F30}"/>
              </a:ext>
            </a:extLst>
          </p:cNvPr>
          <p:cNvCxnSpPr>
            <a:stCxn id="13" idx="3"/>
            <a:endCxn id="11" idx="1"/>
          </p:cNvCxnSpPr>
          <p:nvPr/>
        </p:nvCxnSpPr>
        <p:spPr>
          <a:xfrm>
            <a:off x="3708400" y="2525539"/>
            <a:ext cx="647576" cy="0"/>
          </a:xfrm>
          <a:prstGeom prst="straightConnector1">
            <a:avLst/>
          </a:prstGeom>
          <a:ln w="1270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091EDBFF-4AE8-FC60-D86D-76C6343320DC}"/>
              </a:ext>
            </a:extLst>
          </p:cNvPr>
          <p:cNvCxnSpPr>
            <a:stCxn id="11" idx="3"/>
            <a:endCxn id="14" idx="1"/>
          </p:cNvCxnSpPr>
          <p:nvPr/>
        </p:nvCxnSpPr>
        <p:spPr>
          <a:xfrm>
            <a:off x="6122293" y="2525539"/>
            <a:ext cx="647577" cy="0"/>
          </a:xfrm>
          <a:prstGeom prst="straightConnector1">
            <a:avLst/>
          </a:prstGeom>
          <a:ln w="1270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2317D5A4-5250-8B71-728A-4F817FBAD161}"/>
              </a:ext>
            </a:extLst>
          </p:cNvPr>
          <p:cNvCxnSpPr>
            <a:stCxn id="2" idx="3"/>
            <a:endCxn id="8" idx="1"/>
          </p:cNvCxnSpPr>
          <p:nvPr/>
        </p:nvCxnSpPr>
        <p:spPr>
          <a:xfrm>
            <a:off x="2123728" y="2532881"/>
            <a:ext cx="360040" cy="0"/>
          </a:xfrm>
          <a:prstGeom prst="straightConnector1">
            <a:avLst/>
          </a:prstGeom>
          <a:ln w="730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B89933D4-8DD8-57CB-DCE2-5C90D6E8FD59}"/>
              </a:ext>
            </a:extLst>
          </p:cNvPr>
          <p:cNvSpPr txBox="1"/>
          <p:nvPr/>
        </p:nvSpPr>
        <p:spPr>
          <a:xfrm>
            <a:off x="827583" y="4020518"/>
            <a:ext cx="7902041" cy="2031325"/>
          </a:xfrm>
          <a:prstGeom prst="rect">
            <a:avLst/>
          </a:prstGeom>
          <a:noFill/>
          <a:ln w="34925">
            <a:solidFill>
              <a:schemeClr val="tx2">
                <a:lumMod val="50000"/>
                <a:lumOff val="50000"/>
              </a:schemeClr>
            </a:solidFill>
          </a:ln>
        </p:spPr>
        <p:txBody>
          <a:bodyPr wrap="square" rtlCol="0">
            <a:spAutoFit/>
          </a:bodyPr>
          <a:lstStyle/>
          <a:p>
            <a:r>
              <a:rPr lang="ja-JP" altLang="en-US" u="sng">
                <a:latin typeface="ＭＳ ゴシック" panose="020B0609070205080204" pitchFamily="49" charset="-128"/>
                <a:ea typeface="ＭＳ ゴシック" panose="020B0609070205080204" pitchFamily="49" charset="-128"/>
              </a:rPr>
              <a:t>障害者総合支援法（抄）　　　　　　　　　　　　　　　　　❖目的規定</a:t>
            </a:r>
          </a:p>
          <a:p>
            <a:r>
              <a:rPr lang="ja-JP" altLang="en-US">
                <a:latin typeface="ＭＳ ゴシック" panose="020B0609070205080204" pitchFamily="49" charset="-128"/>
                <a:ea typeface="ＭＳ ゴシック" panose="020B0609070205080204" pitchFamily="49" charset="-128"/>
              </a:rPr>
              <a:t>第一条　障害者及び障害児が基本的人権を享有する個人としての尊厳にふさわしい日常生活又は社会生活を営むことができるよう、必要な障害福祉サービスに係る給付、地域生活支援事業その他の支援を総合的に行い、もって障害者及び障害児の福祉の増進を図るとともに、障害の有無にかかわらず国民が相互に人格と個性を尊重し安心して暮らすことのできる地域社会の実現に寄与することを目的とする。</a:t>
            </a:r>
          </a:p>
        </p:txBody>
      </p:sp>
      <p:grpSp>
        <p:nvGrpSpPr>
          <p:cNvPr id="18" name="グループ化 17">
            <a:extLst>
              <a:ext uri="{FF2B5EF4-FFF2-40B4-BE49-F238E27FC236}">
                <a16:creationId xmlns:a16="http://schemas.microsoft.com/office/drawing/2014/main" id="{789D0262-8E50-3A9E-3328-5809E661DBC9}"/>
              </a:ext>
            </a:extLst>
          </p:cNvPr>
          <p:cNvGrpSpPr/>
          <p:nvPr/>
        </p:nvGrpSpPr>
        <p:grpSpPr>
          <a:xfrm>
            <a:off x="899096" y="2964929"/>
            <a:ext cx="4680546" cy="975779"/>
            <a:chOff x="899096" y="2964929"/>
            <a:chExt cx="4680546" cy="975779"/>
          </a:xfrm>
        </p:grpSpPr>
        <p:sp>
          <p:nvSpPr>
            <p:cNvPr id="16" name="正方形/長方形 15">
              <a:extLst>
                <a:ext uri="{FF2B5EF4-FFF2-40B4-BE49-F238E27FC236}">
                  <a16:creationId xmlns:a16="http://schemas.microsoft.com/office/drawing/2014/main" id="{EDF0BC8F-8043-AA7F-CBA0-5C3C64E8E28A}"/>
                </a:ext>
              </a:extLst>
            </p:cNvPr>
            <p:cNvSpPr/>
            <p:nvPr/>
          </p:nvSpPr>
          <p:spPr>
            <a:xfrm>
              <a:off x="899592" y="3395613"/>
              <a:ext cx="4680050" cy="54509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bg1"/>
                  </a:solidFill>
                  <a:latin typeface="MS UI Gothic" panose="020B0600070205080204" pitchFamily="50" charset="-128"/>
                  <a:ea typeface="MS UI Gothic" panose="020B0600070205080204" pitchFamily="50" charset="-128"/>
                </a:rPr>
                <a:t>自らのこれまでの実践を振り返るとともに、</a:t>
              </a:r>
            </a:p>
            <a:p>
              <a:r>
                <a:rPr lang="ja-JP" altLang="en-US" sz="1400" b="1" dirty="0">
                  <a:solidFill>
                    <a:schemeClr val="bg1"/>
                  </a:solidFill>
                  <a:latin typeface="MS UI Gothic" panose="020B0600070205080204" pitchFamily="50" charset="-128"/>
                  <a:ea typeface="MS UI Gothic" panose="020B0600070205080204" pitchFamily="50" charset="-128"/>
                </a:rPr>
                <a:t>主任相談支援専門員として求められる知識や技術を習得する</a:t>
              </a:r>
            </a:p>
          </p:txBody>
        </p:sp>
        <p:cxnSp>
          <p:nvCxnSpPr>
            <p:cNvPr id="6" name="直線コネクタ 5">
              <a:extLst>
                <a:ext uri="{FF2B5EF4-FFF2-40B4-BE49-F238E27FC236}">
                  <a16:creationId xmlns:a16="http://schemas.microsoft.com/office/drawing/2014/main" id="{AF7D736B-6729-3F68-4BFB-E37FD3D8CFD6}"/>
                </a:ext>
              </a:extLst>
            </p:cNvPr>
            <p:cNvCxnSpPr>
              <a:cxnSpLocks/>
              <a:stCxn id="2" idx="2"/>
            </p:cNvCxnSpPr>
            <p:nvPr/>
          </p:nvCxnSpPr>
          <p:spPr>
            <a:xfrm flipH="1">
              <a:off x="899096" y="2964929"/>
              <a:ext cx="720576" cy="4306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 Box 15">
            <a:extLst>
              <a:ext uri="{FF2B5EF4-FFF2-40B4-BE49-F238E27FC236}">
                <a16:creationId xmlns:a16="http://schemas.microsoft.com/office/drawing/2014/main" id="{9D3DBEC9-F897-A07A-C549-0187668AF741}"/>
              </a:ext>
            </a:extLst>
          </p:cNvPr>
          <p:cNvSpPr txBox="1">
            <a:spLocks noChangeArrowheads="1"/>
          </p:cNvSpPr>
          <p:nvPr/>
        </p:nvSpPr>
        <p:spPr bwMode="auto">
          <a:xfrm>
            <a:off x="0" y="6580187"/>
            <a:ext cx="3600450" cy="277813"/>
          </a:xfrm>
          <a:prstGeom prst="rect">
            <a:avLst/>
          </a:prstGeom>
          <a:noFill/>
          <a:ln w="9525">
            <a:noFill/>
            <a:miter lim="800000"/>
            <a:headEnd/>
            <a:tailEnd/>
          </a:ln>
        </p:spPr>
        <p:txBody>
          <a:bodyPr>
            <a:spAutoFit/>
          </a:bodyPr>
          <a:lstStyle/>
          <a:p>
            <a:r>
              <a:rPr lang="ja-JP" altLang="en-US" sz="1200" i="1" dirty="0">
                <a:latin typeface="ＭＳ Ｐ明朝" pitchFamily="18" charset="-128"/>
                <a:ea typeface="ＭＳ Ｐ明朝" pitchFamily="18" charset="-128"/>
              </a:rPr>
              <a:t>令和</a:t>
            </a:r>
            <a:r>
              <a:rPr lang="en-US" altLang="ja-JP" sz="1200" i="1" dirty="0">
                <a:latin typeface="ＭＳ Ｐ明朝" pitchFamily="18" charset="-128"/>
                <a:ea typeface="ＭＳ Ｐ明朝" pitchFamily="18" charset="-128"/>
              </a:rPr>
              <a:t>8</a:t>
            </a:r>
            <a:r>
              <a:rPr lang="ja-JP" altLang="en-US" sz="1200" i="1" dirty="0">
                <a:latin typeface="ＭＳ Ｐ明朝" pitchFamily="18" charset="-128"/>
                <a:ea typeface="ＭＳ Ｐ明朝" pitchFamily="18" charset="-128"/>
              </a:rPr>
              <a:t>年度福井県主任相談支援専門員養成研修</a:t>
            </a:r>
            <a:endParaRPr lang="en-US" altLang="ja-JP" sz="1200" i="1" dirty="0">
              <a:latin typeface="ＭＳ Ｐ明朝" pitchFamily="18" charset="-128"/>
              <a:ea typeface="ＭＳ Ｐ明朝" pitchFamily="18" charset="-128"/>
            </a:endParaRPr>
          </a:p>
        </p:txBody>
      </p:sp>
      <p:sp>
        <p:nvSpPr>
          <p:cNvPr id="22" name="Text Box 15">
            <a:extLst>
              <a:ext uri="{FF2B5EF4-FFF2-40B4-BE49-F238E27FC236}">
                <a16:creationId xmlns:a16="http://schemas.microsoft.com/office/drawing/2014/main" id="{F103373E-3EEA-1F84-4E63-C5665B0061D8}"/>
              </a:ext>
            </a:extLst>
          </p:cNvPr>
          <p:cNvSpPr txBox="1">
            <a:spLocks noChangeArrowheads="1"/>
          </p:cNvSpPr>
          <p:nvPr/>
        </p:nvSpPr>
        <p:spPr bwMode="auto">
          <a:xfrm>
            <a:off x="4572000" y="6057999"/>
            <a:ext cx="3911641" cy="261610"/>
          </a:xfrm>
          <a:prstGeom prst="rect">
            <a:avLst/>
          </a:prstGeom>
          <a:noFill/>
          <a:ln w="9525">
            <a:noFill/>
            <a:miter lim="800000"/>
            <a:headEnd/>
            <a:tailEnd/>
          </a:ln>
        </p:spPr>
        <p:txBody>
          <a:bodyPr wrap="square">
            <a:spAutoFit/>
          </a:bodyPr>
          <a:lstStyle/>
          <a:p>
            <a:r>
              <a:rPr lang="ja-JP" altLang="en-US" sz="1100" i="1" dirty="0">
                <a:latin typeface="ＭＳ Ｐ明朝" pitchFamily="18" charset="-128"/>
                <a:ea typeface="ＭＳ Ｐ明朝" pitchFamily="18" charset="-128"/>
              </a:rPr>
              <a:t>令和元年度主任相談支援専門員養成研修資料一部改変</a:t>
            </a:r>
            <a:endParaRPr lang="en-US" altLang="ja-JP" sz="1100" i="1" dirty="0">
              <a:latin typeface="ＭＳ Ｐ明朝" pitchFamily="18" charset="-128"/>
              <a:ea typeface="ＭＳ Ｐ明朝" pitchFamily="18" charset="-128"/>
            </a:endParaRPr>
          </a:p>
        </p:txBody>
      </p:sp>
    </p:spTree>
    <p:extLst>
      <p:ext uri="{BB962C8B-B14F-4D97-AF65-F5344CB8AC3E}">
        <p14:creationId xmlns:p14="http://schemas.microsoft.com/office/powerpoint/2010/main" val="20956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11516</TotalTime>
  <Words>3900</Words>
  <Application>Microsoft Office PowerPoint</Application>
  <PresentationFormat>画面に合わせる (4:3)</PresentationFormat>
  <Paragraphs>482</Paragraphs>
  <Slides>18</Slides>
  <Notes>18</Notes>
  <HiddenSlides>0</HiddenSlides>
  <MMClips>0</MMClips>
  <ScaleCrop>false</ScaleCrop>
  <HeadingPairs>
    <vt:vector size="8" baseType="variant">
      <vt:variant>
        <vt:lpstr>使用されているフォント</vt:lpstr>
      </vt:variant>
      <vt:variant>
        <vt:i4>11</vt:i4>
      </vt:variant>
      <vt:variant>
        <vt:lpstr>テーマ</vt:lpstr>
      </vt:variant>
      <vt:variant>
        <vt:i4>1</vt:i4>
      </vt:variant>
      <vt:variant>
        <vt:lpstr>埋め込まれた OLE サーバー</vt:lpstr>
      </vt:variant>
      <vt:variant>
        <vt:i4>1</vt:i4>
      </vt:variant>
      <vt:variant>
        <vt:lpstr>スライド タイトル</vt:lpstr>
      </vt:variant>
      <vt:variant>
        <vt:i4>18</vt:i4>
      </vt:variant>
    </vt:vector>
  </HeadingPairs>
  <TitlesOfParts>
    <vt:vector size="31" baseType="lpstr">
      <vt:lpstr>ＤＦ特太ゴシック体</vt:lpstr>
      <vt:lpstr>ＤＨＰ特太ゴシック体</vt:lpstr>
      <vt:lpstr>HG創英角ｺﾞｼｯｸUB</vt:lpstr>
      <vt:lpstr>ＭＳ Ｐゴシック</vt:lpstr>
      <vt:lpstr>ＭＳ Ｐ明朝</vt:lpstr>
      <vt:lpstr>MS UI Gothic</vt:lpstr>
      <vt:lpstr>ＭＳ ゴシック</vt:lpstr>
      <vt:lpstr>ＭＳ 明朝</vt:lpstr>
      <vt:lpstr>UD デジタル 教科書体 NK-B</vt:lpstr>
      <vt:lpstr>メイリオ</vt:lpstr>
      <vt:lpstr>Arial</vt:lpstr>
      <vt:lpstr>標準デザイン</vt:lpstr>
      <vt:lpstr>Acrobat Document</vt:lpstr>
      <vt:lpstr>研修ガイダンス</vt:lpstr>
      <vt:lpstr>PowerPoint プレゼンテーション</vt:lpstr>
      <vt:lpstr>Ⅰ　主任相談支援専門員創設の経緯と 本研修のねらい</vt:lpstr>
      <vt:lpstr>PowerPoint プレゼンテーション</vt:lpstr>
      <vt:lpstr>PowerPoint プレゼンテーション</vt:lpstr>
      <vt:lpstr>PowerPoint プレゼンテーション</vt:lpstr>
      <vt:lpstr>PowerPoint プレゼンテーション</vt:lpstr>
      <vt:lpstr>Ⅱ　相談支援専門員研修の見直しと 本研修の位置づけ</vt:lpstr>
      <vt:lpstr>相談支援専門員の研修制度の見直しについて</vt:lpstr>
      <vt:lpstr>主任相談支援専門員および主任相談支援専門員養成研修の位置付け</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コマ名</dc:title>
  <dc:creator>fjk</dc:creator>
  <cp:lastModifiedBy>智恵子 渡邉</cp:lastModifiedBy>
  <cp:revision>224</cp:revision>
  <cp:lastPrinted>2019-12-05T10:56:45Z</cp:lastPrinted>
  <dcterms:created xsi:type="dcterms:W3CDTF">2006-03-03T14:21:43Z</dcterms:created>
  <dcterms:modified xsi:type="dcterms:W3CDTF">2026-10-01T03:28:07Z</dcterms:modified>
</cp:coreProperties>
</file>