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0"/>
  </p:notesMasterIdLst>
  <p:handoutMasterIdLst>
    <p:handoutMasterId r:id="rId41"/>
  </p:handoutMasterIdLst>
  <p:sldIdLst>
    <p:sldId id="272" r:id="rId5"/>
    <p:sldId id="273" r:id="rId6"/>
    <p:sldId id="281" r:id="rId7"/>
    <p:sldId id="257" r:id="rId8"/>
    <p:sldId id="265" r:id="rId9"/>
    <p:sldId id="904" r:id="rId10"/>
    <p:sldId id="256" r:id="rId11"/>
    <p:sldId id="914" r:id="rId12"/>
    <p:sldId id="907" r:id="rId13"/>
    <p:sldId id="916" r:id="rId14"/>
    <p:sldId id="911" r:id="rId15"/>
    <p:sldId id="917" r:id="rId16"/>
    <p:sldId id="275" r:id="rId17"/>
    <p:sldId id="919" r:id="rId18"/>
    <p:sldId id="920" r:id="rId19"/>
    <p:sldId id="921" r:id="rId20"/>
    <p:sldId id="939" r:id="rId21"/>
    <p:sldId id="922" r:id="rId22"/>
    <p:sldId id="923" r:id="rId23"/>
    <p:sldId id="295" r:id="rId24"/>
    <p:sldId id="940" r:id="rId25"/>
    <p:sldId id="924" r:id="rId26"/>
    <p:sldId id="259" r:id="rId27"/>
    <p:sldId id="927" r:id="rId28"/>
    <p:sldId id="300" r:id="rId29"/>
    <p:sldId id="301" r:id="rId30"/>
    <p:sldId id="929" r:id="rId31"/>
    <p:sldId id="302" r:id="rId32"/>
    <p:sldId id="258" r:id="rId33"/>
    <p:sldId id="913" r:id="rId34"/>
    <p:sldId id="933" r:id="rId35"/>
    <p:sldId id="298" r:id="rId36"/>
    <p:sldId id="935" r:id="rId37"/>
    <p:sldId id="294" r:id="rId38"/>
    <p:sldId id="260" r:id="rId39"/>
  </p:sldIdLst>
  <p:sldSz cx="13208000" cy="9906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5CE0F0B1-7750-4224-B847-5A94DC122128}">
          <p14:sldIdLst>
            <p14:sldId id="272"/>
            <p14:sldId id="273"/>
            <p14:sldId id="281"/>
            <p14:sldId id="257"/>
            <p14:sldId id="265"/>
            <p14:sldId id="904"/>
          </p14:sldIdLst>
        </p14:section>
        <p14:section name="Aアクションカード" id="{BE59F244-1228-4991-966A-2350F75BF2DB}">
          <p14:sldIdLst>
            <p14:sldId id="256"/>
            <p14:sldId id="914"/>
            <p14:sldId id="907"/>
            <p14:sldId id="916"/>
            <p14:sldId id="911"/>
            <p14:sldId id="917"/>
            <p14:sldId id="275"/>
            <p14:sldId id="919"/>
            <p14:sldId id="920"/>
            <p14:sldId id="921"/>
            <p14:sldId id="939"/>
            <p14:sldId id="922"/>
            <p14:sldId id="923"/>
            <p14:sldId id="295"/>
            <p14:sldId id="940"/>
            <p14:sldId id="924"/>
            <p14:sldId id="259"/>
            <p14:sldId id="927"/>
            <p14:sldId id="300"/>
            <p14:sldId id="301"/>
            <p14:sldId id="929"/>
            <p14:sldId id="302"/>
            <p14:sldId id="258"/>
            <p14:sldId id="913"/>
            <p14:sldId id="933"/>
            <p14:sldId id="298"/>
            <p14:sldId id="935"/>
            <p14:sldId id="294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83E8F-D62F-41EC-B6C9-C40AA13E962B}" v="112" dt="2024-06-27T05:45:50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5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8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EB1B651-C561-C070-5642-8F5AA6F0A0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A340B49-BA33-E8BB-6811-3704676660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E20938E-27B5-2A2F-9932-7CFFC08264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4F3C4-A574-4D18-BEA4-69ACADD579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515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18650" cy="4952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945" y="3"/>
            <a:ext cx="2919734" cy="4952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3DE79593-836B-4D29-9B8B-9A19437439ED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1900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118" y="4748300"/>
            <a:ext cx="5388610" cy="3885602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22"/>
            <a:ext cx="2918650" cy="49529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945" y="9371022"/>
            <a:ext cx="2919734" cy="49529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61DD50C4-DA38-4B57-8FA2-F58307E872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97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スライド イメージ プレースホルダ 1">
            <a:extLst>
              <a:ext uri="{FF2B5EF4-FFF2-40B4-BE49-F238E27FC236}">
                <a16:creationId xmlns:a16="http://schemas.microsoft.com/office/drawing/2014/main" id="{698EF50A-0539-4A04-A118-A48C50B57A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1231900"/>
            <a:ext cx="4440237" cy="3330575"/>
          </a:xfrm>
          <a:ln/>
        </p:spPr>
      </p:sp>
      <p:sp>
        <p:nvSpPr>
          <p:cNvPr id="177155" name="ノート プレースホルダ 2">
            <a:extLst>
              <a:ext uri="{FF2B5EF4-FFF2-40B4-BE49-F238E27FC236}">
                <a16:creationId xmlns:a16="http://schemas.microsoft.com/office/drawing/2014/main" id="{ABC4190E-9E55-4FFE-8A09-AFC78D699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ja-JP" altLang="en-US" sz="1600">
                <a:latin typeface="+mn-ea"/>
              </a:rPr>
              <a:t>次亜塩素酸ナトリウムの薄め方です。</a:t>
            </a:r>
            <a:endParaRPr lang="en-US" altLang="ja-JP" sz="1600">
              <a:latin typeface="+mn-ea"/>
            </a:endParaRPr>
          </a:p>
          <a:p>
            <a:pPr>
              <a:defRPr/>
            </a:pPr>
            <a:r>
              <a:rPr lang="ja-JP" altLang="en-US"/>
              <a:t>ます次亜塩素酸ナトリウムとは、市販の塩素系消毒剤でいうとハイターやブリーチなどで、ワイドハイターは酸素系漂白剤で塩素系ではないため効果はありません、</a:t>
            </a:r>
            <a:endParaRPr lang="en-US" altLang="ja-JP"/>
          </a:p>
          <a:p>
            <a:pPr>
              <a:defRPr/>
            </a:pPr>
            <a:endParaRPr lang="en-US" altLang="ja-JP"/>
          </a:p>
          <a:p>
            <a:pPr>
              <a:defRPr/>
            </a:pPr>
            <a:r>
              <a:rPr lang="ja-JP" altLang="en-US">
                <a:latin typeface="+mn-ea"/>
              </a:rPr>
              <a:t>塩素系漂白剤５％を原液とした場合の</a:t>
            </a:r>
            <a:endParaRPr lang="ja-JP" altLang="en-US"/>
          </a:p>
          <a:p>
            <a:pPr>
              <a:defRPr/>
            </a:pPr>
            <a:endParaRPr lang="ja-JP" altLang="en-US"/>
          </a:p>
          <a:p>
            <a:pPr>
              <a:defRPr/>
            </a:pPr>
            <a:r>
              <a:rPr lang="ja-JP" altLang="en-US" sz="1600">
                <a:latin typeface="+mn-ea"/>
              </a:rPr>
              <a:t>消毒薬は平時から用意しておきましょう</a:t>
            </a:r>
            <a:endParaRPr lang="en-US" altLang="ja-JP" sz="1600">
              <a:latin typeface="+mn-ea"/>
            </a:endParaRPr>
          </a:p>
          <a:p>
            <a:pPr>
              <a:defRPr/>
            </a:pPr>
            <a:r>
              <a:rPr lang="ja-JP" altLang="en-US" sz="1600">
                <a:latin typeface="+mn-ea"/>
              </a:rPr>
              <a:t>・薄めた薬液は、</a:t>
            </a:r>
            <a:r>
              <a:rPr lang="en-US" altLang="ja-JP" sz="1600">
                <a:latin typeface="+mn-ea"/>
              </a:rPr>
              <a:t>1</a:t>
            </a:r>
            <a:r>
              <a:rPr lang="ja-JP" altLang="en-US" sz="1600">
                <a:latin typeface="+mn-ea"/>
              </a:rPr>
              <a:t>回分を準備し、しっかり密封し直射日光に当てずに保存すれば</a:t>
            </a:r>
            <a:r>
              <a:rPr lang="en-US" altLang="ja-JP" sz="1600">
                <a:latin typeface="+mn-ea"/>
              </a:rPr>
              <a:t>1</a:t>
            </a:r>
            <a:r>
              <a:rPr lang="ja-JP" altLang="en-US" sz="1600">
                <a:latin typeface="+mn-ea"/>
              </a:rPr>
              <a:t>週間程度は保存可能です。</a:t>
            </a:r>
            <a:endParaRPr lang="en-US" altLang="ja-JP" sz="1600">
              <a:latin typeface="+mn-ea"/>
            </a:endParaRPr>
          </a:p>
          <a:p>
            <a:pPr>
              <a:defRPr/>
            </a:pPr>
            <a:r>
              <a:rPr lang="ja-JP" altLang="en-US" sz="1600">
                <a:latin typeface="+mn-ea"/>
              </a:rPr>
              <a:t>　</a:t>
            </a:r>
            <a:endParaRPr lang="en-US" altLang="ja-JP" sz="1600">
              <a:latin typeface="+mn-ea"/>
            </a:endParaRPr>
          </a:p>
          <a:p>
            <a:pPr>
              <a:defRPr/>
            </a:pPr>
            <a:r>
              <a:rPr lang="ja-JP" altLang="en-US" sz="1600">
                <a:latin typeface="+mn-ea"/>
              </a:rPr>
              <a:t>（５％＝５万ｐｐｍ。キャップ２杯＝５％</a:t>
            </a:r>
            <a:r>
              <a:rPr lang="en-US" altLang="ja-JP" sz="1600">
                <a:latin typeface="+mn-ea"/>
              </a:rPr>
              <a:t>×</a:t>
            </a:r>
            <a:r>
              <a:rPr lang="ja-JP" altLang="en-US" sz="1600">
                <a:latin typeface="+mn-ea"/>
              </a:rPr>
              <a:t>１０ｍｌ</a:t>
            </a:r>
            <a:r>
              <a:rPr lang="en-US" altLang="ja-JP" sz="1600">
                <a:latin typeface="+mn-ea"/>
              </a:rPr>
              <a:t>÷</a:t>
            </a:r>
            <a:r>
              <a:rPr lang="ja-JP" altLang="en-US" sz="1600">
                <a:latin typeface="+mn-ea"/>
              </a:rPr>
              <a:t>５００ｍｌ＝</a:t>
            </a:r>
            <a:r>
              <a:rPr lang="en-US" altLang="ja-JP" sz="1600" b="1">
                <a:latin typeface="+mn-ea"/>
              </a:rPr>
              <a:t>0.1</a:t>
            </a:r>
            <a:r>
              <a:rPr lang="ja-JP" altLang="en-US" sz="1600" b="1">
                <a:latin typeface="+mn-ea"/>
              </a:rPr>
              <a:t>％＝</a:t>
            </a:r>
            <a:r>
              <a:rPr lang="en-US" altLang="ja-JP" sz="1600" b="1">
                <a:latin typeface="+mn-ea"/>
              </a:rPr>
              <a:t>1000</a:t>
            </a:r>
            <a:r>
              <a:rPr lang="ja-JP" altLang="en-US" sz="1600" b="1">
                <a:latin typeface="+mn-ea"/>
              </a:rPr>
              <a:t>ｐｐｍ</a:t>
            </a:r>
            <a:r>
              <a:rPr lang="ja-JP" altLang="en-US" sz="1600">
                <a:latin typeface="+mn-ea"/>
              </a:rPr>
              <a:t>）</a:t>
            </a:r>
            <a:endParaRPr lang="en-US" altLang="ja-JP" sz="1600">
              <a:latin typeface="+mn-ea"/>
            </a:endParaRPr>
          </a:p>
          <a:p>
            <a:pPr>
              <a:defRPr/>
            </a:pPr>
            <a:endParaRPr lang="en-US" altLang="ja-JP" sz="1600">
              <a:latin typeface="+mn-ea"/>
            </a:endParaRPr>
          </a:p>
          <a:p>
            <a:pPr>
              <a:defRPr/>
            </a:pPr>
            <a:endParaRPr lang="en-US" altLang="ja-JP" sz="1600">
              <a:latin typeface="+mn-ea"/>
            </a:endParaRPr>
          </a:p>
        </p:txBody>
      </p:sp>
      <p:sp>
        <p:nvSpPr>
          <p:cNvPr id="113668" name="スライド番号プレースホルダ 3">
            <a:extLst>
              <a:ext uri="{FF2B5EF4-FFF2-40B4-BE49-F238E27FC236}">
                <a16:creationId xmlns:a16="http://schemas.microsoft.com/office/drawing/2014/main" id="{D1C07E4D-8D27-47BF-BCAA-36B5548FB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856" indent="-285714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2855" indent="-228571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9996" indent="-228571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138" indent="-228571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279" indent="-22857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421" indent="-22857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8563" indent="-22857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5704" indent="-22857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5AE119-3DB8-48CD-B5DE-8D7083B5FDC6}" type="slidenum">
              <a:rPr lang="ja-JP" altLang="en-US">
                <a:solidFill>
                  <a:srgbClr val="000000"/>
                </a:solidFill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ja-JP" altLang="en-US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3">
              <a:defRPr/>
            </a:pPr>
            <a:r>
              <a:rPr kumimoji="1" lang="ja-JP" altLang="en-US"/>
              <a:t>清潔区域にいる先生に園児の着替え消毒をお願いする。（繰り返し）</a:t>
            </a:r>
            <a:endParaRPr kumimoji="1" lang="en-US" altLang="ja-JP"/>
          </a:p>
          <a:p>
            <a:r>
              <a:rPr kumimoji="1" lang="ja-JP" altLang="en-US"/>
              <a:t>最後に、発見者先生→患児</a:t>
            </a:r>
            <a:endParaRPr kumimoji="1" lang="en-US" altLang="ja-JP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D50C4-DA38-4B57-8FA2-F58307E8727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41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D50C4-DA38-4B57-8FA2-F58307E8727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0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1" y="1621191"/>
            <a:ext cx="112268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5202944"/>
            <a:ext cx="99060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64" indent="0" algn="ctr">
              <a:buNone/>
              <a:defRPr sz="2889"/>
            </a:lvl2pPr>
            <a:lvl3pPr marL="1320726" indent="0" algn="ctr">
              <a:buNone/>
              <a:defRPr sz="2600"/>
            </a:lvl3pPr>
            <a:lvl4pPr marL="1981090" indent="0" algn="ctr">
              <a:buNone/>
              <a:defRPr sz="2311"/>
            </a:lvl4pPr>
            <a:lvl5pPr marL="2641453" indent="0" algn="ctr">
              <a:buNone/>
              <a:defRPr sz="2311"/>
            </a:lvl5pPr>
            <a:lvl6pPr marL="3301816" indent="0" algn="ctr">
              <a:buNone/>
              <a:defRPr sz="2311"/>
            </a:lvl6pPr>
            <a:lvl7pPr marL="3962179" indent="0" algn="ctr">
              <a:buNone/>
              <a:defRPr sz="2311"/>
            </a:lvl7pPr>
            <a:lvl8pPr marL="4622543" indent="0" algn="ctr">
              <a:buNone/>
              <a:defRPr sz="2311"/>
            </a:lvl8pPr>
            <a:lvl9pPr marL="5282905" indent="0" algn="ctr">
              <a:buNone/>
              <a:defRPr sz="2311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6521-7A8E-42EE-9C21-58B203064210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6E25-81B1-410D-8B3F-E3AF087E5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75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6521-7A8E-42EE-9C21-58B203064210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6E25-81B1-410D-8B3F-E3AF087E5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6" y="527405"/>
            <a:ext cx="2847975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2" y="527405"/>
            <a:ext cx="8378825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6521-7A8E-42EE-9C21-58B203064210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6E25-81B1-410D-8B3F-E3AF087E5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00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6521-7A8E-42EE-9C21-58B203064210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6E25-81B1-410D-8B3F-E3AF087E5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33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72" y="2469624"/>
            <a:ext cx="11391900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172" y="6629228"/>
            <a:ext cx="11391900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64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2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09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453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16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17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543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2905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6521-7A8E-42EE-9C21-58B203064210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6E25-81B1-410D-8B3F-E3AF087E5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5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1" y="2637014"/>
            <a:ext cx="561340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0" y="2637014"/>
            <a:ext cx="561340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6521-7A8E-42EE-9C21-58B203064210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6E25-81B1-410D-8B3F-E3AF087E5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15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527405"/>
            <a:ext cx="11391900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72" y="2428349"/>
            <a:ext cx="5587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64" indent="0">
              <a:buNone/>
              <a:defRPr sz="2889" b="1"/>
            </a:lvl2pPr>
            <a:lvl3pPr marL="1320726" indent="0">
              <a:buNone/>
              <a:defRPr sz="2600" b="1"/>
            </a:lvl3pPr>
            <a:lvl4pPr marL="1981090" indent="0">
              <a:buNone/>
              <a:defRPr sz="2311" b="1"/>
            </a:lvl4pPr>
            <a:lvl5pPr marL="2641453" indent="0">
              <a:buNone/>
              <a:defRPr sz="2311" b="1"/>
            </a:lvl5pPr>
            <a:lvl6pPr marL="3301816" indent="0">
              <a:buNone/>
              <a:defRPr sz="2311" b="1"/>
            </a:lvl6pPr>
            <a:lvl7pPr marL="3962179" indent="0">
              <a:buNone/>
              <a:defRPr sz="2311" b="1"/>
            </a:lvl7pPr>
            <a:lvl8pPr marL="4622543" indent="0">
              <a:buNone/>
              <a:defRPr sz="2311" b="1"/>
            </a:lvl8pPr>
            <a:lvl9pPr marL="5282905" indent="0">
              <a:buNone/>
              <a:defRPr sz="231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772" y="3618444"/>
            <a:ext cx="5587602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1" y="2428349"/>
            <a:ext cx="5615120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64" indent="0">
              <a:buNone/>
              <a:defRPr sz="2889" b="1"/>
            </a:lvl2pPr>
            <a:lvl3pPr marL="1320726" indent="0">
              <a:buNone/>
              <a:defRPr sz="2600" b="1"/>
            </a:lvl3pPr>
            <a:lvl4pPr marL="1981090" indent="0">
              <a:buNone/>
              <a:defRPr sz="2311" b="1"/>
            </a:lvl4pPr>
            <a:lvl5pPr marL="2641453" indent="0">
              <a:buNone/>
              <a:defRPr sz="2311" b="1"/>
            </a:lvl5pPr>
            <a:lvl6pPr marL="3301816" indent="0">
              <a:buNone/>
              <a:defRPr sz="2311" b="1"/>
            </a:lvl6pPr>
            <a:lvl7pPr marL="3962179" indent="0">
              <a:buNone/>
              <a:defRPr sz="2311" b="1"/>
            </a:lvl7pPr>
            <a:lvl8pPr marL="4622543" indent="0">
              <a:buNone/>
              <a:defRPr sz="2311" b="1"/>
            </a:lvl8pPr>
            <a:lvl9pPr marL="5282905" indent="0">
              <a:buNone/>
              <a:defRPr sz="231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1" y="3618444"/>
            <a:ext cx="5615120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6521-7A8E-42EE-9C21-58B203064210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6E25-81B1-410D-8B3F-E3AF087E5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18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6521-7A8E-42EE-9C21-58B203064210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6E25-81B1-410D-8B3F-E3AF087E5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4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6521-7A8E-42EE-9C21-58B203064210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6E25-81B1-410D-8B3F-E3AF087E5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33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120" y="1426285"/>
            <a:ext cx="6686550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2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64" indent="0">
              <a:buNone/>
              <a:defRPr sz="2022"/>
            </a:lvl2pPr>
            <a:lvl3pPr marL="1320726" indent="0">
              <a:buNone/>
              <a:defRPr sz="1733"/>
            </a:lvl3pPr>
            <a:lvl4pPr marL="1981090" indent="0">
              <a:buNone/>
              <a:defRPr sz="1444"/>
            </a:lvl4pPr>
            <a:lvl5pPr marL="2641453" indent="0">
              <a:buNone/>
              <a:defRPr sz="1444"/>
            </a:lvl5pPr>
            <a:lvl6pPr marL="3301816" indent="0">
              <a:buNone/>
              <a:defRPr sz="1444"/>
            </a:lvl6pPr>
            <a:lvl7pPr marL="3962179" indent="0">
              <a:buNone/>
              <a:defRPr sz="1444"/>
            </a:lvl7pPr>
            <a:lvl8pPr marL="4622543" indent="0">
              <a:buNone/>
              <a:defRPr sz="1444"/>
            </a:lvl8pPr>
            <a:lvl9pPr marL="5282905" indent="0">
              <a:buNone/>
              <a:defRPr sz="14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6521-7A8E-42EE-9C21-58B203064210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6E25-81B1-410D-8B3F-E3AF087E5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40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120" y="1426285"/>
            <a:ext cx="6686550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64" indent="0">
              <a:buNone/>
              <a:defRPr sz="4044"/>
            </a:lvl2pPr>
            <a:lvl3pPr marL="1320726" indent="0">
              <a:buNone/>
              <a:defRPr sz="3467"/>
            </a:lvl3pPr>
            <a:lvl4pPr marL="1981090" indent="0">
              <a:buNone/>
              <a:defRPr sz="2889"/>
            </a:lvl4pPr>
            <a:lvl5pPr marL="2641453" indent="0">
              <a:buNone/>
              <a:defRPr sz="2889"/>
            </a:lvl5pPr>
            <a:lvl6pPr marL="3301816" indent="0">
              <a:buNone/>
              <a:defRPr sz="2889"/>
            </a:lvl6pPr>
            <a:lvl7pPr marL="3962179" indent="0">
              <a:buNone/>
              <a:defRPr sz="2889"/>
            </a:lvl7pPr>
            <a:lvl8pPr marL="4622543" indent="0">
              <a:buNone/>
              <a:defRPr sz="2889"/>
            </a:lvl8pPr>
            <a:lvl9pPr marL="5282905" indent="0">
              <a:buNone/>
              <a:defRPr sz="2889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2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64" indent="0">
              <a:buNone/>
              <a:defRPr sz="2022"/>
            </a:lvl2pPr>
            <a:lvl3pPr marL="1320726" indent="0">
              <a:buNone/>
              <a:defRPr sz="1733"/>
            </a:lvl3pPr>
            <a:lvl4pPr marL="1981090" indent="0">
              <a:buNone/>
              <a:defRPr sz="1444"/>
            </a:lvl4pPr>
            <a:lvl5pPr marL="2641453" indent="0">
              <a:buNone/>
              <a:defRPr sz="1444"/>
            </a:lvl5pPr>
            <a:lvl6pPr marL="3301816" indent="0">
              <a:buNone/>
              <a:defRPr sz="1444"/>
            </a:lvl6pPr>
            <a:lvl7pPr marL="3962179" indent="0">
              <a:buNone/>
              <a:defRPr sz="1444"/>
            </a:lvl7pPr>
            <a:lvl8pPr marL="4622543" indent="0">
              <a:buNone/>
              <a:defRPr sz="1444"/>
            </a:lvl8pPr>
            <a:lvl9pPr marL="5282905" indent="0">
              <a:buNone/>
              <a:defRPr sz="14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56521-7A8E-42EE-9C21-58B203064210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06E25-81B1-410D-8B3F-E3AF087E5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95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0" y="527405"/>
            <a:ext cx="1139190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0" y="2637014"/>
            <a:ext cx="1139190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0" y="9181399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56521-7A8E-42EE-9C21-58B203064210}" type="datetimeFigureOut">
              <a:rPr kumimoji="1" lang="ja-JP" altLang="en-US" smtClean="0"/>
              <a:t>2024/6/28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5150" y="9181399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50" y="9181399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06E25-81B1-410D-8B3F-E3AF087E5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37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20726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2" indent="-330182" algn="l" defTabSz="1320726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45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08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271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635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997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361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724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087" indent="-330182" algn="l" defTabSz="1320726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2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64" algn="l" defTabSz="132072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26" algn="l" defTabSz="132072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090" algn="l" defTabSz="132072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453" algn="l" defTabSz="132072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16" algn="l" defTabSz="132072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79" algn="l" defTabSz="132072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543" algn="l" defTabSz="132072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2905" algn="l" defTabSz="1320726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73F109-2857-4C97-8D99-72D17C174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312" y="784427"/>
            <a:ext cx="11226800" cy="2969375"/>
          </a:xfrm>
        </p:spPr>
        <p:txBody>
          <a:bodyPr/>
          <a:lstStyle/>
          <a:p>
            <a:r>
              <a:rPr kumimoji="1" lang="ja-JP" altLang="en-US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感染性胃腸炎発生時</a:t>
            </a:r>
            <a:br>
              <a:rPr kumimoji="1" lang="en-US" altLang="ja-JP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kumimoji="1" lang="ja-JP" altLang="en-US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アクションカード</a:t>
            </a:r>
          </a:p>
        </p:txBody>
      </p:sp>
      <p:pic>
        <p:nvPicPr>
          <p:cNvPr id="7" name="図 6" descr="床, 屋内, テーブル, 建物 が含まれている画像&#10;&#10;自動的に生成された説明">
            <a:extLst>
              <a:ext uri="{FF2B5EF4-FFF2-40B4-BE49-F238E27FC236}">
                <a16:creationId xmlns:a16="http://schemas.microsoft.com/office/drawing/2014/main" id="{29BC6914-E901-45CE-8BA2-A564F60313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/>
          <a:stretch/>
        </p:blipFill>
        <p:spPr>
          <a:xfrm>
            <a:off x="1136385" y="4066287"/>
            <a:ext cx="5270500" cy="3636799"/>
          </a:xfrm>
          <a:prstGeom prst="rect">
            <a:avLst/>
          </a:prstGeom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881E331E-AEC5-4F41-BFC0-079E3DF1806A}"/>
              </a:ext>
            </a:extLst>
          </p:cNvPr>
          <p:cNvGrpSpPr/>
          <p:nvPr/>
        </p:nvGrpSpPr>
        <p:grpSpPr>
          <a:xfrm>
            <a:off x="619751" y="4061704"/>
            <a:ext cx="5622475" cy="3783803"/>
            <a:chOff x="175075" y="4815075"/>
            <a:chExt cx="5622475" cy="2795680"/>
          </a:xfrm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FF8300AC-B1F4-47BE-961D-05C661FD4D5F}"/>
                </a:ext>
              </a:extLst>
            </p:cNvPr>
            <p:cNvSpPr/>
            <p:nvPr/>
          </p:nvSpPr>
          <p:spPr>
            <a:xfrm>
              <a:off x="768350" y="4815075"/>
              <a:ext cx="5029200" cy="24845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EAC5D222-6847-4E2A-B94E-8B380542F0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600" y="5359356"/>
              <a:ext cx="2305050" cy="78424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CF0E95C0-4F3E-42A1-983E-6EEA82B30723}"/>
                </a:ext>
              </a:extLst>
            </p:cNvPr>
            <p:cNvCxnSpPr>
              <a:cxnSpLocks/>
            </p:cNvCxnSpPr>
            <p:nvPr/>
          </p:nvCxnSpPr>
          <p:spPr>
            <a:xfrm>
              <a:off x="3321050" y="5372286"/>
              <a:ext cx="2228850" cy="78424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5315C947-56A9-472F-BD67-B7E913ED5858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 flipH="1" flipV="1">
              <a:off x="3282950" y="4815075"/>
              <a:ext cx="19050" cy="54428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90FF98CE-BF65-40B9-8D63-5202B8C4FFFD}"/>
                </a:ext>
              </a:extLst>
            </p:cNvPr>
            <p:cNvSpPr/>
            <p:nvPr/>
          </p:nvSpPr>
          <p:spPr>
            <a:xfrm>
              <a:off x="2086229" y="5855425"/>
              <a:ext cx="2305050" cy="107995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b="1">
                  <a:solidFill>
                    <a:srgbClr val="FF0000"/>
                  </a:solidFill>
                </a:rPr>
                <a:t>汚染区域</a:t>
              </a:r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8FAF81D1-87EC-4DEF-B1A1-92B2FEFBFEEC}"/>
                </a:ext>
              </a:extLst>
            </p:cNvPr>
            <p:cNvSpPr/>
            <p:nvPr/>
          </p:nvSpPr>
          <p:spPr>
            <a:xfrm>
              <a:off x="175075" y="6988455"/>
              <a:ext cx="1828800" cy="622300"/>
            </a:xfrm>
            <a:prstGeom prst="ellipse">
              <a:avLst/>
            </a:prstGeom>
            <a:ln w="28575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/>
                <a:t>清潔区域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92DF29C5-74D8-4FAC-8070-2F152965ED20}"/>
                </a:ext>
              </a:extLst>
            </p:cNvPr>
            <p:cNvSpPr txBox="1"/>
            <p:nvPr/>
          </p:nvSpPr>
          <p:spPr>
            <a:xfrm>
              <a:off x="1651000" y="5359356"/>
              <a:ext cx="825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>
                  <a:solidFill>
                    <a:srgbClr val="FF0000"/>
                  </a:solidFill>
                </a:rPr>
                <a:t>2.5</a:t>
              </a:r>
              <a:r>
                <a:rPr kumimoji="1" lang="ja-JP" altLang="en-US" b="1">
                  <a:solidFill>
                    <a:srgbClr val="FF0000"/>
                  </a:solidFill>
                </a:rPr>
                <a:t>ｍ</a:t>
              </a: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25E3ECDA-F475-4BAF-9FE4-9FD7F2636745}"/>
              </a:ext>
            </a:extLst>
          </p:cNvPr>
          <p:cNvGrpSpPr/>
          <p:nvPr/>
        </p:nvGrpSpPr>
        <p:grpSpPr>
          <a:xfrm>
            <a:off x="6545876" y="4061705"/>
            <a:ext cx="5956367" cy="5059867"/>
            <a:chOff x="6291716" y="4623186"/>
            <a:chExt cx="4933222" cy="4194970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48EEBBBC-EC28-4F43-BA0C-39943671B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03" t="14445" r="61923" b="20940"/>
            <a:stretch/>
          </p:blipFill>
          <p:spPr>
            <a:xfrm>
              <a:off x="6737350" y="4623186"/>
              <a:ext cx="4381500" cy="2931679"/>
            </a:xfrm>
            <a:prstGeom prst="rect">
              <a:avLst/>
            </a:prstGeom>
          </p:spPr>
        </p:pic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9D6DFA02-4001-48CA-9688-E792B60A9B44}"/>
                </a:ext>
              </a:extLst>
            </p:cNvPr>
            <p:cNvSpPr/>
            <p:nvPr/>
          </p:nvSpPr>
          <p:spPr>
            <a:xfrm>
              <a:off x="7143397" y="5318893"/>
              <a:ext cx="3956403" cy="12247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19E2273C-D72A-4C78-9B8A-F7A74BE42C00}"/>
                </a:ext>
              </a:extLst>
            </p:cNvPr>
            <p:cNvSpPr/>
            <p:nvPr/>
          </p:nvSpPr>
          <p:spPr>
            <a:xfrm>
              <a:off x="8395668" y="5823336"/>
              <a:ext cx="1491283" cy="69694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>
                  <a:solidFill>
                    <a:srgbClr val="FF0000"/>
                  </a:solidFill>
                </a:rPr>
                <a:t>汚染区域</a:t>
              </a:r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1B213308-B8D0-4564-B79A-5709296E4AD1}"/>
                </a:ext>
              </a:extLst>
            </p:cNvPr>
            <p:cNvSpPr/>
            <p:nvPr/>
          </p:nvSpPr>
          <p:spPr>
            <a:xfrm>
              <a:off x="6291716" y="6520278"/>
              <a:ext cx="1505094" cy="698283"/>
            </a:xfrm>
            <a:prstGeom prst="ellipse">
              <a:avLst/>
            </a:prstGeom>
            <a:ln w="28575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/>
                <a:t>清潔区域</a:t>
              </a:r>
            </a:p>
          </p:txBody>
        </p: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09C04968-AB44-45EF-AB57-8136BC1776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1953" y="6032500"/>
              <a:ext cx="456847" cy="335117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1CE99EA9-0395-494B-A3F1-6E9BD72D1C2E}"/>
                </a:ext>
              </a:extLst>
            </p:cNvPr>
            <p:cNvCxnSpPr>
              <a:cxnSpLocks/>
            </p:cNvCxnSpPr>
            <p:nvPr/>
          </p:nvCxnSpPr>
          <p:spPr>
            <a:xfrm>
              <a:off x="7601303" y="5648033"/>
              <a:ext cx="577497" cy="116377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E2E17FC3-9376-4690-8238-F571F380F2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6000" y="5544022"/>
              <a:ext cx="590903" cy="162199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7C867261-0AE1-46F5-8349-0C48E7683B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06000" y="5931273"/>
              <a:ext cx="533400" cy="378155"/>
            </a:xfrm>
            <a:prstGeom prst="straightConnector1">
              <a:avLst/>
            </a:prstGeom>
            <a:ln w="762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7B0EDA96-811D-481C-9781-951FA93A724A}"/>
                </a:ext>
              </a:extLst>
            </p:cNvPr>
            <p:cNvSpPr/>
            <p:nvPr/>
          </p:nvSpPr>
          <p:spPr>
            <a:xfrm>
              <a:off x="7018259" y="7554864"/>
              <a:ext cx="4206679" cy="12632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>
                  <a:solidFill>
                    <a:schemeClr val="tx1"/>
                  </a:solidFill>
                </a:rPr>
                <a:t>中心部から半径</a:t>
              </a:r>
              <a:r>
                <a:rPr kumimoji="1" lang="en-US" altLang="ja-JP" sz="2800">
                  <a:solidFill>
                    <a:schemeClr val="tx1"/>
                  </a:solidFill>
                </a:rPr>
                <a:t>2.5</a:t>
              </a:r>
              <a:r>
                <a:rPr kumimoji="1" lang="ja-JP" altLang="en-US" sz="2800">
                  <a:solidFill>
                    <a:schemeClr val="tx1"/>
                  </a:solidFill>
                </a:rPr>
                <a:t>ｍ以内を確実に消毒しましょう</a:t>
              </a:r>
              <a:endParaRPr kumimoji="1" lang="en-US" altLang="ja-JP" sz="2800">
                <a:solidFill>
                  <a:schemeClr val="tx1"/>
                </a:solidFill>
              </a:endParaRPr>
            </a:p>
            <a:p>
              <a:pPr algn="ctr"/>
              <a:r>
                <a:rPr kumimoji="1" lang="ja-JP" altLang="en-US" sz="2800">
                  <a:solidFill>
                    <a:schemeClr val="tx1"/>
                  </a:solidFill>
                </a:rPr>
                <a:t>（外側から内側にふき取る）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E94EE71A-4D0A-49FB-ADBE-86033E300F40}"/>
              </a:ext>
            </a:extLst>
          </p:cNvPr>
          <p:cNvGrpSpPr/>
          <p:nvPr/>
        </p:nvGrpSpPr>
        <p:grpSpPr>
          <a:xfrm>
            <a:off x="156599" y="185584"/>
            <a:ext cx="12894801" cy="9534832"/>
            <a:chOff x="187085" y="187069"/>
            <a:chExt cx="12894801" cy="9534832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084B9BDA-D6E0-4F32-B5C7-F8B75CC78336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95916279-54B7-4DCC-A23C-B5F28EF511D2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2BB4D7AD-AE5A-4BF6-92EC-D7A2879844AA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A353A5E1-8A3A-45B1-8D61-AE0CFECB3099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字幕 2">
            <a:extLst>
              <a:ext uri="{FF2B5EF4-FFF2-40B4-BE49-F238E27FC236}">
                <a16:creationId xmlns:a16="http://schemas.microsoft.com/office/drawing/2014/main" id="{56B49787-7007-F029-8860-68AA857EFEA3}"/>
              </a:ext>
            </a:extLst>
          </p:cNvPr>
          <p:cNvSpPr txBox="1">
            <a:spLocks/>
          </p:cNvSpPr>
          <p:nvPr/>
        </p:nvSpPr>
        <p:spPr>
          <a:xfrm>
            <a:off x="-2126806" y="8301942"/>
            <a:ext cx="99060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20726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None/>
              <a:defRPr kumimoji="1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0364" indent="0" algn="ctr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20726" indent="0" algn="ctr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81090" indent="0" algn="ctr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1453" indent="0" algn="ctr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01816" indent="0" algn="ctr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79" indent="0" algn="ctr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22543" indent="0" algn="ctr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82905" indent="0" algn="ctr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None/>
              <a:defRPr kumimoji="1" sz="23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福井県坂井健康福祉センター</a:t>
            </a:r>
            <a:endParaRPr lang="en-US" altLang="ja-JP" sz="2400" dirty="0"/>
          </a:p>
          <a:p>
            <a:r>
              <a:rPr lang="ja-JP" altLang="en-US" sz="2400" dirty="0"/>
              <a:t>令和６年６月作成</a:t>
            </a:r>
          </a:p>
        </p:txBody>
      </p:sp>
    </p:spTree>
    <p:extLst>
      <p:ext uri="{BB962C8B-B14F-4D97-AF65-F5344CB8AC3E}">
        <p14:creationId xmlns:p14="http://schemas.microsoft.com/office/powerpoint/2010/main" val="1823496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F72D2FAA-8425-4743-9AE3-A952B8524068}"/>
              </a:ext>
            </a:extLst>
          </p:cNvPr>
          <p:cNvGrpSpPr/>
          <p:nvPr/>
        </p:nvGrpSpPr>
        <p:grpSpPr>
          <a:xfrm>
            <a:off x="187085" y="187069"/>
            <a:ext cx="12894801" cy="9534832"/>
            <a:chOff x="187085" y="187069"/>
            <a:chExt cx="12894801" cy="9534832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F12589B3-80EC-41E2-ADF3-C926B11D8D69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B66361E9-A938-4E40-924D-4C06CE79F6F3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47C3A05E-770F-40C0-89A3-5E016D799FB6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ED2B3DCD-16FE-4080-A788-932E34C92FE7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8B87D67-D96F-4426-A12A-A06A972C2A48}"/>
              </a:ext>
            </a:extLst>
          </p:cNvPr>
          <p:cNvSpPr txBox="1"/>
          <p:nvPr/>
        </p:nvSpPr>
        <p:spPr>
          <a:xfrm>
            <a:off x="777922" y="450376"/>
            <a:ext cx="12438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A</a:t>
            </a:r>
            <a:r>
              <a:rPr kumimoji="0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－</a:t>
            </a:r>
            <a:r>
              <a:rPr lang="ja-JP" altLang="en-US" sz="5400" b="1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</a:t>
            </a:r>
            <a:r>
              <a:rPr kumimoji="0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0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職員</a:t>
            </a:r>
            <a:r>
              <a:rPr kumimoji="0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A</a:t>
            </a:r>
          </a:p>
          <a:p>
            <a:pPr>
              <a:defRPr/>
            </a:pPr>
            <a:r>
              <a:rPr lang="ja-JP" altLang="en-US" sz="4400" b="1" dirty="0">
                <a:latin typeface="+mj-ea"/>
                <a:ea typeface="+mj-ea"/>
              </a:rPr>
              <a:t>（発見者、汚染区域にいる園児のケア）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endParaRPr kumimoji="1" lang="ja-JP" altLang="en-US" dirty="0"/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FB476B5-2BE0-47E6-8DD7-52B8F966A583}"/>
              </a:ext>
            </a:extLst>
          </p:cNvPr>
          <p:cNvGrpSpPr/>
          <p:nvPr/>
        </p:nvGrpSpPr>
        <p:grpSpPr>
          <a:xfrm>
            <a:off x="530726" y="4763069"/>
            <a:ext cx="12368373" cy="4565238"/>
            <a:chOff x="679476" y="2108241"/>
            <a:chExt cx="12368373" cy="6226764"/>
          </a:xfrm>
        </p:grpSpPr>
        <p:pic>
          <p:nvPicPr>
            <p:cNvPr id="38" name="Picture 6" descr="保育で使える！カードシアターあそび１２ヶ月を買ってみた！レビュー | サンデーのこれいい！ブログ">
              <a:extLst>
                <a:ext uri="{FF2B5EF4-FFF2-40B4-BE49-F238E27FC236}">
                  <a16:creationId xmlns:a16="http://schemas.microsoft.com/office/drawing/2014/main" id="{F63CCA88-22AB-4F32-AF2E-63A74CAB41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8" b="27665"/>
            <a:stretch/>
          </p:blipFill>
          <p:spPr bwMode="auto">
            <a:xfrm>
              <a:off x="11160752" y="6207076"/>
              <a:ext cx="1729565" cy="1848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EDFFE3F5-7BDE-45DA-8F97-5013064EE1E9}"/>
                </a:ext>
              </a:extLst>
            </p:cNvPr>
            <p:cNvGrpSpPr/>
            <p:nvPr/>
          </p:nvGrpSpPr>
          <p:grpSpPr>
            <a:xfrm>
              <a:off x="679476" y="2108241"/>
              <a:ext cx="12368373" cy="6226764"/>
              <a:chOff x="679476" y="1985411"/>
              <a:chExt cx="12368373" cy="6226764"/>
            </a:xfrm>
          </p:grpSpPr>
          <p:grpSp>
            <p:nvGrpSpPr>
              <p:cNvPr id="2" name="グループ化 1">
                <a:extLst>
                  <a:ext uri="{FF2B5EF4-FFF2-40B4-BE49-F238E27FC236}">
                    <a16:creationId xmlns:a16="http://schemas.microsoft.com/office/drawing/2014/main" id="{71CBBAFF-C0A6-4488-A7FA-9BF260F051E0}"/>
                  </a:ext>
                </a:extLst>
              </p:cNvPr>
              <p:cNvGrpSpPr/>
              <p:nvPr/>
            </p:nvGrpSpPr>
            <p:grpSpPr>
              <a:xfrm>
                <a:off x="679476" y="1985411"/>
                <a:ext cx="12368373" cy="6226764"/>
                <a:chOff x="660728" y="3996813"/>
                <a:chExt cx="12368373" cy="5517659"/>
              </a:xfrm>
            </p:grpSpPr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680C0464-0AD8-4591-BC69-5337997D4101}"/>
                    </a:ext>
                  </a:extLst>
                </p:cNvPr>
                <p:cNvSpPr txBox="1"/>
                <p:nvPr/>
              </p:nvSpPr>
              <p:spPr>
                <a:xfrm>
                  <a:off x="747564" y="4948026"/>
                  <a:ext cx="190274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b="1">
                      <a:solidFill>
                        <a:schemeClr val="accent1"/>
                      </a:solidFill>
                    </a:rPr>
                    <a:t>清潔区域</a:t>
                  </a:r>
                </a:p>
              </p:txBody>
            </p:sp>
            <p:grpSp>
              <p:nvGrpSpPr>
                <p:cNvPr id="4" name="グループ化 3">
                  <a:extLst>
                    <a:ext uri="{FF2B5EF4-FFF2-40B4-BE49-F238E27FC236}">
                      <a16:creationId xmlns:a16="http://schemas.microsoft.com/office/drawing/2014/main" id="{4D45A3BD-280B-4E41-BF8D-506230F75BC6}"/>
                    </a:ext>
                  </a:extLst>
                </p:cNvPr>
                <p:cNvGrpSpPr/>
                <p:nvPr/>
              </p:nvGrpSpPr>
              <p:grpSpPr>
                <a:xfrm>
                  <a:off x="660728" y="3996813"/>
                  <a:ext cx="12368373" cy="5517659"/>
                  <a:chOff x="660728" y="3996813"/>
                  <a:chExt cx="12368373" cy="5517659"/>
                </a:xfrm>
              </p:grpSpPr>
              <p:sp>
                <p:nvSpPr>
                  <p:cNvPr id="5" name="楕円 4">
                    <a:extLst>
                      <a:ext uri="{FF2B5EF4-FFF2-40B4-BE49-F238E27FC236}">
                        <a16:creationId xmlns:a16="http://schemas.microsoft.com/office/drawing/2014/main" id="{CC7ED41A-80FB-4AFD-8892-8FBDE5A1AD08}"/>
                      </a:ext>
                    </a:extLst>
                  </p:cNvPr>
                  <p:cNvSpPr/>
                  <p:nvPr/>
                </p:nvSpPr>
                <p:spPr>
                  <a:xfrm>
                    <a:off x="1634289" y="3996813"/>
                    <a:ext cx="10448931" cy="5269727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D1E6D256-330A-4175-9BB4-E555A774CC2B}"/>
                      </a:ext>
                    </a:extLst>
                  </p:cNvPr>
                  <p:cNvSpPr txBox="1"/>
                  <p:nvPr/>
                </p:nvSpPr>
                <p:spPr>
                  <a:xfrm>
                    <a:off x="8166752" y="5968162"/>
                    <a:ext cx="2975252" cy="7753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2800"/>
                      <a:t>　職員</a:t>
                    </a:r>
                    <a:r>
                      <a:rPr kumimoji="1" lang="en-US" altLang="ja-JP" sz="2800"/>
                      <a:t>A</a:t>
                    </a:r>
                  </a:p>
                  <a:p>
                    <a:r>
                      <a:rPr kumimoji="1" lang="ja-JP" altLang="en-US" sz="2800"/>
                      <a:t>（発見者）</a:t>
                    </a:r>
                  </a:p>
                </p:txBody>
              </p:sp>
              <p:pic>
                <p:nvPicPr>
                  <p:cNvPr id="8" name="Picture 2" descr="驚いている女の子のイラスト | かわいいフリー素材集 いらすとや">
                    <a:extLst>
                      <a:ext uri="{FF2B5EF4-FFF2-40B4-BE49-F238E27FC236}">
                        <a16:creationId xmlns:a16="http://schemas.microsoft.com/office/drawing/2014/main" id="{58DF6E27-BA31-4583-88E1-6C94377765E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463517" y="7093316"/>
                    <a:ext cx="1628858" cy="144168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" name="Picture 4" descr="驚いている男の子のイラスト | かわいいフリー素材集 いらすとや">
                    <a:extLst>
                      <a:ext uri="{FF2B5EF4-FFF2-40B4-BE49-F238E27FC236}">
                        <a16:creationId xmlns:a16="http://schemas.microsoft.com/office/drawing/2014/main" id="{6AF73219-E941-4B0D-922B-3D34651A24A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0728" y="7493764"/>
                    <a:ext cx="1729565" cy="183022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0" name="テキスト ボックス 19">
                    <a:extLst>
                      <a:ext uri="{FF2B5EF4-FFF2-40B4-BE49-F238E27FC236}">
                        <a16:creationId xmlns:a16="http://schemas.microsoft.com/office/drawing/2014/main" id="{A12F6352-F4A2-4646-90E2-E94F8A72B4EA}"/>
                      </a:ext>
                    </a:extLst>
                  </p:cNvPr>
                  <p:cNvSpPr txBox="1"/>
                  <p:nvPr/>
                </p:nvSpPr>
                <p:spPr>
                  <a:xfrm>
                    <a:off x="10271770" y="8615131"/>
                    <a:ext cx="2698175" cy="7753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ja-JP" altLang="en-US" sz="2800" dirty="0"/>
                      <a:t>職員</a:t>
                    </a:r>
                    <a:r>
                      <a:rPr kumimoji="1" lang="en-US" altLang="ja-JP" sz="2800" dirty="0"/>
                      <a:t>B</a:t>
                    </a:r>
                  </a:p>
                  <a:p>
                    <a:r>
                      <a:rPr kumimoji="1" lang="ja-JP" altLang="en-US" sz="2800" dirty="0"/>
                      <a:t>（リーダー役）</a:t>
                    </a:r>
                    <a:endParaRPr kumimoji="1" lang="ja-JP" altLang="en-US" sz="1600" dirty="0"/>
                  </a:p>
                </p:txBody>
              </p:sp>
              <p:sp>
                <p:nvSpPr>
                  <p:cNvPr id="11" name="テキスト ボックス 10">
                    <a:extLst>
                      <a:ext uri="{FF2B5EF4-FFF2-40B4-BE49-F238E27FC236}">
                        <a16:creationId xmlns:a16="http://schemas.microsoft.com/office/drawing/2014/main" id="{A3E2BE54-19E8-462E-8CBB-6BECDA6A5D7A}"/>
                      </a:ext>
                    </a:extLst>
                  </p:cNvPr>
                  <p:cNvSpPr txBox="1"/>
                  <p:nvPr/>
                </p:nvSpPr>
                <p:spPr>
                  <a:xfrm>
                    <a:off x="5224413" y="8361431"/>
                    <a:ext cx="1902748" cy="4636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2800" b="1" dirty="0">
                        <a:solidFill>
                          <a:srgbClr val="FF0000"/>
                        </a:solidFill>
                      </a:rPr>
                      <a:t>汚染区域</a:t>
                    </a:r>
                  </a:p>
                </p:txBody>
              </p:sp>
              <p:cxnSp>
                <p:nvCxnSpPr>
                  <p:cNvPr id="12" name="直線コネクタ 11">
                    <a:extLst>
                      <a:ext uri="{FF2B5EF4-FFF2-40B4-BE49-F238E27FC236}">
                        <a16:creationId xmlns:a16="http://schemas.microsoft.com/office/drawing/2014/main" id="{D7564E78-0986-4CC1-A675-D6FF763979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34289" y="6830582"/>
                    <a:ext cx="4969711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" name="テキスト ボックス 12">
                    <a:extLst>
                      <a:ext uri="{FF2B5EF4-FFF2-40B4-BE49-F238E27FC236}">
                        <a16:creationId xmlns:a16="http://schemas.microsoft.com/office/drawing/2014/main" id="{7840C0BB-5D57-4634-A3F4-5ECBB2A0D783}"/>
                      </a:ext>
                    </a:extLst>
                  </p:cNvPr>
                  <p:cNvSpPr txBox="1"/>
                  <p:nvPr/>
                </p:nvSpPr>
                <p:spPr>
                  <a:xfrm>
                    <a:off x="3339533" y="6861027"/>
                    <a:ext cx="262432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2800" b="1"/>
                      <a:t>半径</a:t>
                    </a:r>
                    <a:r>
                      <a:rPr kumimoji="1" lang="en-US" altLang="ja-JP" sz="2800" b="1"/>
                      <a:t>2.5</a:t>
                    </a:r>
                    <a:r>
                      <a:rPr kumimoji="1" lang="ja-JP" altLang="en-US" sz="2800" b="1"/>
                      <a:t>ｍ</a:t>
                    </a:r>
                  </a:p>
                </p:txBody>
              </p:sp>
              <p:sp>
                <p:nvSpPr>
                  <p:cNvPr id="14" name="吹き出し: 円形 13">
                    <a:extLst>
                      <a:ext uri="{FF2B5EF4-FFF2-40B4-BE49-F238E27FC236}">
                        <a16:creationId xmlns:a16="http://schemas.microsoft.com/office/drawing/2014/main" id="{C5090BF1-3A06-4362-B3BA-4FE89F055686}"/>
                      </a:ext>
                    </a:extLst>
                  </p:cNvPr>
                  <p:cNvSpPr/>
                  <p:nvPr/>
                </p:nvSpPr>
                <p:spPr>
                  <a:xfrm>
                    <a:off x="2855444" y="4707169"/>
                    <a:ext cx="3909043" cy="1064821"/>
                  </a:xfrm>
                  <a:prstGeom prst="wedgeEllipseCallout">
                    <a:avLst>
                      <a:gd name="adj1" fmla="val 61346"/>
                      <a:gd name="adj2" fmla="val 58562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2400" b="1">
                        <a:solidFill>
                          <a:sysClr val="windowText" lastClr="000000"/>
                        </a:solidFill>
                      </a:rPr>
                      <a:t>きいちゃんは</a:t>
                    </a:r>
                    <a:endParaRPr kumimoji="1" lang="en-US" altLang="ja-JP" sz="2400" b="1">
                      <a:solidFill>
                        <a:sysClr val="windowText" lastClr="000000"/>
                      </a:solidFill>
                    </a:endParaRPr>
                  </a:p>
                  <a:p>
                    <a:pPr algn="ctr"/>
                    <a:r>
                      <a:rPr kumimoji="1" lang="ja-JP" altLang="en-US" sz="2400" b="1">
                        <a:solidFill>
                          <a:sysClr val="windowText" lastClr="000000"/>
                        </a:solidFill>
                      </a:rPr>
                      <a:t>そこで待っててね</a:t>
                    </a:r>
                  </a:p>
                </p:txBody>
              </p:sp>
              <p:sp>
                <p:nvSpPr>
                  <p:cNvPr id="15" name="テキスト ボックス 14">
                    <a:extLst>
                      <a:ext uri="{FF2B5EF4-FFF2-40B4-BE49-F238E27FC236}">
                        <a16:creationId xmlns:a16="http://schemas.microsoft.com/office/drawing/2014/main" id="{2EFE7D87-F79C-49FF-BD7A-F841A5899093}"/>
                      </a:ext>
                    </a:extLst>
                  </p:cNvPr>
                  <p:cNvSpPr txBox="1"/>
                  <p:nvPr/>
                </p:nvSpPr>
                <p:spPr>
                  <a:xfrm>
                    <a:off x="8784046" y="7778319"/>
                    <a:ext cx="2089349" cy="42520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2800"/>
                      <a:t>きいちゃん</a:t>
                    </a:r>
                  </a:p>
                </p:txBody>
              </p:sp>
              <p:sp>
                <p:nvSpPr>
                  <p:cNvPr id="16" name="テキスト ボックス 15">
                    <a:extLst>
                      <a:ext uri="{FF2B5EF4-FFF2-40B4-BE49-F238E27FC236}">
                        <a16:creationId xmlns:a16="http://schemas.microsoft.com/office/drawing/2014/main" id="{043B084A-15D0-4B53-8252-E628DCE34578}"/>
                      </a:ext>
                    </a:extLst>
                  </p:cNvPr>
                  <p:cNvSpPr txBox="1"/>
                  <p:nvPr/>
                </p:nvSpPr>
                <p:spPr>
                  <a:xfrm>
                    <a:off x="2071531" y="9089266"/>
                    <a:ext cx="1894555" cy="425206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rtlCol="0" anchor="t">
                    <a:spAutoFit/>
                  </a:bodyPr>
                  <a:lstStyle/>
                  <a:p>
                    <a:r>
                      <a:rPr kumimoji="1" lang="ja-JP" altLang="en-US" sz="2800" dirty="0">
                        <a:ea typeface="游ゴシック"/>
                      </a:rPr>
                      <a:t>みどり君</a:t>
                    </a:r>
                  </a:p>
                </p:txBody>
              </p:sp>
              <p:sp>
                <p:nvSpPr>
                  <p:cNvPr id="17" name="吹き出し: 円形 16">
                    <a:extLst>
                      <a:ext uri="{FF2B5EF4-FFF2-40B4-BE49-F238E27FC236}">
                        <a16:creationId xmlns:a16="http://schemas.microsoft.com/office/drawing/2014/main" id="{246FE773-003E-45ED-9DF6-2E34154F08A3}"/>
                      </a:ext>
                    </a:extLst>
                  </p:cNvPr>
                  <p:cNvSpPr/>
                  <p:nvPr/>
                </p:nvSpPr>
                <p:spPr>
                  <a:xfrm>
                    <a:off x="9092375" y="4067147"/>
                    <a:ext cx="3936726" cy="1998612"/>
                  </a:xfrm>
                  <a:prstGeom prst="wedgeEllipseCallout">
                    <a:avLst>
                      <a:gd name="adj1" fmla="val -65958"/>
                      <a:gd name="adj2" fmla="val 28713"/>
                    </a:avLst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40" tIns="45720" rIns="91440" bIns="45720" rtlCol="0" anchor="ctr"/>
                  <a:lstStyle/>
                  <a:p>
                    <a:pPr algn="ctr"/>
                    <a:r>
                      <a:rPr kumimoji="1" lang="ja-JP" altLang="en-US" sz="2400" b="1" dirty="0">
                        <a:solidFill>
                          <a:schemeClr val="tx1"/>
                        </a:solidFill>
                        <a:ea typeface="游ゴシック"/>
                      </a:rPr>
                      <a:t>みどり君は</a:t>
                    </a:r>
                    <a:br>
                      <a:rPr lang="en-US" altLang="ja-JP" sz="2400" b="1" dirty="0">
                        <a:solidFill>
                          <a:schemeClr val="tx1"/>
                        </a:solidFill>
                      </a:rPr>
                    </a:br>
                    <a:r>
                      <a:rPr kumimoji="1" lang="ja-JP" altLang="en-US" sz="2400" b="1" dirty="0">
                        <a:solidFill>
                          <a:schemeClr val="tx1"/>
                        </a:solidFill>
                        <a:ea typeface="游ゴシック"/>
                      </a:rPr>
                      <a:t>後で迎えに来るからちょっと待っててね</a:t>
                    </a:r>
                    <a:endParaRPr lang="ja-JP" altLang="en-US" sz="2400" b="1" dirty="0">
                      <a:solidFill>
                        <a:schemeClr val="tx1"/>
                      </a:solidFill>
                      <a:ea typeface="游ゴシック"/>
                      <a:cs typeface="Calibri"/>
                    </a:endParaRPr>
                  </a:p>
                </p:txBody>
              </p:sp>
              <p:sp>
                <p:nvSpPr>
                  <p:cNvPr id="18" name="テキスト ボックス 17">
                    <a:extLst>
                      <a:ext uri="{FF2B5EF4-FFF2-40B4-BE49-F238E27FC236}">
                        <a16:creationId xmlns:a16="http://schemas.microsoft.com/office/drawing/2014/main" id="{470AA11E-C4FD-45CA-8E5E-750B6FE012DB}"/>
                      </a:ext>
                    </a:extLst>
                  </p:cNvPr>
                  <p:cNvSpPr txBox="1"/>
                  <p:nvPr/>
                </p:nvSpPr>
                <p:spPr>
                  <a:xfrm>
                    <a:off x="5371089" y="7192361"/>
                    <a:ext cx="2213998" cy="425206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rtlCol="0" anchor="t">
                    <a:spAutoFit/>
                  </a:bodyPr>
                  <a:lstStyle/>
                  <a:p>
                    <a:r>
                      <a:rPr kumimoji="1" lang="ja-JP" altLang="en-US" sz="2800" dirty="0">
                        <a:ea typeface="游ゴシック"/>
                      </a:rPr>
                      <a:t>れっど君</a:t>
                    </a:r>
                  </a:p>
                </p:txBody>
              </p:sp>
            </p:grpSp>
          </p:grp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F41B8E6F-6120-42AD-997D-45447EE23C5B}"/>
                  </a:ext>
                </a:extLst>
              </p:cNvPr>
              <p:cNvGrpSpPr/>
              <p:nvPr/>
            </p:nvGrpSpPr>
            <p:grpSpPr>
              <a:xfrm>
                <a:off x="6018922" y="3219714"/>
                <a:ext cx="2811223" cy="2265601"/>
                <a:chOff x="6189003" y="2371962"/>
                <a:chExt cx="2811223" cy="2265601"/>
              </a:xfrm>
            </p:grpSpPr>
            <p:pic>
              <p:nvPicPr>
                <p:cNvPr id="19" name="図 18" descr="白いバックグラウンドの前に座っている人形&#10;&#10;低い精度で自動的に生成された説明">
                  <a:extLst>
                    <a:ext uri="{FF2B5EF4-FFF2-40B4-BE49-F238E27FC236}">
                      <a16:creationId xmlns:a16="http://schemas.microsoft.com/office/drawing/2014/main" id="{F9DD0411-C147-42D1-B97E-1C17E1A1A6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86228" y="2371962"/>
                  <a:ext cx="2213998" cy="2213998"/>
                </a:xfrm>
                <a:prstGeom prst="rect">
                  <a:avLst/>
                </a:prstGeom>
              </p:spPr>
            </p:pic>
            <p:pic>
              <p:nvPicPr>
                <p:cNvPr id="25" name="Picture 2" descr="保育園で突然の発熱！ただの風邪？それとも病気？幼児に多い疾病と基本的な対応|保育士さんのための保育コラム【保育士求人 ほいくジョブ】">
                  <a:extLst>
                    <a:ext uri="{FF2B5EF4-FFF2-40B4-BE49-F238E27FC236}">
                      <a16:creationId xmlns:a16="http://schemas.microsoft.com/office/drawing/2014/main" id="{280D8BA4-E994-4F90-8515-5BD74385D4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5089"/>
                <a:stretch/>
              </p:blipFill>
              <p:spPr bwMode="auto">
                <a:xfrm>
                  <a:off x="6189003" y="3379603"/>
                  <a:ext cx="1374495" cy="12579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6" name="コンテンツ プレースホルダー 4">
            <a:extLst>
              <a:ext uri="{FF2B5EF4-FFF2-40B4-BE49-F238E27FC236}">
                <a16:creationId xmlns:a16="http://schemas.microsoft.com/office/drawing/2014/main" id="{1DF8B575-9DEE-FA46-9942-09B4E1318BBC}"/>
              </a:ext>
            </a:extLst>
          </p:cNvPr>
          <p:cNvSpPr txBox="1">
            <a:spLocks/>
          </p:cNvSpPr>
          <p:nvPr/>
        </p:nvSpPr>
        <p:spPr>
          <a:xfrm>
            <a:off x="1447915" y="2253747"/>
            <a:ext cx="12163776" cy="212403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30182" indent="-330182" algn="l" defTabSz="1320726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Char char="•"/>
              <a:defRPr kumimoji="1"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45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08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71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635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97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361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724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087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8800" b="1" dirty="0"/>
              <a:t>★トリアージ</a:t>
            </a:r>
            <a:endParaRPr lang="en-US" altLang="ja-JP" sz="88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4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/>
              <a:t>清潔区域にいる園児と汚染区域にいる園児をわける。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2193897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6B2E7972-4A43-4332-9AE1-8D9467EE45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8" t="6497" r="5765" b="5782"/>
          <a:stretch/>
        </p:blipFill>
        <p:spPr>
          <a:xfrm>
            <a:off x="3207224" y="5138075"/>
            <a:ext cx="2982947" cy="4339765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FA751FD-F13F-4BDD-B419-4A86DD2F179F}"/>
              </a:ext>
            </a:extLst>
          </p:cNvPr>
          <p:cNvGrpSpPr/>
          <p:nvPr/>
        </p:nvGrpSpPr>
        <p:grpSpPr>
          <a:xfrm>
            <a:off x="187085" y="187069"/>
            <a:ext cx="12894801" cy="9534832"/>
            <a:chOff x="187085" y="187069"/>
            <a:chExt cx="12894801" cy="9534832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74D38B4-91D3-45C3-9545-4C7D78C52644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6E6D7D7C-923F-47F4-AA3F-B68D6835D324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C982E9A-4D11-412F-81E2-428870A45038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9FC1F74D-85F3-44BD-8F39-4FF412165EF0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タイトル 3">
            <a:extLst>
              <a:ext uri="{FF2B5EF4-FFF2-40B4-BE49-F238E27FC236}">
                <a16:creationId xmlns:a16="http://schemas.microsoft.com/office/drawing/2014/main" id="{E9BE6EC0-FBB0-43B3-BE57-71307633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670" y="913877"/>
            <a:ext cx="11391900" cy="1755197"/>
          </a:xfrm>
        </p:spPr>
        <p:txBody>
          <a:bodyPr>
            <a:normAutofit fontScale="90000"/>
          </a:bodyPr>
          <a:lstStyle/>
          <a:p>
            <a:r>
              <a:rPr kumimoji="0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A</a:t>
            </a:r>
            <a:r>
              <a:rPr kumimoji="0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－４</a:t>
            </a:r>
            <a:r>
              <a:rPr lang="ja-JP" altLang="en-US" sz="5400" b="1">
                <a:latin typeface="+mn-ea"/>
              </a:rPr>
              <a:t>　</a:t>
            </a:r>
            <a:r>
              <a:rPr lang="ja-JP" altLang="en-US" sz="5400" b="1">
                <a:latin typeface="+mj-ea"/>
              </a:rPr>
              <a:t>職員</a:t>
            </a:r>
            <a:r>
              <a:rPr lang="en-US" altLang="ja-JP" sz="5400" b="1">
                <a:latin typeface="+mj-ea"/>
              </a:rPr>
              <a:t>A</a:t>
            </a:r>
            <a:br>
              <a:rPr lang="en-US" altLang="ja-JP" sz="5400" b="1">
                <a:latin typeface="+mj-ea"/>
              </a:rPr>
            </a:br>
            <a:r>
              <a:rPr lang="ja-JP" altLang="en-US" sz="5400" b="1">
                <a:latin typeface="+mj-ea"/>
                <a:ea typeface="+mj-ea"/>
              </a:rPr>
              <a:t>（発見者、汚染区域にいた園児のケア）</a:t>
            </a:r>
            <a:br>
              <a:rPr kumimoji="1" lang="ja-JP" altLang="en-US" sz="1400" b="1">
                <a:latin typeface="+mj-ea"/>
                <a:ea typeface="+mj-ea"/>
              </a:rPr>
            </a:br>
            <a:endParaRPr lang="ja-JP" altLang="en-US" sz="5400" b="1">
              <a:latin typeface="+mj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A2D6A5-156A-4207-8A89-7DAE533EC682}"/>
              </a:ext>
            </a:extLst>
          </p:cNvPr>
          <p:cNvSpPr txBox="1"/>
          <p:nvPr/>
        </p:nvSpPr>
        <p:spPr>
          <a:xfrm>
            <a:off x="0" y="-4469361"/>
            <a:ext cx="9509334" cy="625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467"/>
              <a:t>感染性胃腸炎疑似例発生時アクションカード例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58F1C7D-0FC2-4759-98B5-B9064A84F309}"/>
              </a:ext>
            </a:extLst>
          </p:cNvPr>
          <p:cNvSpPr txBox="1"/>
          <p:nvPr/>
        </p:nvSpPr>
        <p:spPr>
          <a:xfrm>
            <a:off x="8567639" y="8429474"/>
            <a:ext cx="297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　</a:t>
            </a:r>
            <a:endParaRPr kumimoji="1" lang="ja-JP" altLang="en-US" sz="3200"/>
          </a:p>
        </p:txBody>
      </p:sp>
      <p:sp>
        <p:nvSpPr>
          <p:cNvPr id="16" name="月 15">
            <a:extLst>
              <a:ext uri="{FF2B5EF4-FFF2-40B4-BE49-F238E27FC236}">
                <a16:creationId xmlns:a16="http://schemas.microsoft.com/office/drawing/2014/main" id="{DA574426-5E8D-4630-8017-19EC01755E1B}"/>
              </a:ext>
            </a:extLst>
          </p:cNvPr>
          <p:cNvSpPr/>
          <p:nvPr/>
        </p:nvSpPr>
        <p:spPr>
          <a:xfrm>
            <a:off x="6704122" y="2347415"/>
            <a:ext cx="6090929" cy="6284169"/>
          </a:xfrm>
          <a:prstGeom prst="moon">
            <a:avLst>
              <a:gd name="adj" fmla="val 8750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800">
              <a:solidFill>
                <a:sysClr val="windowText" lastClr="00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9E26DE-8E0B-4FB4-8F35-48D54E27D71F}"/>
              </a:ext>
            </a:extLst>
          </p:cNvPr>
          <p:cNvSpPr txBox="1"/>
          <p:nvPr/>
        </p:nvSpPr>
        <p:spPr>
          <a:xfrm>
            <a:off x="7760627" y="6265475"/>
            <a:ext cx="204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汚染区域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FDDFA22-4D68-46D2-AFDC-C675D05E25FA}"/>
              </a:ext>
            </a:extLst>
          </p:cNvPr>
          <p:cNvGrpSpPr/>
          <p:nvPr/>
        </p:nvGrpSpPr>
        <p:grpSpPr>
          <a:xfrm>
            <a:off x="10054549" y="3710139"/>
            <a:ext cx="2046163" cy="2986567"/>
            <a:chOff x="8946096" y="4064483"/>
            <a:chExt cx="3182511" cy="4902096"/>
          </a:xfrm>
        </p:grpSpPr>
        <p:pic>
          <p:nvPicPr>
            <p:cNvPr id="26" name="Picture 6" descr="保育で使える！カードシアターあそび１２ヶ月を買ってみた！レビュー | サンデーのこれいい！ブログ">
              <a:extLst>
                <a:ext uri="{FF2B5EF4-FFF2-40B4-BE49-F238E27FC236}">
                  <a16:creationId xmlns:a16="http://schemas.microsoft.com/office/drawing/2014/main" id="{BA67969B-8850-44B2-AC31-14823952CF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8" b="2233"/>
            <a:stretch/>
          </p:blipFill>
          <p:spPr bwMode="auto">
            <a:xfrm>
              <a:off x="8946096" y="4064483"/>
              <a:ext cx="3182511" cy="4780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マスクの無料イラスト１ | 商用利用可能、登録不要なイラスト素材集 – フリー素材 | BEZYBOX!">
              <a:extLst>
                <a:ext uri="{FF2B5EF4-FFF2-40B4-BE49-F238E27FC236}">
                  <a16:creationId xmlns:a16="http://schemas.microsoft.com/office/drawing/2014/main" id="{B7650EB8-62ED-483B-8612-13C2AA79C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5067" y="5062100"/>
              <a:ext cx="1964568" cy="1565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足袋のイラスト">
              <a:extLst>
                <a:ext uri="{FF2B5EF4-FFF2-40B4-BE49-F238E27FC236}">
                  <a16:creationId xmlns:a16="http://schemas.microsoft.com/office/drawing/2014/main" id="{57101EC7-5E74-4CAC-AE25-26559CA6EB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7940" y="8024669"/>
              <a:ext cx="1133894" cy="941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個人防護具のイラスト（女性・パーツ別） | かわいいフリー素材集 いらすとや">
              <a:extLst>
                <a:ext uri="{FF2B5EF4-FFF2-40B4-BE49-F238E27FC236}">
                  <a16:creationId xmlns:a16="http://schemas.microsoft.com/office/drawing/2014/main" id="{B129C80F-7999-44B8-85C6-B7C911AE9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462" y="6100548"/>
              <a:ext cx="2097778" cy="2360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思考の吹き出し: 雲形 23">
            <a:extLst>
              <a:ext uri="{FF2B5EF4-FFF2-40B4-BE49-F238E27FC236}">
                <a16:creationId xmlns:a16="http://schemas.microsoft.com/office/drawing/2014/main" id="{194E5980-475D-47E3-BF46-C30A92A72346}"/>
              </a:ext>
            </a:extLst>
          </p:cNvPr>
          <p:cNvSpPr/>
          <p:nvPr/>
        </p:nvSpPr>
        <p:spPr>
          <a:xfrm>
            <a:off x="164593" y="2347415"/>
            <a:ext cx="4481381" cy="3316406"/>
          </a:xfrm>
          <a:prstGeom prst="cloudCallout">
            <a:avLst>
              <a:gd name="adj1" fmla="val 13537"/>
              <a:gd name="adj2" fmla="val 599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6" name="Picture 4" descr="石鹸のついた手のイラスト">
            <a:extLst>
              <a:ext uri="{FF2B5EF4-FFF2-40B4-BE49-F238E27FC236}">
                <a16:creationId xmlns:a16="http://schemas.microsoft.com/office/drawing/2014/main" id="{4357F57D-9774-463B-B265-DE39DB877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07" y="3312923"/>
            <a:ext cx="1774322" cy="17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コップにうがい薬を入れているイラスト（青）">
            <a:extLst>
              <a:ext uri="{FF2B5EF4-FFF2-40B4-BE49-F238E27FC236}">
                <a16:creationId xmlns:a16="http://schemas.microsoft.com/office/drawing/2014/main" id="{74C3640F-EF9E-4117-B8C0-9A42BC4D9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41" y="2819234"/>
            <a:ext cx="1870744" cy="194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保育園で突然の発熱！ただの風邪？それとも病気？幼児に多い疾病と基本的な対応|保育士さんのための保育コラム【保育士求人 ほいくジョブ】">
            <a:extLst>
              <a:ext uri="{FF2B5EF4-FFF2-40B4-BE49-F238E27FC236}">
                <a16:creationId xmlns:a16="http://schemas.microsoft.com/office/drawing/2014/main" id="{EB0808E0-C5C6-4A4E-A804-8D849F435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89"/>
          <a:stretch/>
        </p:blipFill>
        <p:spPr bwMode="auto">
          <a:xfrm>
            <a:off x="8848497" y="4429544"/>
            <a:ext cx="1540946" cy="14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D8E2372-21CC-4596-AA15-DBF1EE3AB735}"/>
              </a:ext>
            </a:extLst>
          </p:cNvPr>
          <p:cNvSpPr txBox="1"/>
          <p:nvPr/>
        </p:nvSpPr>
        <p:spPr>
          <a:xfrm>
            <a:off x="10582049" y="6734548"/>
            <a:ext cx="128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/>
              <a:t>職員</a:t>
            </a:r>
            <a:r>
              <a:rPr kumimoji="1" lang="en-US" altLang="ja-JP" sz="3200"/>
              <a:t>B</a:t>
            </a:r>
            <a:endParaRPr kumimoji="1" lang="ja-JP" altLang="en-US" sz="320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3C9BBDF-BF41-4CC3-817A-72127CD612B5}"/>
              </a:ext>
            </a:extLst>
          </p:cNvPr>
          <p:cNvSpPr/>
          <p:nvPr/>
        </p:nvSpPr>
        <p:spPr>
          <a:xfrm rot="7308699">
            <a:off x="7522165" y="7367546"/>
            <a:ext cx="749264" cy="9738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吹き出し: 線 1">
            <a:extLst>
              <a:ext uri="{FF2B5EF4-FFF2-40B4-BE49-F238E27FC236}">
                <a16:creationId xmlns:a16="http://schemas.microsoft.com/office/drawing/2014/main" id="{921A856B-35A1-41A6-8992-A2E6F26AC7FB}"/>
              </a:ext>
            </a:extLst>
          </p:cNvPr>
          <p:cNvSpPr/>
          <p:nvPr/>
        </p:nvSpPr>
        <p:spPr>
          <a:xfrm>
            <a:off x="8360229" y="8175009"/>
            <a:ext cx="3834110" cy="882209"/>
          </a:xfrm>
          <a:prstGeom prst="borderCallout1">
            <a:avLst>
              <a:gd name="adj1" fmla="val 26250"/>
              <a:gd name="adj2" fmla="val 1094"/>
              <a:gd name="adj3" fmla="val -106161"/>
              <a:gd name="adj4" fmla="val -77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>
                <a:solidFill>
                  <a:sysClr val="windowText" lastClr="000000"/>
                </a:solidFill>
              </a:rPr>
              <a:t>足裏消毒用雑巾</a:t>
            </a:r>
            <a:endParaRPr kumimoji="1" lang="en-US" altLang="ja-JP" sz="3200" b="1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5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40863B-27B0-4C18-AFCF-888253952F9C}"/>
              </a:ext>
            </a:extLst>
          </p:cNvPr>
          <p:cNvSpPr txBox="1"/>
          <p:nvPr/>
        </p:nvSpPr>
        <p:spPr>
          <a:xfrm>
            <a:off x="566443" y="2541946"/>
            <a:ext cx="12136083" cy="7746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20726" rtl="0" eaLnBrk="1" fontAlgn="auto" latinLnBrk="0" hangingPunct="1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720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★</a:t>
            </a:r>
            <a:r>
              <a:rPr kumimoji="1" lang="ja-JP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汚染区域から退避する</a:t>
            </a:r>
            <a:endParaRPr kumimoji="1" lang="en-US" altLang="ja-JP" sz="7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1320726" rtl="0" eaLnBrk="1" fontAlgn="auto" latinLnBrk="0" hangingPunct="1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4044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1320726" rtl="0" eaLnBrk="1" fontAlgn="auto" latinLnBrk="0" hangingPunct="1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4044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1" lang="en-US" altLang="ja-JP" sz="404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ja-JP" altLang="en-US" sz="404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職員（リーダー役）が防護服を着たら嘔吐した</a:t>
            </a:r>
            <a:endParaRPr kumimoji="1" lang="en-US" altLang="ja-JP" sz="404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1320726" rtl="0" eaLnBrk="1" fontAlgn="auto" latinLnBrk="0" hangingPunct="1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4044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園</a:t>
            </a:r>
            <a:r>
              <a:rPr kumimoji="1" lang="ja-JP" altLang="en-US" sz="404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児の介助をしてもらい、</a:t>
            </a:r>
            <a:r>
              <a:rPr kumimoji="1" lang="ja-JP" altLang="en-US" sz="40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足裏の消毒</a:t>
            </a:r>
            <a:r>
              <a:rPr kumimoji="1" lang="ja-JP" altLang="en-US" sz="404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をして汚染</a:t>
            </a:r>
            <a:endParaRPr kumimoji="1" lang="en-US" altLang="ja-JP" sz="404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1320726" rtl="0" eaLnBrk="1" fontAlgn="auto" latinLnBrk="0" hangingPunct="1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4044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404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区域から出る。</a:t>
            </a:r>
            <a:endParaRPr kumimoji="1" lang="en-US" altLang="ja-JP" sz="4044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defTabSz="1320726">
              <a:lnSpc>
                <a:spcPct val="90000"/>
              </a:lnSpc>
              <a:spcBef>
                <a:spcPts val="1444"/>
              </a:spcBef>
              <a:defRPr/>
            </a:pPr>
            <a:r>
              <a:rPr kumimoji="1" lang="ja-JP" altLang="en-US" sz="404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404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ja-JP" altLang="en-US" sz="404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職員、</a:t>
            </a:r>
            <a:r>
              <a:rPr kumimoji="1" lang="en-US" altLang="ja-JP" sz="404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</a:t>
            </a:r>
            <a:r>
              <a:rPr kumimoji="1" lang="ja-JP" altLang="en-US" sz="404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職員に汚染区域にいる園児の避難と足裏</a:t>
            </a:r>
            <a:endParaRPr kumimoji="1" lang="en-US" altLang="ja-JP" sz="404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defTabSz="1320726">
              <a:lnSpc>
                <a:spcPct val="90000"/>
              </a:lnSpc>
              <a:spcBef>
                <a:spcPts val="1444"/>
              </a:spcBef>
              <a:defRPr/>
            </a:pPr>
            <a:r>
              <a:rPr kumimoji="1" lang="ja-JP" altLang="en-US" sz="4044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消毒</a:t>
            </a:r>
            <a:r>
              <a:rPr kumimoji="1" lang="ja-JP" altLang="en-US" sz="404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を補助してもらい、</a:t>
            </a:r>
            <a:r>
              <a:rPr kumimoji="1" lang="ja-JP" altLang="en-US" sz="4044">
                <a:solidFill>
                  <a:prstClr val="black"/>
                </a:solidFill>
              </a:rPr>
              <a:t>嘔吐した児、汚染区域に</a:t>
            </a:r>
            <a:endParaRPr kumimoji="1" lang="en-US" altLang="ja-JP" sz="4044">
              <a:solidFill>
                <a:prstClr val="black"/>
              </a:solidFill>
            </a:endParaRPr>
          </a:p>
          <a:p>
            <a:pPr defTabSz="1320726">
              <a:lnSpc>
                <a:spcPct val="90000"/>
              </a:lnSpc>
              <a:spcBef>
                <a:spcPts val="1444"/>
              </a:spcBef>
              <a:defRPr/>
            </a:pPr>
            <a:r>
              <a:rPr kumimoji="1" lang="ja-JP" altLang="en-US" sz="4044">
                <a:solidFill>
                  <a:prstClr val="black"/>
                </a:solidFill>
              </a:rPr>
              <a:t>　いた児とともに</a:t>
            </a:r>
            <a:r>
              <a:rPr kumimoji="1" lang="ja-JP" altLang="en-US" sz="4044" b="1">
                <a:solidFill>
                  <a:prstClr val="black"/>
                </a:solidFill>
              </a:rPr>
              <a:t>別室に行き</a:t>
            </a:r>
            <a:r>
              <a:rPr kumimoji="1" lang="ja-JP" altLang="en-US" sz="4044">
                <a:solidFill>
                  <a:prstClr val="black"/>
                </a:solidFill>
              </a:rPr>
              <a:t>、</a:t>
            </a:r>
            <a:r>
              <a:rPr kumimoji="1" lang="ja-JP" altLang="en-US" sz="404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手洗い、うがい、着</a:t>
            </a:r>
            <a:endParaRPr kumimoji="1" lang="en-US" altLang="ja-JP" sz="404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defTabSz="1320726">
              <a:lnSpc>
                <a:spcPct val="90000"/>
              </a:lnSpc>
              <a:spcBef>
                <a:spcPts val="1444"/>
              </a:spcBef>
              <a:defRPr/>
            </a:pPr>
            <a:r>
              <a:rPr kumimoji="1" lang="ja-JP" altLang="en-US" sz="4044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r>
              <a:rPr kumimoji="1" lang="ja-JP" altLang="en-US" sz="404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替えをする。</a:t>
            </a:r>
            <a:endParaRPr kumimoji="1" lang="en-US" altLang="ja-JP" sz="404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1320726" rtl="0" eaLnBrk="1" fontAlgn="auto" latinLnBrk="0" hangingPunct="1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4044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D4B4E6-F8E9-4DBE-A4C0-AB646F768FA5}"/>
              </a:ext>
            </a:extLst>
          </p:cNvPr>
          <p:cNvSpPr txBox="1"/>
          <p:nvPr/>
        </p:nvSpPr>
        <p:spPr>
          <a:xfrm>
            <a:off x="689718" y="645284"/>
            <a:ext cx="1239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A</a:t>
            </a:r>
            <a:r>
              <a:rPr kumimoji="0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－４</a:t>
            </a:r>
            <a:r>
              <a:rPr lang="ja-JP" altLang="en-US" sz="5400" b="1">
                <a:latin typeface="+mn-ea"/>
              </a:rPr>
              <a:t>　</a:t>
            </a:r>
            <a:r>
              <a:rPr lang="ja-JP" altLang="en-US" sz="5400" b="1">
                <a:latin typeface="+mj-ea"/>
                <a:ea typeface="+mj-ea"/>
              </a:rPr>
              <a:t>職員</a:t>
            </a:r>
            <a:r>
              <a:rPr lang="en-US" altLang="ja-JP" sz="5400" b="1">
                <a:latin typeface="+mj-ea"/>
                <a:ea typeface="+mj-ea"/>
              </a:rPr>
              <a:t>A</a:t>
            </a:r>
          </a:p>
          <a:p>
            <a:r>
              <a:rPr lang="ja-JP" altLang="en-US" sz="5400" b="1">
                <a:latin typeface="+mj-ea"/>
                <a:ea typeface="+mj-ea"/>
              </a:rPr>
              <a:t>（発見者、汚染区域にいる園児のケア）</a:t>
            </a:r>
            <a:endParaRPr kumimoji="1" lang="ja-JP" altLang="en-US" sz="1400" b="1">
              <a:latin typeface="+mj-ea"/>
              <a:ea typeface="+mj-ea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6576D5E-F686-4777-ADFD-8FD29340C340}"/>
              </a:ext>
            </a:extLst>
          </p:cNvPr>
          <p:cNvGrpSpPr/>
          <p:nvPr/>
        </p:nvGrpSpPr>
        <p:grpSpPr>
          <a:xfrm>
            <a:off x="187085" y="187069"/>
            <a:ext cx="12894801" cy="9534832"/>
            <a:chOff x="187085" y="187069"/>
            <a:chExt cx="12894801" cy="9534832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3FDF82F-FFAE-480A-914F-4323B40C4FBC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75FAA3E-60A0-42C6-BAF7-5E486C90B5E1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05E18AE-8AA8-4898-8A2F-150A787BC366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94EA7DE-4B51-4837-B5C3-C96D45DA797B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3573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3">
            <a:extLst>
              <a:ext uri="{FF2B5EF4-FFF2-40B4-BE49-F238E27FC236}">
                <a16:creationId xmlns:a16="http://schemas.microsoft.com/office/drawing/2014/main" id="{906ACF95-8364-4CD6-853A-CB98099682B9}"/>
              </a:ext>
            </a:extLst>
          </p:cNvPr>
          <p:cNvSpPr txBox="1">
            <a:spLocks/>
          </p:cNvSpPr>
          <p:nvPr/>
        </p:nvSpPr>
        <p:spPr>
          <a:xfrm>
            <a:off x="1050878" y="527405"/>
            <a:ext cx="11249072" cy="1050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b="1" dirty="0">
                <a:latin typeface="+mn-ea"/>
                <a:ea typeface="+mn-ea"/>
              </a:rPr>
              <a:t>B</a:t>
            </a:r>
            <a:r>
              <a:rPr lang="ja-JP" altLang="en-US" sz="5400" b="1" dirty="0">
                <a:latin typeface="+mn-ea"/>
                <a:ea typeface="+mn-ea"/>
              </a:rPr>
              <a:t>－</a:t>
            </a:r>
            <a:r>
              <a:rPr lang="en-US" altLang="ja-JP" sz="5400" b="1" dirty="0">
                <a:latin typeface="+mn-ea"/>
                <a:ea typeface="+mn-ea"/>
              </a:rPr>
              <a:t>1</a:t>
            </a:r>
            <a:r>
              <a:rPr lang="ja-JP" altLang="en-US" sz="5400" b="1" dirty="0">
                <a:latin typeface="+mn-ea"/>
                <a:ea typeface="+mn-ea"/>
              </a:rPr>
              <a:t>　</a:t>
            </a:r>
            <a:r>
              <a:rPr lang="ja-JP" altLang="en-US" sz="5400" b="1" dirty="0">
                <a:latin typeface="+mj-ea"/>
              </a:rPr>
              <a:t>職員</a:t>
            </a:r>
            <a:r>
              <a:rPr lang="en-US" altLang="ja-JP" sz="5400" b="1" dirty="0">
                <a:latin typeface="+mj-ea"/>
              </a:rPr>
              <a:t>B</a:t>
            </a:r>
            <a:r>
              <a:rPr lang="ja-JP" altLang="en-US" sz="5400" b="1" dirty="0">
                <a:latin typeface="+mj-ea"/>
              </a:rPr>
              <a:t>（リーダー）</a:t>
            </a:r>
          </a:p>
        </p:txBody>
      </p:sp>
      <p:pic>
        <p:nvPicPr>
          <p:cNvPr id="5" name="Picture 6" descr="保育で使える！カードシアターあそび１２ヶ月を買ってみた！レビュー | サンデーのこれいい！ブログ">
            <a:extLst>
              <a:ext uri="{FF2B5EF4-FFF2-40B4-BE49-F238E27FC236}">
                <a16:creationId xmlns:a16="http://schemas.microsoft.com/office/drawing/2014/main" id="{F71B27C8-C831-43AB-9019-EBEAA8060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" b="2233"/>
          <a:stretch/>
        </p:blipFill>
        <p:spPr bwMode="auto">
          <a:xfrm>
            <a:off x="170218" y="4408414"/>
            <a:ext cx="3435587" cy="451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263FE59C-8377-419C-ACD4-12E58AB9176A}"/>
              </a:ext>
            </a:extLst>
          </p:cNvPr>
          <p:cNvSpPr/>
          <p:nvPr/>
        </p:nvSpPr>
        <p:spPr>
          <a:xfrm>
            <a:off x="3369510" y="3684800"/>
            <a:ext cx="5268036" cy="4708756"/>
          </a:xfrm>
          <a:prstGeom prst="wedgeEllipseCallout">
            <a:avLst>
              <a:gd name="adj1" fmla="val 60946"/>
              <a:gd name="adj2" fmla="val 2918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AA51C1-6045-4E3B-9658-CF36E7975C20}"/>
              </a:ext>
            </a:extLst>
          </p:cNvPr>
          <p:cNvSpPr txBox="1"/>
          <p:nvPr/>
        </p:nvSpPr>
        <p:spPr>
          <a:xfrm>
            <a:off x="3960248" y="4783559"/>
            <a:ext cx="43228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リーダーとして動いてください。</a:t>
            </a:r>
            <a:br>
              <a:rPr kumimoji="1" lang="en-US" altLang="ja-JP" sz="3200" b="1" dirty="0"/>
            </a:br>
            <a:br>
              <a:rPr kumimoji="1" lang="en-US" altLang="ja-JP" sz="3200" b="1" dirty="0"/>
            </a:br>
            <a:r>
              <a:rPr kumimoji="1" lang="ja-JP" altLang="en-US" sz="3200" b="1" dirty="0"/>
              <a:t>汚染区域と清潔区域を分けてください。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　（ゾーニング）</a:t>
            </a:r>
          </a:p>
        </p:txBody>
      </p:sp>
      <p:pic>
        <p:nvPicPr>
          <p:cNvPr id="7" name="Picture 6" descr="拡声器で話す女性のイラスト（真剣）">
            <a:extLst>
              <a:ext uri="{FF2B5EF4-FFF2-40B4-BE49-F238E27FC236}">
                <a16:creationId xmlns:a16="http://schemas.microsoft.com/office/drawing/2014/main" id="{5D4EA03F-AA10-4236-B34A-14DEF04E0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37546" y="4464465"/>
            <a:ext cx="4052641" cy="440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7A53AD8B-1E9A-40A8-9350-98FD9DDCD55E}"/>
              </a:ext>
            </a:extLst>
          </p:cNvPr>
          <p:cNvGrpSpPr/>
          <p:nvPr/>
        </p:nvGrpSpPr>
        <p:grpSpPr>
          <a:xfrm>
            <a:off x="187085" y="187069"/>
            <a:ext cx="12894801" cy="9534832"/>
            <a:chOff x="187085" y="187069"/>
            <a:chExt cx="12894801" cy="9534832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80CABEC-0BDA-4A79-8CDB-95F9E0EDCEC6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CA445A8-B7C8-4B98-A852-80651DB53087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E46A82DA-4F67-4977-8C0E-11B9C05DB2A2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26935E8F-ACE3-4407-9AB7-F8930DE6A214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140727-24D2-08F2-74A8-B013201063A8}"/>
              </a:ext>
            </a:extLst>
          </p:cNvPr>
          <p:cNvSpPr txBox="1"/>
          <p:nvPr/>
        </p:nvSpPr>
        <p:spPr>
          <a:xfrm>
            <a:off x="969022" y="1821318"/>
            <a:ext cx="10883900" cy="326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20726" rtl="0" eaLnBrk="1" fontAlgn="auto" latinLnBrk="0" hangingPunct="1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72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★職員</a:t>
            </a:r>
            <a:r>
              <a:rPr kumimoji="1" lang="en-US" altLang="ja-JP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からの応援要請を受諾</a:t>
            </a:r>
            <a:endParaRPr kumimoji="1" lang="en-US" altLang="ja-JP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1320726" rtl="0" eaLnBrk="1" fontAlgn="auto" latinLnBrk="0" hangingPunct="1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72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6600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E85DE03E-A333-4264-BA82-9540ED81687B}"/>
              </a:ext>
            </a:extLst>
          </p:cNvPr>
          <p:cNvSpPr/>
          <p:nvPr/>
        </p:nvSpPr>
        <p:spPr>
          <a:xfrm>
            <a:off x="728410" y="5568287"/>
            <a:ext cx="3774856" cy="1702780"/>
          </a:xfrm>
          <a:prstGeom prst="wedgeEllipseCallout">
            <a:avLst>
              <a:gd name="adj1" fmla="val 29030"/>
              <a:gd name="adj2" fmla="val 6898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4AC804D-863C-4E28-A89F-A5636A382DDD}"/>
              </a:ext>
            </a:extLst>
          </p:cNvPr>
          <p:cNvGrpSpPr/>
          <p:nvPr/>
        </p:nvGrpSpPr>
        <p:grpSpPr>
          <a:xfrm>
            <a:off x="187085" y="187069"/>
            <a:ext cx="12894801" cy="9534832"/>
            <a:chOff x="187085" y="187069"/>
            <a:chExt cx="12894801" cy="9534832"/>
          </a:xfrm>
        </p:grpSpPr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8D8E4F5-DDC3-4365-97EE-0E7CB5C23257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DA94130C-CF9E-44CE-A5F7-652E178568B5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9E41AB01-1A58-4990-8627-810669CF968D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BDAA317F-5361-421D-858C-A6B9210E6FE9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7D1A7F-5C7C-4D1D-AACF-4D9B4AA090FC}"/>
              </a:ext>
            </a:extLst>
          </p:cNvPr>
          <p:cNvSpPr txBox="1"/>
          <p:nvPr/>
        </p:nvSpPr>
        <p:spPr>
          <a:xfrm>
            <a:off x="739405" y="584836"/>
            <a:ext cx="9648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B</a:t>
            </a:r>
            <a:r>
              <a:rPr kumimoji="0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－２</a:t>
            </a:r>
            <a:r>
              <a:rPr lang="ja-JP" altLang="en-US" sz="5400" b="1" dirty="0">
                <a:solidFill>
                  <a:prstClr val="black"/>
                </a:solidFill>
                <a:latin typeface="+mn-ea"/>
              </a:rPr>
              <a:t>　</a:t>
            </a:r>
            <a:r>
              <a:rPr kumimoji="0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職員</a:t>
            </a:r>
            <a:r>
              <a:rPr kumimoji="0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B</a:t>
            </a:r>
            <a:r>
              <a:rPr kumimoji="0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（リーダー）</a:t>
            </a:r>
          </a:p>
        </p:txBody>
      </p:sp>
      <p:pic>
        <p:nvPicPr>
          <p:cNvPr id="10" name="Picture 6" descr="保育で使える！カードシアターあそび１２ヶ月を買ってみた！レビュー | サンデーのこれいい！ブログ">
            <a:extLst>
              <a:ext uri="{FF2B5EF4-FFF2-40B4-BE49-F238E27FC236}">
                <a16:creationId xmlns:a16="http://schemas.microsoft.com/office/drawing/2014/main" id="{5976F1E7-1AE0-4BA9-AB5B-74E733C75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" b="2233"/>
          <a:stretch/>
        </p:blipFill>
        <p:spPr bwMode="auto">
          <a:xfrm>
            <a:off x="3606509" y="6937311"/>
            <a:ext cx="2373620" cy="22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43B13A9-118E-4602-BC90-D8767CE40925}"/>
              </a:ext>
            </a:extLst>
          </p:cNvPr>
          <p:cNvGrpSpPr/>
          <p:nvPr/>
        </p:nvGrpSpPr>
        <p:grpSpPr>
          <a:xfrm>
            <a:off x="4670993" y="5855946"/>
            <a:ext cx="8252358" cy="3792745"/>
            <a:chOff x="7267430" y="4153901"/>
            <a:chExt cx="5238511" cy="4521448"/>
          </a:xfrm>
        </p:grpSpPr>
        <p:sp>
          <p:nvSpPr>
            <p:cNvPr id="4" name="楕円 1">
              <a:extLst>
                <a:ext uri="{FF2B5EF4-FFF2-40B4-BE49-F238E27FC236}">
                  <a16:creationId xmlns:a16="http://schemas.microsoft.com/office/drawing/2014/main" id="{F007A6F2-AF14-4287-8409-C963C47D203A}"/>
                </a:ext>
              </a:extLst>
            </p:cNvPr>
            <p:cNvSpPr/>
            <p:nvPr/>
          </p:nvSpPr>
          <p:spPr>
            <a:xfrm>
              <a:off x="7965490" y="4244419"/>
              <a:ext cx="4540451" cy="443093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highlight>
                  <a:srgbClr val="FFFF00"/>
                </a:highlight>
              </a:endParaRPr>
            </a:p>
          </p:txBody>
        </p:sp>
        <p:cxnSp>
          <p:nvCxnSpPr>
            <p:cNvPr id="5" name="直線コネクタ 14">
              <a:extLst>
                <a:ext uri="{FF2B5EF4-FFF2-40B4-BE49-F238E27FC236}">
                  <a16:creationId xmlns:a16="http://schemas.microsoft.com/office/drawing/2014/main" id="{2364F65E-135E-45D4-AA7C-34FB6D9A78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2992" y="6440126"/>
              <a:ext cx="2261855" cy="419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テキスト ボックス 27">
              <a:extLst>
                <a:ext uri="{FF2B5EF4-FFF2-40B4-BE49-F238E27FC236}">
                  <a16:creationId xmlns:a16="http://schemas.microsoft.com/office/drawing/2014/main" id="{0971BA94-2E99-42F8-B9EF-A439755F77F9}"/>
                </a:ext>
              </a:extLst>
            </p:cNvPr>
            <p:cNvSpPr txBox="1"/>
            <p:nvPr/>
          </p:nvSpPr>
          <p:spPr>
            <a:xfrm>
              <a:off x="7267430" y="4153901"/>
              <a:ext cx="1917230" cy="795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b="1" dirty="0">
                  <a:solidFill>
                    <a:schemeClr val="accent1"/>
                  </a:solidFill>
                </a:rPr>
                <a:t>清潔区域</a:t>
              </a:r>
            </a:p>
          </p:txBody>
        </p:sp>
        <p:sp>
          <p:nvSpPr>
            <p:cNvPr id="7" name="テキスト ボックス 2">
              <a:extLst>
                <a:ext uri="{FF2B5EF4-FFF2-40B4-BE49-F238E27FC236}">
                  <a16:creationId xmlns:a16="http://schemas.microsoft.com/office/drawing/2014/main" id="{C74E2E47-AA32-43AF-882F-CA444CA6A77B}"/>
                </a:ext>
              </a:extLst>
            </p:cNvPr>
            <p:cNvSpPr txBox="1"/>
            <p:nvPr/>
          </p:nvSpPr>
          <p:spPr>
            <a:xfrm>
              <a:off x="9250967" y="7101646"/>
              <a:ext cx="2325133" cy="69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5400" b="1">
                  <a:solidFill>
                    <a:srgbClr val="FF0000"/>
                  </a:solidFill>
                </a:rPr>
                <a:t>汚染区域</a:t>
              </a:r>
            </a:p>
          </p:txBody>
        </p:sp>
        <p:sp>
          <p:nvSpPr>
            <p:cNvPr id="8" name="テキスト ボックス 22">
              <a:extLst>
                <a:ext uri="{FF2B5EF4-FFF2-40B4-BE49-F238E27FC236}">
                  <a16:creationId xmlns:a16="http://schemas.microsoft.com/office/drawing/2014/main" id="{BB696F26-0A4F-4711-B207-85029C138365}"/>
                </a:ext>
              </a:extLst>
            </p:cNvPr>
            <p:cNvSpPr txBox="1"/>
            <p:nvPr/>
          </p:nvSpPr>
          <p:spPr>
            <a:xfrm>
              <a:off x="8422413" y="5632593"/>
              <a:ext cx="1813303" cy="578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b="1"/>
                <a:t>半径</a:t>
              </a:r>
              <a:r>
                <a:rPr kumimoji="1" lang="en-US" altLang="ja-JP" sz="4400" b="1"/>
                <a:t>2.5</a:t>
              </a:r>
              <a:r>
                <a:rPr kumimoji="1" lang="ja-JP" altLang="en-US" sz="4400" b="1"/>
                <a:t>ｍ</a:t>
              </a:r>
            </a:p>
          </p:txBody>
        </p:sp>
        <p:sp>
          <p:nvSpPr>
            <p:cNvPr id="9" name="Explosion: 8 Points 13">
              <a:extLst>
                <a:ext uri="{FF2B5EF4-FFF2-40B4-BE49-F238E27FC236}">
                  <a16:creationId xmlns:a16="http://schemas.microsoft.com/office/drawing/2014/main" id="{966CB1E5-F860-456F-BD1C-8433E6A786C5}"/>
                </a:ext>
              </a:extLst>
            </p:cNvPr>
            <p:cNvSpPr/>
            <p:nvPr/>
          </p:nvSpPr>
          <p:spPr>
            <a:xfrm>
              <a:off x="9975413" y="6146058"/>
              <a:ext cx="520607" cy="592913"/>
            </a:xfrm>
            <a:prstGeom prst="irregularSeal1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64B64F-7846-47F3-80F7-D274DB618209}"/>
              </a:ext>
            </a:extLst>
          </p:cNvPr>
          <p:cNvSpPr txBox="1"/>
          <p:nvPr/>
        </p:nvSpPr>
        <p:spPr>
          <a:xfrm>
            <a:off x="1073641" y="5855946"/>
            <a:ext cx="3084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ここから中には入らないでね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FB5699C-3430-403C-B918-BDA558388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86" y="7239953"/>
            <a:ext cx="2747566" cy="2080004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8694313-E29D-4A8C-844A-16AA2A111672}"/>
              </a:ext>
            </a:extLst>
          </p:cNvPr>
          <p:cNvSpPr txBox="1"/>
          <p:nvPr/>
        </p:nvSpPr>
        <p:spPr>
          <a:xfrm>
            <a:off x="1730471" y="783617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は～い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9DD86188-7E78-5421-CEFD-8713D1803822}"/>
              </a:ext>
            </a:extLst>
          </p:cNvPr>
          <p:cNvSpPr txBox="1">
            <a:spLocks/>
          </p:cNvSpPr>
          <p:nvPr/>
        </p:nvSpPr>
        <p:spPr>
          <a:xfrm>
            <a:off x="560682" y="1800083"/>
            <a:ext cx="12681937" cy="38945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30182" indent="-330182" algn="l" defTabSz="1320726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Char char="•"/>
              <a:defRPr kumimoji="1"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45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08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71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635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97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361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724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087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6500" b="1" dirty="0">
                <a:ea typeface="游ゴシック"/>
              </a:rPr>
              <a:t>★汚染区域と清潔区域の区分け</a:t>
            </a:r>
            <a:endParaRPr lang="en-US" altLang="ja-JP" sz="6500" b="1" dirty="0">
              <a:ea typeface="游ゴシック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6500" b="1" dirty="0">
                <a:ea typeface="游ゴシック"/>
              </a:rPr>
              <a:t>　　（ゾーニング）</a:t>
            </a:r>
            <a:endParaRPr lang="en-US" altLang="ja-JP" sz="6500" b="1" dirty="0">
              <a:ea typeface="游ゴシック"/>
            </a:endParaRPr>
          </a:p>
          <a:p>
            <a:pPr marL="0" indent="0">
              <a:lnSpc>
                <a:spcPts val="1200"/>
              </a:lnSpc>
              <a:buFont typeface="Arial" panose="020B0604020202020204" pitchFamily="34" charset="0"/>
              <a:buNone/>
            </a:pPr>
            <a:endParaRPr lang="en-US" altLang="ja-JP" sz="4000" dirty="0">
              <a:ea typeface="游ゴシック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ea typeface="游ゴシック"/>
              </a:rPr>
              <a:t>・</a:t>
            </a:r>
            <a:r>
              <a:rPr lang="ja-JP" altLang="en-US" sz="4400" b="1" u="sng" dirty="0">
                <a:ea typeface="游ゴシック"/>
              </a:rPr>
              <a:t>半径</a:t>
            </a:r>
            <a:r>
              <a:rPr lang="en-US" altLang="ja-JP" sz="4400" b="1" u="sng" dirty="0">
                <a:ea typeface="游ゴシック"/>
              </a:rPr>
              <a:t>2.5</a:t>
            </a:r>
            <a:r>
              <a:rPr lang="ja-JP" altLang="en-US" sz="4400" b="1" u="sng" dirty="0">
                <a:ea typeface="游ゴシック"/>
              </a:rPr>
              <a:t>ｍ以内を汚染区域</a:t>
            </a:r>
            <a:r>
              <a:rPr lang="ja-JP" altLang="en-US" sz="4000" dirty="0">
                <a:ea typeface="游ゴシック"/>
              </a:rPr>
              <a:t>とし、</a:t>
            </a:r>
            <a:r>
              <a:rPr lang="ja-JP" altLang="en-US" sz="4000" dirty="0"/>
              <a:t>その外側は清潔区域</a:t>
            </a:r>
            <a:endParaRPr lang="en-US" altLang="ja-JP" sz="4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/>
              <a:t>　とする。</a:t>
            </a:r>
            <a:endParaRPr lang="en-US" altLang="ja-JP" sz="4000" dirty="0">
              <a:ea typeface="游ゴシック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dirty="0">
                <a:ea typeface="游ゴシック"/>
              </a:rPr>
              <a:t>・汚染区域に入らないよう子どもに伝える。</a:t>
            </a:r>
            <a:endParaRPr lang="en-US" altLang="ja-JP" sz="4000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561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B850705-7BFA-A96C-1D75-28C4C22FADD8}"/>
              </a:ext>
            </a:extLst>
          </p:cNvPr>
          <p:cNvSpPr/>
          <p:nvPr/>
        </p:nvSpPr>
        <p:spPr>
          <a:xfrm>
            <a:off x="7468547" y="4459289"/>
            <a:ext cx="1061304" cy="622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010A4B-588A-4138-B5C2-98A764068208}"/>
              </a:ext>
            </a:extLst>
          </p:cNvPr>
          <p:cNvSpPr txBox="1"/>
          <p:nvPr/>
        </p:nvSpPr>
        <p:spPr>
          <a:xfrm>
            <a:off x="1161790" y="571468"/>
            <a:ext cx="10140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j-cs"/>
              </a:rPr>
              <a:t>B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j-cs"/>
              </a:rPr>
              <a:t>－３</a:t>
            </a:r>
            <a:r>
              <a:rPr kumimoji="1" lang="ja-JP" altLang="en-US" sz="5400" b="1" dirty="0">
                <a:solidFill>
                  <a:prstClr val="black"/>
                </a:solidFill>
                <a:latin typeface="+mn-ea"/>
                <a:cs typeface="+mj-cs"/>
              </a:rPr>
              <a:t>　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職員</a:t>
            </a: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B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（リーダー）</a:t>
            </a:r>
            <a:endParaRPr kumimoji="1" lang="ja-JP" altLang="en-US" sz="1400" b="1" dirty="0">
              <a:latin typeface="+mj-ea"/>
              <a:ea typeface="+mj-ea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7F32C39-3D5C-4513-969D-383052C62832}"/>
              </a:ext>
            </a:extLst>
          </p:cNvPr>
          <p:cNvGrpSpPr/>
          <p:nvPr/>
        </p:nvGrpSpPr>
        <p:grpSpPr>
          <a:xfrm>
            <a:off x="3121168" y="5649253"/>
            <a:ext cx="7196539" cy="3685280"/>
            <a:chOff x="2712026" y="7537072"/>
            <a:chExt cx="6860902" cy="1799680"/>
          </a:xfrm>
        </p:grpSpPr>
        <p:sp>
          <p:nvSpPr>
            <p:cNvPr id="4" name="吹き出し: 円形 3">
              <a:extLst>
                <a:ext uri="{FF2B5EF4-FFF2-40B4-BE49-F238E27FC236}">
                  <a16:creationId xmlns:a16="http://schemas.microsoft.com/office/drawing/2014/main" id="{081F1EE2-0AE9-45A4-BEF2-8605B0B0A43F}"/>
                </a:ext>
              </a:extLst>
            </p:cNvPr>
            <p:cNvSpPr/>
            <p:nvPr/>
          </p:nvSpPr>
          <p:spPr>
            <a:xfrm>
              <a:off x="2712026" y="7537072"/>
              <a:ext cx="6608549" cy="1799680"/>
            </a:xfrm>
            <a:prstGeom prst="wedgeEllipseCallout">
              <a:avLst>
                <a:gd name="adj1" fmla="val 55382"/>
                <a:gd name="adj2" fmla="val -1114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kumimoji="1" lang="en-US" altLang="ja-JP" sz="4400" b="1" dirty="0">
                  <a:solidFill>
                    <a:schemeClr val="tx1"/>
                  </a:solidFill>
                  <a:ea typeface="游ゴシック"/>
                </a:rPr>
                <a:t>C</a:t>
              </a:r>
              <a:r>
                <a:rPr kumimoji="1" lang="ja-JP" altLang="en-US" sz="4400" b="1" dirty="0">
                  <a:solidFill>
                    <a:schemeClr val="tx1"/>
                  </a:solidFill>
                  <a:ea typeface="游ゴシック"/>
                </a:rPr>
                <a:t>先生、</a:t>
              </a:r>
              <a:endParaRPr kumimoji="1" lang="en-US" altLang="ja-JP" sz="4400" b="1" dirty="0">
                <a:solidFill>
                  <a:schemeClr val="tx1"/>
                </a:solidFill>
                <a:ea typeface="游ゴシック"/>
              </a:endParaRPr>
            </a:p>
            <a:p>
              <a:pPr algn="ctr"/>
              <a:r>
                <a:rPr kumimoji="1" lang="ja-JP" altLang="en-US" sz="4400" b="1" dirty="0">
                  <a:solidFill>
                    <a:schemeClr val="tx1"/>
                  </a:solidFill>
                  <a:ea typeface="游ゴシック"/>
                </a:rPr>
                <a:t>清潔区域にいる</a:t>
              </a:r>
              <a:endParaRPr kumimoji="1" lang="en-US" altLang="ja-JP" sz="4400" b="1" dirty="0">
                <a:solidFill>
                  <a:schemeClr val="tx1"/>
                </a:solidFill>
                <a:ea typeface="游ゴシック"/>
              </a:endParaRPr>
            </a:p>
            <a:p>
              <a:pPr algn="ctr"/>
              <a:r>
                <a:rPr kumimoji="1" lang="ja-JP" altLang="en-US" sz="4400" b="1" dirty="0">
                  <a:solidFill>
                    <a:schemeClr val="tx1"/>
                  </a:solidFill>
                  <a:ea typeface="游ゴシック"/>
                </a:rPr>
                <a:t>みどり君たちを</a:t>
              </a:r>
              <a:endParaRPr kumimoji="1" lang="en-US" altLang="ja-JP" sz="4400" b="1" dirty="0">
                <a:solidFill>
                  <a:schemeClr val="tx1"/>
                </a:solidFill>
                <a:ea typeface="游ゴシック"/>
              </a:endParaRPr>
            </a:p>
            <a:p>
              <a:pPr algn="ctr"/>
              <a:r>
                <a:rPr kumimoji="1" lang="ja-JP" altLang="en-US" sz="4400" b="1" dirty="0">
                  <a:solidFill>
                    <a:schemeClr val="tx1"/>
                  </a:solidFill>
                  <a:ea typeface="游ゴシック"/>
                </a:rPr>
                <a:t>避難してください</a:t>
              </a:r>
              <a:endParaRPr lang="ja-JP" altLang="en-US" sz="4400" b="1" dirty="0">
                <a:solidFill>
                  <a:schemeClr val="tx1"/>
                </a:solidFill>
                <a:ea typeface="游ゴシック"/>
                <a:cs typeface="Calibri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1360713-983A-4603-855E-BBDD7FD96AF3}"/>
                </a:ext>
              </a:extLst>
            </p:cNvPr>
            <p:cNvSpPr txBox="1"/>
            <p:nvPr/>
          </p:nvSpPr>
          <p:spPr>
            <a:xfrm>
              <a:off x="9392554" y="8761350"/>
              <a:ext cx="180374" cy="202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2400"/>
            </a:p>
          </p:txBody>
        </p:sp>
      </p:grpSp>
      <p:pic>
        <p:nvPicPr>
          <p:cNvPr id="8" name="Picture 6" descr="保育で使える！カードシアターあそび１２ヶ月を買ってみた！レビュー | サンデーのこれいい！ブログ">
            <a:extLst>
              <a:ext uri="{FF2B5EF4-FFF2-40B4-BE49-F238E27FC236}">
                <a16:creationId xmlns:a16="http://schemas.microsoft.com/office/drawing/2014/main" id="{FC3AC1F5-943D-486F-9C26-CCC5195F7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8" b="2233"/>
          <a:stretch/>
        </p:blipFill>
        <p:spPr bwMode="auto">
          <a:xfrm>
            <a:off x="9653083" y="5141195"/>
            <a:ext cx="3055207" cy="410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保育士の男の子のイラスト（将来の夢） | かわいいフリー素材集 いらすとや">
            <a:extLst>
              <a:ext uri="{FF2B5EF4-FFF2-40B4-BE49-F238E27FC236}">
                <a16:creationId xmlns:a16="http://schemas.microsoft.com/office/drawing/2014/main" id="{3B3B53AE-EEBC-4F1F-BDFB-6EF4AABFE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" b="1111"/>
          <a:stretch/>
        </p:blipFill>
        <p:spPr bwMode="auto">
          <a:xfrm>
            <a:off x="715282" y="6006333"/>
            <a:ext cx="2735714" cy="38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66CED53-44F3-405A-9ECE-45689373768B}"/>
              </a:ext>
            </a:extLst>
          </p:cNvPr>
          <p:cNvGrpSpPr/>
          <p:nvPr/>
        </p:nvGrpSpPr>
        <p:grpSpPr>
          <a:xfrm>
            <a:off x="187085" y="187069"/>
            <a:ext cx="12894801" cy="9534832"/>
            <a:chOff x="187085" y="187069"/>
            <a:chExt cx="12894801" cy="9534832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2BA2D96-AC80-4C2F-9933-0A703575E71B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AC27509-ADC7-469B-86B7-EC144E1E86EC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4A7577B-40E1-4C55-9A19-FEC0E0753804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D45B98DB-8BA6-4A55-8E49-9AB89D8427BC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6F20AC1-9298-4964-12F4-DA3E5196BF69}"/>
              </a:ext>
            </a:extLst>
          </p:cNvPr>
          <p:cNvSpPr txBox="1">
            <a:spLocks/>
          </p:cNvSpPr>
          <p:nvPr/>
        </p:nvSpPr>
        <p:spPr>
          <a:xfrm>
            <a:off x="715282" y="1651409"/>
            <a:ext cx="11838408" cy="3841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30190" indent="-330190" algn="l" defTabSz="1320759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Char char="•"/>
              <a:defRPr kumimoji="1"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0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49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329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709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088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468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848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227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8800" b="1" dirty="0"/>
              <a:t>★職員</a:t>
            </a:r>
            <a:r>
              <a:rPr lang="en-US" altLang="ja-JP" sz="8800" b="1" dirty="0"/>
              <a:t>C</a:t>
            </a:r>
            <a:r>
              <a:rPr lang="ja-JP" altLang="en-US" sz="8800" b="1" dirty="0"/>
              <a:t>に指示</a:t>
            </a:r>
            <a:endParaRPr lang="en-US" altLang="ja-JP" sz="8800" b="1" dirty="0"/>
          </a:p>
          <a:p>
            <a:pPr marL="0" indent="0">
              <a:buNone/>
            </a:pPr>
            <a:r>
              <a:rPr lang="ja-JP" altLang="en-US" sz="4000" dirty="0"/>
              <a:t>　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　清潔区域（汚染区域</a:t>
            </a:r>
            <a:r>
              <a:rPr lang="ja-JP" altLang="en-US" sz="4000" b="1" dirty="0"/>
              <a:t>外）</a:t>
            </a:r>
            <a:r>
              <a:rPr lang="ja-JP" altLang="en-US" sz="4000" dirty="0"/>
              <a:t>の園児の避難・誘導を　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　職員</a:t>
            </a:r>
            <a:r>
              <a:rPr lang="en-US" altLang="ja-JP" sz="4000" dirty="0"/>
              <a:t>C</a:t>
            </a:r>
            <a:r>
              <a:rPr lang="ja-JP" altLang="en-US" sz="4000" dirty="0"/>
              <a:t>に依頼する。　　⇒　</a:t>
            </a:r>
            <a:r>
              <a:rPr lang="en-US" altLang="ja-JP" sz="4000" dirty="0"/>
              <a:t>C-2</a:t>
            </a:r>
            <a:r>
              <a:rPr lang="ja-JP" altLang="en-US" sz="4000" dirty="0"/>
              <a:t>　を参照</a:t>
            </a:r>
            <a:endParaRPr lang="en-US" altLang="ja-JP" sz="4000" dirty="0"/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946951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B4E957-2208-4FE3-A09D-85E9E3071DFF}"/>
              </a:ext>
            </a:extLst>
          </p:cNvPr>
          <p:cNvSpPr txBox="1"/>
          <p:nvPr/>
        </p:nvSpPr>
        <p:spPr>
          <a:xfrm>
            <a:off x="1034877" y="1103652"/>
            <a:ext cx="10304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j-cs"/>
              </a:rPr>
              <a:t>B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j-cs"/>
              </a:rPr>
              <a:t>－５</a:t>
            </a:r>
            <a:r>
              <a:rPr kumimoji="1" lang="ja-JP" altLang="en-US" sz="5400" b="1" dirty="0">
                <a:solidFill>
                  <a:prstClr val="black"/>
                </a:solidFill>
                <a:latin typeface="+mn-ea"/>
                <a:cs typeface="+mj-cs"/>
              </a:rPr>
              <a:t>　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j-cs"/>
              </a:rPr>
              <a:t>職員</a:t>
            </a: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j-cs"/>
              </a:rPr>
              <a:t>B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j-cs"/>
              </a:rPr>
              <a:t>（リーダー）</a:t>
            </a:r>
            <a:endParaRPr kumimoji="1" lang="ja-JP" altLang="en-US" sz="1400" b="1" dirty="0">
              <a:latin typeface="+mn-ea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F5217B4-FB2A-4F1C-86F5-2458D4F9C3E9}"/>
              </a:ext>
            </a:extLst>
          </p:cNvPr>
          <p:cNvGrpSpPr/>
          <p:nvPr/>
        </p:nvGrpSpPr>
        <p:grpSpPr>
          <a:xfrm>
            <a:off x="187085" y="187069"/>
            <a:ext cx="12894801" cy="9534832"/>
            <a:chOff x="187085" y="187069"/>
            <a:chExt cx="12894801" cy="9534832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968BDA0B-1DD7-4DD6-9495-58C44A1281F2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0A30FB5-F3F2-4EF4-AD48-EC4D30873A75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B7C9272D-6BD3-4776-B2CD-162EA15E1346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E37FAA88-A12F-4B01-9658-573E99988294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8E3F357-9A5D-182B-57AF-7C1E876B8E9D}"/>
              </a:ext>
            </a:extLst>
          </p:cNvPr>
          <p:cNvSpPr txBox="1"/>
          <p:nvPr/>
        </p:nvSpPr>
        <p:spPr>
          <a:xfrm>
            <a:off x="1300847" y="2791446"/>
            <a:ext cx="11407443" cy="2161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20726" rtl="0" eaLnBrk="1" fontAlgn="auto" latinLnBrk="0" hangingPunct="1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★防護服を着用</a:t>
            </a:r>
            <a:endParaRPr kumimoji="1" lang="en-US" altLang="ja-JP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1320726" rtl="0" eaLnBrk="1" fontAlgn="auto" latinLnBrk="0" hangingPunct="1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40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⇒防護服の着用</a:t>
            </a:r>
            <a:r>
              <a:rPr kumimoji="1" lang="en-US" altLang="ja-JP" sz="40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AC</a:t>
            </a:r>
            <a:r>
              <a:rPr kumimoji="1" lang="ja-JP" altLang="en-US" sz="40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を参照</a:t>
            </a:r>
            <a:endParaRPr kumimoji="1" lang="en-US" altLang="ja-JP" sz="404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539370D-5BA9-F7E3-FC59-A3C3598A1482}"/>
              </a:ext>
            </a:extLst>
          </p:cNvPr>
          <p:cNvGrpSpPr/>
          <p:nvPr/>
        </p:nvGrpSpPr>
        <p:grpSpPr>
          <a:xfrm>
            <a:off x="9433060" y="4560981"/>
            <a:ext cx="3182511" cy="4902096"/>
            <a:chOff x="8946096" y="4064483"/>
            <a:chExt cx="3182511" cy="4902096"/>
          </a:xfrm>
        </p:grpSpPr>
        <p:pic>
          <p:nvPicPr>
            <p:cNvPr id="8" name="Picture 6" descr="保育で使える！カードシアターあそび１２ヶ月を買ってみた！レビュー | サンデーのこれいい！ブログ">
              <a:extLst>
                <a:ext uri="{FF2B5EF4-FFF2-40B4-BE49-F238E27FC236}">
                  <a16:creationId xmlns:a16="http://schemas.microsoft.com/office/drawing/2014/main" id="{33099760-2BFE-E84B-0A10-F359B9D31C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8" b="2233"/>
            <a:stretch/>
          </p:blipFill>
          <p:spPr bwMode="auto">
            <a:xfrm>
              <a:off x="8946096" y="4064483"/>
              <a:ext cx="3182511" cy="4780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マスクの無料イラスト１ | 商用利用可能、登録不要なイラスト素材集 – フリー素材 | BEZYBOX!">
              <a:extLst>
                <a:ext uri="{FF2B5EF4-FFF2-40B4-BE49-F238E27FC236}">
                  <a16:creationId xmlns:a16="http://schemas.microsoft.com/office/drawing/2014/main" id="{6D3A5868-FCD7-6B7C-E9C2-474D7678A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5067" y="5062100"/>
              <a:ext cx="1964568" cy="1565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足袋のイラスト">
              <a:extLst>
                <a:ext uri="{FF2B5EF4-FFF2-40B4-BE49-F238E27FC236}">
                  <a16:creationId xmlns:a16="http://schemas.microsoft.com/office/drawing/2014/main" id="{172D5395-7CC8-5097-2DD8-0C6C05B21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7940" y="8024669"/>
              <a:ext cx="1133894" cy="941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個人防護具のイラスト（女性・パーツ別） | かわいいフリー素材集 いらすとや">
              <a:extLst>
                <a:ext uri="{FF2B5EF4-FFF2-40B4-BE49-F238E27FC236}">
                  <a16:creationId xmlns:a16="http://schemas.microsoft.com/office/drawing/2014/main" id="{FE588FA9-FB91-EC12-DE38-075F027EB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462" y="6100548"/>
              <a:ext cx="2097778" cy="2360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920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90C373F-1898-4063-9073-01636741981F}"/>
              </a:ext>
            </a:extLst>
          </p:cNvPr>
          <p:cNvSpPr txBox="1"/>
          <p:nvPr/>
        </p:nvSpPr>
        <p:spPr>
          <a:xfrm>
            <a:off x="996287" y="614150"/>
            <a:ext cx="9567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B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－５　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職員</a:t>
            </a: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B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（リーダー）</a:t>
            </a:r>
            <a:endParaRPr kumimoji="1" lang="ja-JP" altLang="en-US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B6C7C8-BF21-4AB5-83E6-192F260BE7E2}"/>
              </a:ext>
            </a:extLst>
          </p:cNvPr>
          <p:cNvSpPr txBox="1"/>
          <p:nvPr/>
        </p:nvSpPr>
        <p:spPr>
          <a:xfrm>
            <a:off x="777922" y="1695970"/>
            <a:ext cx="12242992" cy="3325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20726" rtl="0" eaLnBrk="1" fontAlgn="auto" latinLnBrk="0" hangingPunct="1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★職員</a:t>
            </a:r>
            <a:r>
              <a:rPr kumimoji="1" lang="en-US" altLang="ja-JP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</a:t>
            </a: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に指示</a:t>
            </a:r>
            <a:endParaRPr kumimoji="1" lang="en-US" altLang="ja-JP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1320726" rtl="0" eaLnBrk="1" fontAlgn="auto" latinLnBrk="0" hangingPunct="1">
              <a:lnSpc>
                <a:spcPts val="120"/>
              </a:lnSpc>
              <a:spcBef>
                <a:spcPts val="144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40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endParaRPr kumimoji="1" lang="en-US" altLang="ja-JP" sz="404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1320726" rtl="0" eaLnBrk="1" fontAlgn="auto" latinLnBrk="0" hangingPunct="1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40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防護服の着用、足裏消毒用の雑巾と消毒用の</a:t>
            </a:r>
            <a:endParaRPr kumimoji="1" lang="en-US" altLang="ja-JP" sz="4044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1320726" rtl="0" eaLnBrk="1" fontAlgn="auto" latinLnBrk="0" hangingPunct="1">
              <a:lnSpc>
                <a:spcPct val="90000"/>
              </a:lnSpc>
              <a:spcBef>
                <a:spcPts val="144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40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次亜塩素酸ナトリウムを持って来るよう指示する。</a:t>
            </a:r>
            <a:br>
              <a:rPr kumimoji="1" lang="en-US" altLang="ja-JP" sz="40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r>
              <a:rPr kumimoji="1" lang="ja-JP" altLang="en-US" sz="40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endParaRPr kumimoji="1" lang="en-US" altLang="ja-JP" sz="404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ECCBBD4-4169-43C9-87D8-DE4A8C62F490}"/>
              </a:ext>
            </a:extLst>
          </p:cNvPr>
          <p:cNvGrpSpPr/>
          <p:nvPr/>
        </p:nvGrpSpPr>
        <p:grpSpPr>
          <a:xfrm>
            <a:off x="187085" y="187069"/>
            <a:ext cx="12894801" cy="9534832"/>
            <a:chOff x="187085" y="187069"/>
            <a:chExt cx="12894801" cy="953483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4C31DA57-6898-4754-8660-6F303C1A2749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67E131BD-F5B5-4A2B-9BF0-3C06B4EC99A1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6A16A25D-37E4-4005-9E58-6F8CA7148CF7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772CC99-F862-413C-8F21-F74265EEDD81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4513E016-05E9-6A77-E4B1-EB1C07353117}"/>
              </a:ext>
            </a:extLst>
          </p:cNvPr>
          <p:cNvSpPr/>
          <p:nvPr/>
        </p:nvSpPr>
        <p:spPr>
          <a:xfrm>
            <a:off x="3096380" y="5710005"/>
            <a:ext cx="6702616" cy="3507186"/>
          </a:xfrm>
          <a:prstGeom prst="wedgeEllipseCallout">
            <a:avLst>
              <a:gd name="adj1" fmla="val 54102"/>
              <a:gd name="adj2" fmla="val -1480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ysClr val="windowText" lastClr="000000"/>
                </a:solidFill>
              </a:rPr>
              <a:t>D</a:t>
            </a:r>
            <a:r>
              <a:rPr kumimoji="1" lang="ja-JP" altLang="en-US" sz="3200" b="1" dirty="0">
                <a:solidFill>
                  <a:sysClr val="windowText" lastClr="000000"/>
                </a:solidFill>
              </a:rPr>
              <a:t>先生、</a:t>
            </a:r>
            <a:endParaRPr kumimoji="1" lang="en-US" altLang="ja-JP" sz="3200" b="1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3200" b="1" dirty="0">
                <a:solidFill>
                  <a:sysClr val="windowText" lastClr="000000"/>
                </a:solidFill>
              </a:rPr>
              <a:t>防護服を着て</a:t>
            </a:r>
            <a:endParaRPr kumimoji="1" lang="en-US" altLang="ja-JP" sz="3200" b="1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3200" b="1" dirty="0">
                <a:solidFill>
                  <a:sysClr val="windowText" lastClr="000000"/>
                </a:solidFill>
              </a:rPr>
              <a:t>足裏消毒用の雑巾を作り汚染区域にいる園児を</a:t>
            </a:r>
            <a:endParaRPr kumimoji="1" lang="en-US" altLang="ja-JP" sz="3200" b="1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sz="3200" u="sng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別室に</a:t>
            </a:r>
            <a:r>
              <a:rPr kumimoji="1" lang="ja-JP" altLang="en-US" sz="3200" b="1" dirty="0">
                <a:solidFill>
                  <a:sysClr val="windowText" lastClr="000000"/>
                </a:solidFill>
              </a:rPr>
              <a:t>誘導しましょう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8B13126A-EE71-AF1E-7802-9F2BD803704D}"/>
              </a:ext>
            </a:extLst>
          </p:cNvPr>
          <p:cNvGrpSpPr/>
          <p:nvPr/>
        </p:nvGrpSpPr>
        <p:grpSpPr>
          <a:xfrm>
            <a:off x="9433060" y="4560981"/>
            <a:ext cx="3182511" cy="4902096"/>
            <a:chOff x="8946096" y="4064483"/>
            <a:chExt cx="3182511" cy="4902096"/>
          </a:xfrm>
        </p:grpSpPr>
        <p:pic>
          <p:nvPicPr>
            <p:cNvPr id="11" name="Picture 6" descr="保育で使える！カードシアターあそび１２ヶ月を買ってみた！レビュー | サンデーのこれいい！ブログ">
              <a:extLst>
                <a:ext uri="{FF2B5EF4-FFF2-40B4-BE49-F238E27FC236}">
                  <a16:creationId xmlns:a16="http://schemas.microsoft.com/office/drawing/2014/main" id="{F2C624AD-3E0B-F510-DEA2-27BCB76E56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8" b="2233"/>
            <a:stretch/>
          </p:blipFill>
          <p:spPr bwMode="auto">
            <a:xfrm>
              <a:off x="8946096" y="4064483"/>
              <a:ext cx="3182511" cy="4780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マスクの無料イラスト１ | 商用利用可能、登録不要なイラスト素材集 – フリー素材 | BEZYBOX!">
              <a:extLst>
                <a:ext uri="{FF2B5EF4-FFF2-40B4-BE49-F238E27FC236}">
                  <a16:creationId xmlns:a16="http://schemas.microsoft.com/office/drawing/2014/main" id="{BBCB3782-3736-2F0A-1AC9-ED50CC1B9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5067" y="5062100"/>
              <a:ext cx="1964568" cy="1565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足袋のイラスト">
              <a:extLst>
                <a:ext uri="{FF2B5EF4-FFF2-40B4-BE49-F238E27FC236}">
                  <a16:creationId xmlns:a16="http://schemas.microsoft.com/office/drawing/2014/main" id="{8ED04612-3B36-7B6A-C6BF-4E30799097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7940" y="8024669"/>
              <a:ext cx="1133894" cy="941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個人防護具のイラスト（女性・パーツ別） | かわいいフリー素材集 いらすとや">
              <a:extLst>
                <a:ext uri="{FF2B5EF4-FFF2-40B4-BE49-F238E27FC236}">
                  <a16:creationId xmlns:a16="http://schemas.microsoft.com/office/drawing/2014/main" id="{92F712C5-3B09-944E-AED5-0BB6A249F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462" y="6100548"/>
              <a:ext cx="2097778" cy="2360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保母さん・保育士のイラスト（職業） | かわいいフリー素材集 いらすとや">
            <a:extLst>
              <a:ext uri="{FF2B5EF4-FFF2-40B4-BE49-F238E27FC236}">
                <a16:creationId xmlns:a16="http://schemas.microsoft.com/office/drawing/2014/main" id="{C7CDD995-2C3D-726D-2C77-B2A29C69F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" b="1117"/>
          <a:stretch/>
        </p:blipFill>
        <p:spPr bwMode="auto">
          <a:xfrm>
            <a:off x="0" y="4654237"/>
            <a:ext cx="3835021" cy="493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マスクの無料イラスト１ | 商用利用可能、登録不要なイラスト素材集 – フリー素材 | BEZYBOX!">
            <a:extLst>
              <a:ext uri="{FF2B5EF4-FFF2-40B4-BE49-F238E27FC236}">
                <a16:creationId xmlns:a16="http://schemas.microsoft.com/office/drawing/2014/main" id="{E6CA31F0-4064-CFA8-CDC2-78FA01718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31" y="5475425"/>
            <a:ext cx="1964568" cy="137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個人防護具のイラスト（女性・パーツ別） | かわいいフリー素材集 いらすとや">
            <a:extLst>
              <a:ext uri="{FF2B5EF4-FFF2-40B4-BE49-F238E27FC236}">
                <a16:creationId xmlns:a16="http://schemas.microsoft.com/office/drawing/2014/main" id="{A3DD49CB-5F95-2385-4AAA-AD693265D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17" y="6364897"/>
            <a:ext cx="2444449" cy="236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214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1D5F7C2-5F41-4A2B-8F7F-067D5B83EFAE}"/>
              </a:ext>
            </a:extLst>
          </p:cNvPr>
          <p:cNvSpPr txBox="1"/>
          <p:nvPr/>
        </p:nvSpPr>
        <p:spPr>
          <a:xfrm>
            <a:off x="952732" y="602417"/>
            <a:ext cx="10944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j-cs"/>
              </a:rPr>
              <a:t>B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j-cs"/>
              </a:rPr>
              <a:t>－６</a:t>
            </a:r>
            <a:r>
              <a:rPr kumimoji="1" lang="ja-JP" altLang="en-US" sz="5400" b="1">
                <a:solidFill>
                  <a:prstClr val="black"/>
                </a:solidFill>
                <a:latin typeface="+mn-ea"/>
                <a:cs typeface="+mj-cs"/>
              </a:rPr>
              <a:t>　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職員</a:t>
            </a: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B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（リーダー）</a:t>
            </a:r>
            <a:endParaRPr kumimoji="1" lang="ja-JP" altLang="en-US" sz="1400" b="1">
              <a:latin typeface="+mj-ea"/>
              <a:ea typeface="+mj-ea"/>
            </a:endParaRP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2E455ECD-75A5-448D-99BD-B3DE6DA14A11}"/>
              </a:ext>
            </a:extLst>
          </p:cNvPr>
          <p:cNvGrpSpPr/>
          <p:nvPr/>
        </p:nvGrpSpPr>
        <p:grpSpPr>
          <a:xfrm>
            <a:off x="581840" y="4389020"/>
            <a:ext cx="11988723" cy="5673985"/>
            <a:chOff x="-257395" y="-783224"/>
            <a:chExt cx="14249240" cy="10512689"/>
          </a:xfrm>
        </p:grpSpPr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56F35620-80BC-4FC2-B01D-1216A3FB15F3}"/>
                </a:ext>
              </a:extLst>
            </p:cNvPr>
            <p:cNvGrpSpPr/>
            <p:nvPr/>
          </p:nvGrpSpPr>
          <p:grpSpPr>
            <a:xfrm>
              <a:off x="-257395" y="-783224"/>
              <a:ext cx="14249240" cy="8476706"/>
              <a:chOff x="-1184810" y="-261118"/>
              <a:chExt cx="14249240" cy="8056391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BD1B2E8B-0448-4948-B3C7-162FB7D3B864}"/>
                  </a:ext>
                </a:extLst>
              </p:cNvPr>
              <p:cNvGrpSpPr/>
              <p:nvPr/>
            </p:nvGrpSpPr>
            <p:grpSpPr>
              <a:xfrm>
                <a:off x="-1184810" y="-261118"/>
                <a:ext cx="14249240" cy="8056391"/>
                <a:chOff x="-866800" y="2282074"/>
                <a:chExt cx="14249240" cy="6836897"/>
              </a:xfrm>
            </p:grpSpPr>
            <p:sp>
              <p:nvSpPr>
                <p:cNvPr id="17" name="楕円 16">
                  <a:extLst>
                    <a:ext uri="{FF2B5EF4-FFF2-40B4-BE49-F238E27FC236}">
                      <a16:creationId xmlns:a16="http://schemas.microsoft.com/office/drawing/2014/main" id="{48E1D268-FFA5-4534-B0FA-885623A20E32}"/>
                    </a:ext>
                  </a:extLst>
                </p:cNvPr>
                <p:cNvSpPr/>
                <p:nvPr/>
              </p:nvSpPr>
              <p:spPr>
                <a:xfrm>
                  <a:off x="4347946" y="3436548"/>
                  <a:ext cx="9034494" cy="5640468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7E634525-1B1B-4087-A801-02909C6AE593}"/>
                    </a:ext>
                  </a:extLst>
                </p:cNvPr>
                <p:cNvSpPr txBox="1"/>
                <p:nvPr/>
              </p:nvSpPr>
              <p:spPr>
                <a:xfrm>
                  <a:off x="9377232" y="4249931"/>
                  <a:ext cx="2380879" cy="14257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　職員</a:t>
                  </a:r>
                  <a:r>
                    <a:rPr kumimoji="1" lang="en-US" altLang="ja-JP" sz="2800" dirty="0"/>
                    <a:t>A</a:t>
                  </a:r>
                </a:p>
                <a:p>
                  <a:r>
                    <a:rPr kumimoji="1" lang="ja-JP" altLang="en-US" sz="2800" dirty="0"/>
                    <a:t>（発見者）</a:t>
                  </a:r>
                </a:p>
              </p:txBody>
            </p:sp>
            <p:pic>
              <p:nvPicPr>
                <p:cNvPr id="20" name="Picture 2" descr="驚いている女の子のイラスト | かわいいフリー素材集 いらすとや">
                  <a:extLst>
                    <a:ext uri="{FF2B5EF4-FFF2-40B4-BE49-F238E27FC236}">
                      <a16:creationId xmlns:a16="http://schemas.microsoft.com/office/drawing/2014/main" id="{80890C5F-89B0-4AC5-A015-E454CE7C64D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77473" y="5970210"/>
                  <a:ext cx="1452666" cy="125161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7140E85D-198E-4E9E-8032-29C46A4AC713}"/>
                    </a:ext>
                  </a:extLst>
                </p:cNvPr>
                <p:cNvSpPr txBox="1"/>
                <p:nvPr/>
              </p:nvSpPr>
              <p:spPr>
                <a:xfrm>
                  <a:off x="7469057" y="7774275"/>
                  <a:ext cx="2931105" cy="521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3600" b="1" dirty="0">
                      <a:solidFill>
                        <a:srgbClr val="FF0000"/>
                      </a:solidFill>
                    </a:rPr>
                    <a:t>汚染区域</a:t>
                  </a:r>
                </a:p>
              </p:txBody>
            </p:sp>
            <p:cxnSp>
              <p:nvCxnSpPr>
                <p:cNvPr id="22" name="直線コネクタ 21">
                  <a:extLst>
                    <a:ext uri="{FF2B5EF4-FFF2-40B4-BE49-F238E27FC236}">
                      <a16:creationId xmlns:a16="http://schemas.microsoft.com/office/drawing/2014/main" id="{EA5E5810-69C0-4C5E-8606-9EA94F8409ED}"/>
                    </a:ext>
                  </a:extLst>
                </p:cNvPr>
                <p:cNvCxnSpPr>
                  <a:cxnSpLocks/>
                  <a:stCxn id="17" idx="2"/>
                </p:cNvCxnSpPr>
                <p:nvPr/>
              </p:nvCxnSpPr>
              <p:spPr>
                <a:xfrm>
                  <a:off x="4347946" y="6256782"/>
                  <a:ext cx="3681725" cy="58504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77034516-9899-461B-8107-2F1987A34735}"/>
                    </a:ext>
                  </a:extLst>
                </p:cNvPr>
                <p:cNvSpPr txBox="1"/>
                <p:nvPr/>
              </p:nvSpPr>
              <p:spPr>
                <a:xfrm>
                  <a:off x="4714424" y="6830515"/>
                  <a:ext cx="3681727" cy="10578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4000" b="1" dirty="0"/>
                    <a:t>半径</a:t>
                  </a:r>
                  <a:r>
                    <a:rPr kumimoji="1" lang="en-US" altLang="ja-JP" sz="4000" b="1" dirty="0"/>
                    <a:t>2.5</a:t>
                  </a:r>
                  <a:r>
                    <a:rPr kumimoji="1" lang="ja-JP" altLang="en-US" sz="4000" b="1" dirty="0"/>
                    <a:t>ｍ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A582491B-E1F9-4EFF-94D9-A17520B57D5B}"/>
                    </a:ext>
                  </a:extLst>
                </p:cNvPr>
                <p:cNvSpPr txBox="1"/>
                <p:nvPr/>
              </p:nvSpPr>
              <p:spPr>
                <a:xfrm>
                  <a:off x="10237584" y="7221827"/>
                  <a:ext cx="2875228" cy="7818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きいちゃん</a:t>
                  </a: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119E1D32-A04A-4DD8-B51C-BDB89949C143}"/>
                    </a:ext>
                  </a:extLst>
                </p:cNvPr>
                <p:cNvSpPr txBox="1"/>
                <p:nvPr/>
              </p:nvSpPr>
              <p:spPr>
                <a:xfrm>
                  <a:off x="4090833" y="8597673"/>
                  <a:ext cx="3378224" cy="5212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3600" b="1" dirty="0">
                      <a:solidFill>
                        <a:schemeClr val="accent1"/>
                      </a:solidFill>
                    </a:rPr>
                    <a:t>清潔区域</a:t>
                  </a:r>
                </a:p>
              </p:txBody>
            </p:sp>
            <p:sp>
              <p:nvSpPr>
                <p:cNvPr id="26" name="正方形/長方形 25">
                  <a:extLst>
                    <a:ext uri="{FF2B5EF4-FFF2-40B4-BE49-F238E27FC236}">
                      <a16:creationId xmlns:a16="http://schemas.microsoft.com/office/drawing/2014/main" id="{D0AF468B-1DC1-49FF-BF8B-8D352DD65F6C}"/>
                    </a:ext>
                  </a:extLst>
                </p:cNvPr>
                <p:cNvSpPr/>
                <p:nvPr/>
              </p:nvSpPr>
              <p:spPr>
                <a:xfrm rot="5400000">
                  <a:off x="545249" y="2058083"/>
                  <a:ext cx="744713" cy="1192696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吹き出し: 線 26">
                  <a:extLst>
                    <a:ext uri="{FF2B5EF4-FFF2-40B4-BE49-F238E27FC236}">
                      <a16:creationId xmlns:a16="http://schemas.microsoft.com/office/drawing/2014/main" id="{6042648D-E210-41AD-B68D-BBD9D608B57D}"/>
                    </a:ext>
                  </a:extLst>
                </p:cNvPr>
                <p:cNvSpPr/>
                <p:nvPr/>
              </p:nvSpPr>
              <p:spPr>
                <a:xfrm>
                  <a:off x="-866800" y="3886433"/>
                  <a:ext cx="5728436" cy="1832209"/>
                </a:xfrm>
                <a:prstGeom prst="borderCallout1">
                  <a:avLst>
                    <a:gd name="adj1" fmla="val -30974"/>
                    <a:gd name="adj2" fmla="val 67807"/>
                    <a:gd name="adj3" fmla="val -34270"/>
                    <a:gd name="adj4" fmla="val 68458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3600" b="1" dirty="0">
                      <a:solidFill>
                        <a:sysClr val="windowText" lastClr="000000"/>
                      </a:solidFill>
                    </a:rPr>
                    <a:t>足裏消毒用雑巾</a:t>
                  </a:r>
                  <a:endParaRPr kumimoji="1" lang="en-US" altLang="ja-JP" sz="3600" b="1" dirty="0">
                    <a:solidFill>
                      <a:sysClr val="windowText" lastClr="000000"/>
                    </a:solidFill>
                  </a:endParaRPr>
                </a:p>
                <a:p>
                  <a:pPr algn="ctr"/>
                  <a:r>
                    <a:rPr kumimoji="1" lang="ja-JP" altLang="en-US" sz="36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充分な消毒液で浸す</a:t>
                  </a:r>
                </a:p>
              </p:txBody>
            </p:sp>
          </p:grp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03C2B71-ED94-442A-B763-9316D74BF114}"/>
                  </a:ext>
                </a:extLst>
              </p:cNvPr>
              <p:cNvSpPr txBox="1"/>
              <p:nvPr/>
            </p:nvSpPr>
            <p:spPr>
              <a:xfrm>
                <a:off x="6793402" y="4289486"/>
                <a:ext cx="2183388" cy="921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/>
                  <a:t>れっど君</a:t>
                </a:r>
              </a:p>
            </p:txBody>
          </p:sp>
        </p:grp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EC6C68E4-1C06-4731-A913-F0BDADEB6F09}"/>
                </a:ext>
              </a:extLst>
            </p:cNvPr>
            <p:cNvGrpSpPr/>
            <p:nvPr/>
          </p:nvGrpSpPr>
          <p:grpSpPr>
            <a:xfrm>
              <a:off x="-257394" y="4953000"/>
              <a:ext cx="4348978" cy="4776465"/>
              <a:chOff x="-257394" y="4953000"/>
              <a:chExt cx="4348978" cy="4776465"/>
            </a:xfrm>
          </p:grpSpPr>
          <p:pic>
            <p:nvPicPr>
              <p:cNvPr id="50" name="Picture 2" descr="保母さん・保育士のイラスト（職業） | かわいいフリー素材集 いらすとや">
                <a:extLst>
                  <a:ext uri="{FF2B5EF4-FFF2-40B4-BE49-F238E27FC236}">
                    <a16:creationId xmlns:a16="http://schemas.microsoft.com/office/drawing/2014/main" id="{97C5E477-29AA-45C2-8CB5-449A1C64F5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35" b="35618"/>
              <a:stretch/>
            </p:blipFill>
            <p:spPr bwMode="auto">
              <a:xfrm>
                <a:off x="1317386" y="5655648"/>
                <a:ext cx="2228686" cy="1828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" descr="保育で使える！カードシアターあそび１２ヶ月を買ってみた！レビュー | サンデーのこれいい！ブログ">
                <a:extLst>
                  <a:ext uri="{FF2B5EF4-FFF2-40B4-BE49-F238E27FC236}">
                    <a16:creationId xmlns:a16="http://schemas.microsoft.com/office/drawing/2014/main" id="{D4A8EEB5-83D2-4780-8414-0E5F6427AB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8" b="27665"/>
              <a:stretch/>
            </p:blipFill>
            <p:spPr bwMode="auto">
              <a:xfrm>
                <a:off x="350288" y="4953000"/>
                <a:ext cx="1764639" cy="1828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EE6984A0-9B38-41A6-98FC-D6C5FF2C50E6}"/>
                  </a:ext>
                </a:extLst>
              </p:cNvPr>
              <p:cNvSpPr txBox="1"/>
              <p:nvPr/>
            </p:nvSpPr>
            <p:spPr>
              <a:xfrm>
                <a:off x="1981063" y="7619560"/>
                <a:ext cx="2110521" cy="2109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/>
                  <a:t>職員</a:t>
                </a:r>
                <a:r>
                  <a:rPr kumimoji="1" lang="en-US" altLang="ja-JP" sz="3600" dirty="0"/>
                  <a:t>D</a:t>
                </a:r>
                <a:br>
                  <a:rPr kumimoji="1" lang="en-US" altLang="ja-JP" sz="3200" dirty="0"/>
                </a:br>
                <a:endParaRPr kumimoji="1" lang="ja-JP" altLang="en-US" sz="3200" dirty="0"/>
              </a:p>
            </p:txBody>
          </p:sp>
          <p:pic>
            <p:nvPicPr>
              <p:cNvPr id="53" name="Picture 6" descr="マスクの無料イラスト１ | 商用利用可能、登録不要なイラスト素材集 – フリー素材 | BEZYBOX!">
                <a:extLst>
                  <a:ext uri="{FF2B5EF4-FFF2-40B4-BE49-F238E27FC236}">
                    <a16:creationId xmlns:a16="http://schemas.microsoft.com/office/drawing/2014/main" id="{81E1FA7E-B49D-4A4A-97F8-F265535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008" y="5491643"/>
                <a:ext cx="1049657" cy="8365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6" descr="マスクの無料イラスト１ | 商用利用可能、登録不要なイラスト素材集 – フリー素材 | BEZYBOX!">
                <a:extLst>
                  <a:ext uri="{FF2B5EF4-FFF2-40B4-BE49-F238E27FC236}">
                    <a16:creationId xmlns:a16="http://schemas.microsoft.com/office/drawing/2014/main" id="{FBCBA9B2-3FAB-42AB-BC5A-EB2ADA8A5D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063" y="6151530"/>
                <a:ext cx="1049657" cy="8365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8" descr="個人防護具のイラスト（女性・パーツ別） | かわいいフリー素材集 いらすとや">
                <a:extLst>
                  <a:ext uri="{FF2B5EF4-FFF2-40B4-BE49-F238E27FC236}">
                    <a16:creationId xmlns:a16="http://schemas.microsoft.com/office/drawing/2014/main" id="{CBB7D239-9481-4AE1-AB47-DCFAE00E9A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775"/>
              <a:stretch/>
            </p:blipFill>
            <p:spPr bwMode="auto">
              <a:xfrm>
                <a:off x="677455" y="5988636"/>
                <a:ext cx="1161965" cy="918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8" descr="個人防護具のイラスト（女性・パーツ別） | かわいいフリー素材集 いらすとや">
                <a:extLst>
                  <a:ext uri="{FF2B5EF4-FFF2-40B4-BE49-F238E27FC236}">
                    <a16:creationId xmlns:a16="http://schemas.microsoft.com/office/drawing/2014/main" id="{98D2FFC3-81B2-4598-9A90-3B29340E4F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775"/>
              <a:stretch/>
            </p:blipFill>
            <p:spPr bwMode="auto">
              <a:xfrm>
                <a:off x="1767320" y="6667793"/>
                <a:ext cx="1425241" cy="918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C8B326FD-6C8D-5A5F-7D01-399DA1E503A0}"/>
                  </a:ext>
                </a:extLst>
              </p:cNvPr>
              <p:cNvSpPr txBox="1"/>
              <p:nvPr/>
            </p:nvSpPr>
            <p:spPr>
              <a:xfrm>
                <a:off x="-257394" y="6957515"/>
                <a:ext cx="2081668" cy="2109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3600" dirty="0"/>
                  <a:t>職員</a:t>
                </a:r>
                <a:r>
                  <a:rPr kumimoji="1" lang="en-US" altLang="ja-JP" sz="3600" dirty="0"/>
                  <a:t>B</a:t>
                </a:r>
                <a:br>
                  <a:rPr kumimoji="1" lang="en-US" altLang="ja-JP" sz="3200" dirty="0"/>
                </a:br>
                <a:endParaRPr kumimoji="1" lang="ja-JP" altLang="en-US" sz="3200" dirty="0"/>
              </a:p>
            </p:txBody>
          </p:sp>
        </p:grp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673D2CD7-AAE7-4428-8009-51C897EDA005}"/>
              </a:ext>
            </a:extLst>
          </p:cNvPr>
          <p:cNvGrpSpPr/>
          <p:nvPr/>
        </p:nvGrpSpPr>
        <p:grpSpPr>
          <a:xfrm>
            <a:off x="187085" y="187069"/>
            <a:ext cx="12894801" cy="9534832"/>
            <a:chOff x="187085" y="187069"/>
            <a:chExt cx="12894801" cy="9534832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151B8E5C-AB56-41DE-8A0A-55F89DD82008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F90E9E1F-93DA-4527-BBE9-4B590D72FAFB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9B0441CE-4E91-4855-9668-31CEB460BB67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6C127A4B-1157-4C5A-B621-C84117D01FAE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0C365151-B96C-4F89-B38E-5BBC8D18753A}"/>
              </a:ext>
            </a:extLst>
          </p:cNvPr>
          <p:cNvGrpSpPr/>
          <p:nvPr/>
        </p:nvGrpSpPr>
        <p:grpSpPr>
          <a:xfrm>
            <a:off x="7591347" y="5469498"/>
            <a:ext cx="2323728" cy="1499417"/>
            <a:chOff x="6033204" y="2448358"/>
            <a:chExt cx="2890626" cy="2177899"/>
          </a:xfrm>
        </p:grpSpPr>
        <p:pic>
          <p:nvPicPr>
            <p:cNvPr id="35" name="図 34" descr="白いバックグラウンドの前に座っている人形&#10;&#10;低い精度で自動的に生成された説明">
              <a:extLst>
                <a:ext uri="{FF2B5EF4-FFF2-40B4-BE49-F238E27FC236}">
                  <a16:creationId xmlns:a16="http://schemas.microsoft.com/office/drawing/2014/main" id="{51DDA409-36A0-45C2-A1C3-3719BADB2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228" y="2448358"/>
              <a:ext cx="2137602" cy="2137602"/>
            </a:xfrm>
            <a:prstGeom prst="rect">
              <a:avLst/>
            </a:prstGeom>
          </p:spPr>
        </p:pic>
        <p:pic>
          <p:nvPicPr>
            <p:cNvPr id="36" name="Picture 2" descr="保育園で突然の発熱！ただの風邪？それとも病気？幼児に多い疾病と基本的な対応|保育士さんのための保育コラム【保育士求人 ほいくジョブ】">
              <a:extLst>
                <a:ext uri="{FF2B5EF4-FFF2-40B4-BE49-F238E27FC236}">
                  <a16:creationId xmlns:a16="http://schemas.microsoft.com/office/drawing/2014/main" id="{9D8F1CE1-BEA7-4B8D-8AD1-A45FC2C706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89"/>
            <a:stretch/>
          </p:blipFill>
          <p:spPr bwMode="auto">
            <a:xfrm>
              <a:off x="6033204" y="3259517"/>
              <a:ext cx="1493353" cy="136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21CE07-CD37-63EC-48C0-A45994469FD0}"/>
              </a:ext>
            </a:extLst>
          </p:cNvPr>
          <p:cNvSpPr txBox="1">
            <a:spLocks/>
          </p:cNvSpPr>
          <p:nvPr/>
        </p:nvSpPr>
        <p:spPr>
          <a:xfrm>
            <a:off x="718650" y="1757709"/>
            <a:ext cx="11922626" cy="3319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30182" indent="-330182" algn="l" defTabSz="1320726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Char char="•"/>
              <a:defRPr kumimoji="1"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45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08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71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635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97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361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724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087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9600" b="1" dirty="0">
                <a:ea typeface="游ゴシック"/>
              </a:rPr>
              <a:t>★足裏消毒を作る</a:t>
            </a:r>
            <a:endParaRPr lang="en-US" altLang="ja-JP" sz="9600" b="1" dirty="0">
              <a:ea typeface="游ゴシック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00" b="1" dirty="0">
              <a:ea typeface="游ゴシック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ea typeface="游ゴシック"/>
              </a:rPr>
              <a:t>汚染区域の外側に雑巾をおき、充分な消毒液を浸して足裏消毒用雑巾とする（職員</a:t>
            </a:r>
            <a:r>
              <a:rPr lang="en-US" altLang="ja-JP" sz="4400" dirty="0">
                <a:ea typeface="游ゴシック"/>
              </a:rPr>
              <a:t>D</a:t>
            </a:r>
            <a:r>
              <a:rPr lang="ja-JP" altLang="en-US" sz="4400" dirty="0">
                <a:ea typeface="游ゴシック"/>
              </a:rPr>
              <a:t>と共に）</a:t>
            </a:r>
            <a:endParaRPr lang="en-US" altLang="ja-JP" sz="4400" dirty="0">
              <a:ea typeface="游ゴシック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ea typeface="游ゴシック"/>
              </a:rPr>
              <a:t>⇒　</a:t>
            </a:r>
            <a:r>
              <a:rPr lang="en-US" altLang="ja-JP" sz="4400" dirty="0">
                <a:ea typeface="游ゴシック"/>
              </a:rPr>
              <a:t>D-3</a:t>
            </a:r>
            <a:r>
              <a:rPr lang="ja-JP" altLang="en-US" sz="4400" dirty="0">
                <a:ea typeface="游ゴシック"/>
              </a:rPr>
              <a:t>　参照</a:t>
            </a:r>
            <a:endParaRPr lang="en-US" altLang="ja-JP" sz="4400" dirty="0">
              <a:ea typeface="游ゴシック"/>
            </a:endParaRPr>
          </a:p>
          <a:p>
            <a:pPr marL="329565" indent="-329565"/>
            <a:endParaRPr lang="ja-JP" alt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965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FA46AEE-9D2B-4111-86D9-2879572D5370}"/>
              </a:ext>
            </a:extLst>
          </p:cNvPr>
          <p:cNvGrpSpPr/>
          <p:nvPr/>
        </p:nvGrpSpPr>
        <p:grpSpPr>
          <a:xfrm>
            <a:off x="187085" y="187069"/>
            <a:ext cx="12894801" cy="9534832"/>
            <a:chOff x="187085" y="187069"/>
            <a:chExt cx="12894801" cy="9534832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26787354-4423-4DCF-B367-E9115E2BDCA0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9131864-CE06-4AAC-8CDF-8A843FDED039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E3DAAB39-46D3-4B1C-80E5-763A1F41E491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785DE7A8-128D-4461-8C06-4F91A625F200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A1199B1-E72F-4902-B25F-C33FF94B1EE9}"/>
              </a:ext>
            </a:extLst>
          </p:cNvPr>
          <p:cNvSpPr txBox="1"/>
          <p:nvPr/>
        </p:nvSpPr>
        <p:spPr>
          <a:xfrm>
            <a:off x="913201" y="732274"/>
            <a:ext cx="10319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j-cs"/>
              </a:rPr>
              <a:t>B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j-cs"/>
              </a:rPr>
              <a:t>－７</a:t>
            </a:r>
            <a:r>
              <a:rPr kumimoji="1" lang="ja-JP" altLang="en-US" sz="5400" b="1">
                <a:solidFill>
                  <a:prstClr val="black"/>
                </a:solidFill>
                <a:latin typeface="+mn-ea"/>
                <a:cs typeface="+mj-cs"/>
              </a:rPr>
              <a:t>　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職員</a:t>
            </a: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B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（リーダー）</a:t>
            </a:r>
            <a:endParaRPr kumimoji="1" lang="ja-JP" altLang="en-US" sz="1400" b="1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CEDA6E52-4825-4D00-BF03-A3D48D511F97}"/>
              </a:ext>
            </a:extLst>
          </p:cNvPr>
          <p:cNvGrpSpPr/>
          <p:nvPr/>
        </p:nvGrpSpPr>
        <p:grpSpPr>
          <a:xfrm>
            <a:off x="821950" y="853897"/>
            <a:ext cx="11841485" cy="8451439"/>
            <a:chOff x="623494" y="826601"/>
            <a:chExt cx="11841485" cy="8451439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502F1982-9CC7-4F26-A522-5CAFFBA1BD3A}"/>
                </a:ext>
              </a:extLst>
            </p:cNvPr>
            <p:cNvGrpSpPr/>
            <p:nvPr/>
          </p:nvGrpSpPr>
          <p:grpSpPr>
            <a:xfrm>
              <a:off x="623494" y="2571803"/>
              <a:ext cx="11457405" cy="6706237"/>
              <a:chOff x="3037793" y="1740228"/>
              <a:chExt cx="11457405" cy="6706237"/>
            </a:xfrm>
          </p:grpSpPr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D9516CF2-F4A4-4C05-8A33-6CFCB69722F0}"/>
                  </a:ext>
                </a:extLst>
              </p:cNvPr>
              <p:cNvGrpSpPr/>
              <p:nvPr/>
            </p:nvGrpSpPr>
            <p:grpSpPr>
              <a:xfrm>
                <a:off x="3037793" y="1740228"/>
                <a:ext cx="9481626" cy="6706237"/>
                <a:chOff x="2110378" y="2137208"/>
                <a:chExt cx="9481626" cy="6373711"/>
              </a:xfrm>
            </p:grpSpPr>
            <p:grpSp>
              <p:nvGrpSpPr>
                <p:cNvPr id="12" name="グループ化 11">
                  <a:extLst>
                    <a:ext uri="{FF2B5EF4-FFF2-40B4-BE49-F238E27FC236}">
                      <a16:creationId xmlns:a16="http://schemas.microsoft.com/office/drawing/2014/main" id="{E0CEF824-F526-41D9-B1F6-CE26420C2014}"/>
                    </a:ext>
                  </a:extLst>
                </p:cNvPr>
                <p:cNvGrpSpPr/>
                <p:nvPr/>
              </p:nvGrpSpPr>
              <p:grpSpPr>
                <a:xfrm>
                  <a:off x="2110378" y="2137208"/>
                  <a:ext cx="9481626" cy="6373711"/>
                  <a:chOff x="2428388" y="4317368"/>
                  <a:chExt cx="9481626" cy="5408926"/>
                </a:xfrm>
              </p:grpSpPr>
              <p:sp>
                <p:nvSpPr>
                  <p:cNvPr id="14" name="楕円 13">
                    <a:extLst>
                      <a:ext uri="{FF2B5EF4-FFF2-40B4-BE49-F238E27FC236}">
                        <a16:creationId xmlns:a16="http://schemas.microsoft.com/office/drawing/2014/main" id="{667B4F88-10A4-4E60-A651-6B293891E658}"/>
                      </a:ext>
                    </a:extLst>
                  </p:cNvPr>
                  <p:cNvSpPr/>
                  <p:nvPr/>
                </p:nvSpPr>
                <p:spPr>
                  <a:xfrm>
                    <a:off x="2535083" y="5025223"/>
                    <a:ext cx="9034494" cy="4578092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16" name="テキスト ボックス 15">
                    <a:extLst>
                      <a:ext uri="{FF2B5EF4-FFF2-40B4-BE49-F238E27FC236}">
                        <a16:creationId xmlns:a16="http://schemas.microsoft.com/office/drawing/2014/main" id="{0AFDE90C-63B0-4E67-BD07-914DED936603}"/>
                      </a:ext>
                    </a:extLst>
                  </p:cNvPr>
                  <p:cNvSpPr txBox="1"/>
                  <p:nvPr/>
                </p:nvSpPr>
                <p:spPr>
                  <a:xfrm>
                    <a:off x="8037830" y="7357793"/>
                    <a:ext cx="2559277" cy="868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3200"/>
                      <a:t>　職員</a:t>
                    </a:r>
                    <a:r>
                      <a:rPr kumimoji="1" lang="en-US" altLang="ja-JP" sz="3200"/>
                      <a:t>A</a:t>
                    </a:r>
                  </a:p>
                  <a:p>
                    <a:r>
                      <a:rPr kumimoji="1" lang="ja-JP" altLang="en-US" sz="3200"/>
                      <a:t>（発見者）</a:t>
                    </a:r>
                  </a:p>
                </p:txBody>
              </p:sp>
              <p:pic>
                <p:nvPicPr>
                  <p:cNvPr id="17" name="Picture 2" descr="驚いている女の子のイラスト | かわいいフリー素材集 いらすとや">
                    <a:extLst>
                      <a:ext uri="{FF2B5EF4-FFF2-40B4-BE49-F238E27FC236}">
                        <a16:creationId xmlns:a16="http://schemas.microsoft.com/office/drawing/2014/main" id="{77BD4361-4239-48C1-8ABD-B78FB145E54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754911" y="5786200"/>
                    <a:ext cx="1452666" cy="125161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8" name="テキスト ボックス 17">
                    <a:extLst>
                      <a:ext uri="{FF2B5EF4-FFF2-40B4-BE49-F238E27FC236}">
                        <a16:creationId xmlns:a16="http://schemas.microsoft.com/office/drawing/2014/main" id="{2C8ED8F6-960C-4E7F-8FEF-D76949A56390}"/>
                      </a:ext>
                    </a:extLst>
                  </p:cNvPr>
                  <p:cNvSpPr txBox="1"/>
                  <p:nvPr/>
                </p:nvSpPr>
                <p:spPr>
                  <a:xfrm>
                    <a:off x="6369159" y="8603503"/>
                    <a:ext cx="1902748" cy="4220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2800" b="1">
                        <a:solidFill>
                          <a:srgbClr val="FF0000"/>
                        </a:solidFill>
                      </a:rPr>
                      <a:t>汚染区域</a:t>
                    </a:r>
                  </a:p>
                </p:txBody>
              </p:sp>
              <p:cxnSp>
                <p:nvCxnSpPr>
                  <p:cNvPr id="19" name="直線コネクタ 18">
                    <a:extLst>
                      <a:ext uri="{FF2B5EF4-FFF2-40B4-BE49-F238E27FC236}">
                        <a16:creationId xmlns:a16="http://schemas.microsoft.com/office/drawing/2014/main" id="{DC5D2C45-2536-4725-BB5B-91A3D4A723D7}"/>
                      </a:ext>
                    </a:extLst>
                  </p:cNvPr>
                  <p:cNvCxnSpPr>
                    <a:cxnSpLocks/>
                    <a:stCxn id="14" idx="2"/>
                  </p:cNvCxnSpPr>
                  <p:nvPr/>
                </p:nvCxnSpPr>
                <p:spPr>
                  <a:xfrm>
                    <a:off x="2535083" y="7314269"/>
                    <a:ext cx="3592106" cy="2008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" name="テキスト ボックス 19">
                    <a:extLst>
                      <a:ext uri="{FF2B5EF4-FFF2-40B4-BE49-F238E27FC236}">
                        <a16:creationId xmlns:a16="http://schemas.microsoft.com/office/drawing/2014/main" id="{035ADA53-C87E-4E18-9175-2F56D89D0EA9}"/>
                      </a:ext>
                    </a:extLst>
                  </p:cNvPr>
                  <p:cNvSpPr txBox="1"/>
                  <p:nvPr/>
                </p:nvSpPr>
                <p:spPr>
                  <a:xfrm>
                    <a:off x="3255900" y="6733668"/>
                    <a:ext cx="2624320" cy="5212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3600" b="1"/>
                      <a:t>半径</a:t>
                    </a:r>
                    <a:r>
                      <a:rPr kumimoji="1" lang="en-US" altLang="ja-JP" sz="3600" b="1"/>
                      <a:t>2.5</a:t>
                    </a:r>
                    <a:r>
                      <a:rPr kumimoji="1" lang="ja-JP" altLang="en-US" sz="3600" b="1"/>
                      <a:t>ｍ</a:t>
                    </a:r>
                  </a:p>
                </p:txBody>
              </p:sp>
              <p:sp>
                <p:nvSpPr>
                  <p:cNvPr id="21" name="テキスト ボックス 20">
                    <a:extLst>
                      <a:ext uri="{FF2B5EF4-FFF2-40B4-BE49-F238E27FC236}">
                        <a16:creationId xmlns:a16="http://schemas.microsoft.com/office/drawing/2014/main" id="{A6AAC4C3-E6A9-45F6-9A1F-91487B0CB55B}"/>
                      </a:ext>
                    </a:extLst>
                  </p:cNvPr>
                  <p:cNvSpPr txBox="1"/>
                  <p:nvPr/>
                </p:nvSpPr>
                <p:spPr>
                  <a:xfrm>
                    <a:off x="9500738" y="6995278"/>
                    <a:ext cx="2409276" cy="4716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3200" b="1"/>
                      <a:t>きいちゃん</a:t>
                    </a:r>
                  </a:p>
                </p:txBody>
              </p:sp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41B6B90E-639D-4D77-96AD-AA66650945EF}"/>
                      </a:ext>
                    </a:extLst>
                  </p:cNvPr>
                  <p:cNvSpPr txBox="1"/>
                  <p:nvPr/>
                </p:nvSpPr>
                <p:spPr>
                  <a:xfrm>
                    <a:off x="2428388" y="9203074"/>
                    <a:ext cx="190274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2800" b="1">
                        <a:solidFill>
                          <a:schemeClr val="accent1"/>
                        </a:solidFill>
                      </a:rPr>
                      <a:t>清潔区域</a:t>
                    </a:r>
                  </a:p>
                </p:txBody>
              </p:sp>
              <p:sp>
                <p:nvSpPr>
                  <p:cNvPr id="23" name="正方形/長方形 22">
                    <a:extLst>
                      <a:ext uri="{FF2B5EF4-FFF2-40B4-BE49-F238E27FC236}">
                        <a16:creationId xmlns:a16="http://schemas.microsoft.com/office/drawing/2014/main" id="{261E6A95-74A0-4338-8DEE-AD66D8CB0C39}"/>
                      </a:ext>
                    </a:extLst>
                  </p:cNvPr>
                  <p:cNvSpPr/>
                  <p:nvPr/>
                </p:nvSpPr>
                <p:spPr>
                  <a:xfrm rot="18266644">
                    <a:off x="10333792" y="5160072"/>
                    <a:ext cx="496415" cy="767075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吹き出し: 線 23">
                    <a:extLst>
                      <a:ext uri="{FF2B5EF4-FFF2-40B4-BE49-F238E27FC236}">
                        <a16:creationId xmlns:a16="http://schemas.microsoft.com/office/drawing/2014/main" id="{0284F52B-0E49-427A-91BC-5AF92A02E22D}"/>
                      </a:ext>
                    </a:extLst>
                  </p:cNvPr>
                  <p:cNvSpPr/>
                  <p:nvPr/>
                </p:nvSpPr>
                <p:spPr>
                  <a:xfrm>
                    <a:off x="7350441" y="4317368"/>
                    <a:ext cx="3488617" cy="525436"/>
                  </a:xfrm>
                  <a:prstGeom prst="borderCallout1">
                    <a:avLst>
                      <a:gd name="adj1" fmla="val 97750"/>
                      <a:gd name="adj2" fmla="val 44217"/>
                      <a:gd name="adj3" fmla="val 244654"/>
                      <a:gd name="adj4" fmla="val 81999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3600" b="1">
                        <a:solidFill>
                          <a:sysClr val="windowText" lastClr="000000"/>
                        </a:solidFill>
                      </a:rPr>
                      <a:t>足裏消毒用雑巾</a:t>
                    </a:r>
                    <a:endParaRPr kumimoji="1" lang="en-US" altLang="ja-JP" sz="3600" b="1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0B3CC11E-0A62-4785-9E1A-DB00F399698C}"/>
                    </a:ext>
                  </a:extLst>
                </p:cNvPr>
                <p:cNvSpPr txBox="1"/>
                <p:nvPr/>
              </p:nvSpPr>
              <p:spPr>
                <a:xfrm>
                  <a:off x="5414536" y="6059954"/>
                  <a:ext cx="2263374" cy="5557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3200" b="1"/>
                    <a:t>れっど君</a:t>
                  </a:r>
                </a:p>
              </p:txBody>
            </p:sp>
          </p:grpSp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48090804-9103-4139-B292-878B69A17504}"/>
                  </a:ext>
                </a:extLst>
              </p:cNvPr>
              <p:cNvGrpSpPr/>
              <p:nvPr/>
            </p:nvGrpSpPr>
            <p:grpSpPr>
              <a:xfrm>
                <a:off x="12071835" y="3669160"/>
                <a:ext cx="2423363" cy="3134468"/>
                <a:chOff x="12071835" y="3669160"/>
                <a:chExt cx="2423363" cy="3134468"/>
              </a:xfrm>
            </p:grpSpPr>
            <p:pic>
              <p:nvPicPr>
                <p:cNvPr id="5" name="Picture 2" descr="保母さん・保育士のイラスト（職業） | かわいいフリー素材集 いらすとや">
                  <a:extLst>
                    <a:ext uri="{FF2B5EF4-FFF2-40B4-BE49-F238E27FC236}">
                      <a16:creationId xmlns:a16="http://schemas.microsoft.com/office/drawing/2014/main" id="{3A5F8265-5137-4013-BE91-6E530E28E2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735" b="35618"/>
                <a:stretch/>
              </p:blipFill>
              <p:spPr bwMode="auto">
                <a:xfrm>
                  <a:off x="12071835" y="3669160"/>
                  <a:ext cx="2228687" cy="18288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テキスト ボックス 6">
                  <a:extLst>
                    <a:ext uri="{FF2B5EF4-FFF2-40B4-BE49-F238E27FC236}">
                      <a16:creationId xmlns:a16="http://schemas.microsoft.com/office/drawing/2014/main" id="{1F6F2B44-F123-432C-8185-C81B20F19D62}"/>
                    </a:ext>
                  </a:extLst>
                </p:cNvPr>
                <p:cNvSpPr txBox="1"/>
                <p:nvPr/>
              </p:nvSpPr>
              <p:spPr>
                <a:xfrm>
                  <a:off x="13025024" y="5787965"/>
                  <a:ext cx="147017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3200"/>
                    <a:t>職員</a:t>
                  </a:r>
                  <a:r>
                    <a:rPr kumimoji="1" lang="en-US" altLang="ja-JP" sz="3200"/>
                    <a:t>D</a:t>
                  </a:r>
                  <a:br>
                    <a:rPr kumimoji="1" lang="en-US" altLang="ja-JP" sz="2800"/>
                  </a:br>
                  <a:endParaRPr kumimoji="1" lang="ja-JP" altLang="en-US" sz="2800"/>
                </a:p>
              </p:txBody>
            </p:sp>
            <p:pic>
              <p:nvPicPr>
                <p:cNvPr id="9" name="Picture 6" descr="マスクの無料イラスト１ | 商用利用可能、登録不要なイラスト素材集 – フリー素材 | BEZYBOX!">
                  <a:extLst>
                    <a:ext uri="{FF2B5EF4-FFF2-40B4-BE49-F238E27FC236}">
                      <a16:creationId xmlns:a16="http://schemas.microsoft.com/office/drawing/2014/main" id="{ED408A17-A54C-4725-AEFA-59E6361B66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24724" y="4232413"/>
                  <a:ext cx="1049657" cy="8365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8" descr="個人防護具のイラスト（女性・パーツ別） | かわいいフリー素材集 いらすとや">
                  <a:extLst>
                    <a:ext uri="{FF2B5EF4-FFF2-40B4-BE49-F238E27FC236}">
                      <a16:creationId xmlns:a16="http://schemas.microsoft.com/office/drawing/2014/main" id="{C6F07B8D-29CC-4855-B54B-4C083DC4DA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9775"/>
                <a:stretch/>
              </p:blipFill>
              <p:spPr bwMode="auto">
                <a:xfrm>
                  <a:off x="12519419" y="4736069"/>
                  <a:ext cx="1425241" cy="918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8" name="Picture 6" descr="保育で使える！カードシアターあそび１２ヶ月を買ってみた！レビュー | サンデーのこれいい！ブログ">
              <a:extLst>
                <a:ext uri="{FF2B5EF4-FFF2-40B4-BE49-F238E27FC236}">
                  <a16:creationId xmlns:a16="http://schemas.microsoft.com/office/drawing/2014/main" id="{C35DE743-CB05-41BD-8D11-4CEC236EFF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8" b="27665"/>
            <a:stretch/>
          </p:blipFill>
          <p:spPr bwMode="auto">
            <a:xfrm>
              <a:off x="9173210" y="2259794"/>
              <a:ext cx="1764639" cy="1828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個人防護具のイラスト（女性・パーツ別） | かわいいフリー素材集 いらすとや">
              <a:extLst>
                <a:ext uri="{FF2B5EF4-FFF2-40B4-BE49-F238E27FC236}">
                  <a16:creationId xmlns:a16="http://schemas.microsoft.com/office/drawing/2014/main" id="{81C7D280-130C-4169-985D-E365B04C32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75"/>
            <a:stretch/>
          </p:blipFill>
          <p:spPr bwMode="auto">
            <a:xfrm>
              <a:off x="9503414" y="3296960"/>
              <a:ext cx="1161965" cy="918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マスクの無料イラスト１ | 商用利用可能、登録不要なイラスト素材集 – フリー素材 | BEZYBOX!">
              <a:extLst>
                <a:ext uri="{FF2B5EF4-FFF2-40B4-BE49-F238E27FC236}">
                  <a16:creationId xmlns:a16="http://schemas.microsoft.com/office/drawing/2014/main" id="{DC331EE4-C2BF-416F-A1FA-919003BEE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7208" y="2781929"/>
              <a:ext cx="1049657" cy="836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吹き出し: 円形 31">
              <a:extLst>
                <a:ext uri="{FF2B5EF4-FFF2-40B4-BE49-F238E27FC236}">
                  <a16:creationId xmlns:a16="http://schemas.microsoft.com/office/drawing/2014/main" id="{0D5BDDD4-C597-44A4-BC8C-5F052C7A3E6A}"/>
                </a:ext>
              </a:extLst>
            </p:cNvPr>
            <p:cNvSpPr/>
            <p:nvPr/>
          </p:nvSpPr>
          <p:spPr>
            <a:xfrm>
              <a:off x="9656855" y="826601"/>
              <a:ext cx="2808124" cy="1828867"/>
            </a:xfrm>
            <a:prstGeom prst="wedgeEllipseCallout">
              <a:avLst>
                <a:gd name="adj1" fmla="val -13339"/>
                <a:gd name="adj2" fmla="val 56098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66076259-5E93-482D-BA6C-E6B567D3E7EF}"/>
                </a:ext>
              </a:extLst>
            </p:cNvPr>
            <p:cNvSpPr txBox="1"/>
            <p:nvPr/>
          </p:nvSpPr>
          <p:spPr>
            <a:xfrm>
              <a:off x="9900658" y="1037749"/>
              <a:ext cx="25127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/>
                <a:t>きいちゃ</a:t>
              </a:r>
              <a:r>
                <a:rPr kumimoji="1" lang="ja-JP" altLang="en-US" sz="2800" b="1"/>
                <a:t>んから消毒しようね</a:t>
              </a: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DAC61611-EB8E-4B8B-824F-100384A05B0A}"/>
              </a:ext>
            </a:extLst>
          </p:cNvPr>
          <p:cNvGrpSpPr/>
          <p:nvPr/>
        </p:nvGrpSpPr>
        <p:grpSpPr>
          <a:xfrm>
            <a:off x="4250650" y="4482868"/>
            <a:ext cx="2890626" cy="2177899"/>
            <a:chOff x="6033204" y="2448358"/>
            <a:chExt cx="2890626" cy="2177899"/>
          </a:xfrm>
        </p:grpSpPr>
        <p:pic>
          <p:nvPicPr>
            <p:cNvPr id="38" name="図 37" descr="白いバックグラウンドの前に座っている人形&#10;&#10;低い精度で自動的に生成された説明">
              <a:extLst>
                <a:ext uri="{FF2B5EF4-FFF2-40B4-BE49-F238E27FC236}">
                  <a16:creationId xmlns:a16="http://schemas.microsoft.com/office/drawing/2014/main" id="{FE72E3C3-7050-495D-A0C8-B45384327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228" y="2448358"/>
              <a:ext cx="2137602" cy="2137602"/>
            </a:xfrm>
            <a:prstGeom prst="rect">
              <a:avLst/>
            </a:prstGeom>
          </p:spPr>
        </p:pic>
        <p:pic>
          <p:nvPicPr>
            <p:cNvPr id="39" name="Picture 2" descr="保育園で突然の発熱！ただの風邪？それとも病気？幼児に多い疾病と基本的な対応|保育士さんのための保育コラム【保育士求人 ほいくジョブ】">
              <a:extLst>
                <a:ext uri="{FF2B5EF4-FFF2-40B4-BE49-F238E27FC236}">
                  <a16:creationId xmlns:a16="http://schemas.microsoft.com/office/drawing/2014/main" id="{3F99E807-BCA5-4956-8807-770F0ADDCE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89"/>
            <a:stretch/>
          </p:blipFill>
          <p:spPr bwMode="auto">
            <a:xfrm>
              <a:off x="6033204" y="3259517"/>
              <a:ext cx="1493353" cy="136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83471D1-A6D9-348A-A0B1-CA6E52B3D92A}"/>
              </a:ext>
            </a:extLst>
          </p:cNvPr>
          <p:cNvSpPr txBox="1"/>
          <p:nvPr/>
        </p:nvSpPr>
        <p:spPr>
          <a:xfrm>
            <a:off x="10764373" y="3699823"/>
            <a:ext cx="1280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/>
              <a:t>職員</a:t>
            </a:r>
            <a:r>
              <a:rPr kumimoji="1" lang="en-US" altLang="ja-JP" sz="3200"/>
              <a:t>B</a:t>
            </a:r>
            <a:br>
              <a:rPr kumimoji="1" lang="en-US" altLang="ja-JP" sz="2800"/>
            </a:b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115592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01F5082-203B-4801-B0CE-75DB9FEFAC56}"/>
              </a:ext>
            </a:extLst>
          </p:cNvPr>
          <p:cNvGrpSpPr/>
          <p:nvPr/>
        </p:nvGrpSpPr>
        <p:grpSpPr>
          <a:xfrm>
            <a:off x="156599" y="185584"/>
            <a:ext cx="12894801" cy="9534832"/>
            <a:chOff x="187085" y="187069"/>
            <a:chExt cx="12894801" cy="9534832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8D88F3A-6503-46EC-A910-63AFF13855BE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E3FD1B9E-C28F-43AE-9791-923D120A8D48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2A1CCAE1-95B9-488C-8904-77A3AFCE1D90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F5F12E8A-AA65-4517-B44B-BE3AC49E6F6C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BAF4726-6BF8-43DF-8A84-7F5A4EC73F79}"/>
              </a:ext>
            </a:extLst>
          </p:cNvPr>
          <p:cNvSpPr txBox="1"/>
          <p:nvPr/>
        </p:nvSpPr>
        <p:spPr>
          <a:xfrm>
            <a:off x="10172892" y="7023268"/>
            <a:ext cx="1254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/>
              <a:t>職員</a:t>
            </a:r>
            <a:r>
              <a:rPr kumimoji="1" lang="en-US" altLang="ja-JP" sz="1600"/>
              <a:t>A</a:t>
            </a:r>
          </a:p>
          <a:p>
            <a:r>
              <a:rPr kumimoji="1" lang="ja-JP" altLang="en-US" sz="1600"/>
              <a:t>（発見者）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9D6A11C-9319-47E6-9C11-7A698C8D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はじめに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1E1090-07D1-4409-AFA8-E3DCC1A71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736" y="2092412"/>
            <a:ext cx="12001702" cy="6710393"/>
          </a:xfrm>
        </p:spPr>
        <p:txBody>
          <a:bodyPr>
            <a:normAutofit/>
          </a:bodyPr>
          <a:lstStyle/>
          <a:p>
            <a:r>
              <a:rPr kumimoji="1" lang="ja-JP" altLang="en-US" sz="4000"/>
              <a:t>このアクションカードは、園内で園児が感染性</a:t>
            </a:r>
            <a:endParaRPr kumimoji="1" lang="en-US" altLang="ja-JP" sz="4000"/>
          </a:p>
          <a:p>
            <a:pPr marL="0" indent="0">
              <a:buNone/>
            </a:pPr>
            <a:r>
              <a:rPr lang="ja-JP" altLang="en-US" sz="4000"/>
              <a:t>　</a:t>
            </a:r>
            <a:r>
              <a:rPr kumimoji="1" lang="ja-JP" altLang="en-US" sz="4000"/>
              <a:t>胃腸炎を疑う嘔吐をした場合を想定している。</a:t>
            </a:r>
            <a:endParaRPr kumimoji="1" lang="en-US" altLang="ja-JP" sz="4000"/>
          </a:p>
          <a:p>
            <a:r>
              <a:rPr lang="ja-JP" altLang="en-US" sz="4000"/>
              <a:t>職員が迅速に連携し感染対策、二次拡大予防が</a:t>
            </a:r>
            <a:endParaRPr lang="en-US" altLang="ja-JP" sz="4000"/>
          </a:p>
          <a:p>
            <a:pPr marL="0" indent="0">
              <a:buNone/>
            </a:pPr>
            <a:r>
              <a:rPr lang="ja-JP" altLang="en-US" sz="4000"/>
              <a:t>　できるよう整理した。</a:t>
            </a:r>
            <a:endParaRPr lang="en-US" altLang="ja-JP" sz="4000"/>
          </a:p>
          <a:p>
            <a:r>
              <a:rPr lang="ja-JP" altLang="en-US" sz="4000"/>
              <a:t>嘔吐した園児の半径２～３ｍ以内に複数の他児が</a:t>
            </a:r>
            <a:endParaRPr lang="en-US" altLang="ja-JP" sz="4000"/>
          </a:p>
          <a:p>
            <a:pPr marL="0" indent="0">
              <a:buNone/>
            </a:pPr>
            <a:r>
              <a:rPr lang="ja-JP" altLang="en-US" sz="4000"/>
              <a:t>　おり、保育士は当時患児から３ｍ以上離れたとこ</a:t>
            </a:r>
            <a:endParaRPr lang="en-US" altLang="ja-JP" sz="4000"/>
          </a:p>
          <a:p>
            <a:pPr marL="0" indent="0">
              <a:buNone/>
            </a:pPr>
            <a:r>
              <a:rPr lang="ja-JP" altLang="en-US" sz="4000"/>
              <a:t>　ろで観察していたという</a:t>
            </a:r>
            <a:endParaRPr lang="en-US" altLang="ja-JP" sz="4000"/>
          </a:p>
          <a:p>
            <a:pPr marL="0" indent="0">
              <a:buNone/>
            </a:pPr>
            <a:r>
              <a:rPr lang="ja-JP" altLang="en-US" sz="4000"/>
              <a:t>　想定としている。</a:t>
            </a:r>
            <a:endParaRPr lang="en-US" altLang="ja-JP" sz="4000"/>
          </a:p>
          <a:p>
            <a:pPr marL="0" indent="0">
              <a:buNone/>
            </a:pPr>
            <a:endParaRPr kumimoji="1" lang="ja-JP" altLang="en-US" sz="440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BC817A4-DE86-436E-B784-9FFC6635D88D}"/>
              </a:ext>
            </a:extLst>
          </p:cNvPr>
          <p:cNvGrpSpPr/>
          <p:nvPr/>
        </p:nvGrpSpPr>
        <p:grpSpPr>
          <a:xfrm>
            <a:off x="5887520" y="6646133"/>
            <a:ext cx="6200255" cy="3386305"/>
            <a:chOff x="6528964" y="6097122"/>
            <a:chExt cx="6200255" cy="3386305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4AAF4DC6-A5A3-4291-8F6F-5DB716816526}"/>
                </a:ext>
              </a:extLst>
            </p:cNvPr>
            <p:cNvSpPr/>
            <p:nvPr/>
          </p:nvSpPr>
          <p:spPr>
            <a:xfrm>
              <a:off x="6863298" y="6097122"/>
              <a:ext cx="5436652" cy="302184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highlight>
                  <a:srgbClr val="FFFF00"/>
                </a:highlight>
              </a:endParaRPr>
            </a:p>
          </p:txBody>
        </p:sp>
        <p:pic>
          <p:nvPicPr>
            <p:cNvPr id="27" name="Picture 2" descr="驚いている女の子のイラスト | かわいいフリー素材集 いらすとや">
              <a:extLst>
                <a:ext uri="{FF2B5EF4-FFF2-40B4-BE49-F238E27FC236}">
                  <a16:creationId xmlns:a16="http://schemas.microsoft.com/office/drawing/2014/main" id="{4D2960CE-56E7-4227-A1DC-FB6D85767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4050" y="6924206"/>
              <a:ext cx="962889" cy="1063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CEB8D1C1-5CC8-4BE1-A48A-76125249FAE2}"/>
                </a:ext>
              </a:extLst>
            </p:cNvPr>
            <p:cNvSpPr txBox="1"/>
            <p:nvPr/>
          </p:nvSpPr>
          <p:spPr>
            <a:xfrm>
              <a:off x="7049278" y="6973728"/>
              <a:ext cx="1980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/>
                <a:t>半径</a:t>
              </a:r>
              <a:r>
                <a:rPr kumimoji="1" lang="en-US" altLang="ja-JP" sz="3200" b="1"/>
                <a:t>2.5</a:t>
              </a:r>
              <a:r>
                <a:rPr kumimoji="1" lang="ja-JP" altLang="en-US" sz="3200" b="1"/>
                <a:t>ｍ</a:t>
              </a:r>
            </a:p>
          </p:txBody>
        </p:sp>
        <p:pic>
          <p:nvPicPr>
            <p:cNvPr id="33" name="Picture 6" descr="保育で使える！カードシアターあそび１２ヶ月を買ってみた！レビュー | サンデーのこれいい！ブログ">
              <a:extLst>
                <a:ext uri="{FF2B5EF4-FFF2-40B4-BE49-F238E27FC236}">
                  <a16:creationId xmlns:a16="http://schemas.microsoft.com/office/drawing/2014/main" id="{F72D784F-019F-480B-B476-07E96E3A15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8" b="27665"/>
            <a:stretch/>
          </p:blipFill>
          <p:spPr bwMode="auto">
            <a:xfrm>
              <a:off x="11670846" y="7988033"/>
              <a:ext cx="1058373" cy="1130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2AE8D24C-B56A-4913-B3A6-3DDA0728E9AD}"/>
                </a:ext>
              </a:extLst>
            </p:cNvPr>
            <p:cNvGrpSpPr/>
            <p:nvPr/>
          </p:nvGrpSpPr>
          <p:grpSpPr>
            <a:xfrm>
              <a:off x="9121094" y="6794215"/>
              <a:ext cx="1721100" cy="1242181"/>
              <a:chOff x="6033204" y="2213821"/>
              <a:chExt cx="3643649" cy="2890625"/>
            </a:xfrm>
          </p:grpSpPr>
          <p:pic>
            <p:nvPicPr>
              <p:cNvPr id="58" name="図 57" descr="白いバックグラウンドの前に座っている人形&#10;&#10;低い精度で自動的に生成された説明">
                <a:extLst>
                  <a:ext uri="{FF2B5EF4-FFF2-40B4-BE49-F238E27FC236}">
                    <a16:creationId xmlns:a16="http://schemas.microsoft.com/office/drawing/2014/main" id="{D8D0AFE2-74EA-47B0-A40C-6C15EEB1EF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6229" y="2213821"/>
                <a:ext cx="2890624" cy="2890625"/>
              </a:xfrm>
              <a:prstGeom prst="rect">
                <a:avLst/>
              </a:prstGeom>
            </p:spPr>
          </p:pic>
          <p:pic>
            <p:nvPicPr>
              <p:cNvPr id="59" name="Picture 2" descr="保育園で突然の発熱！ただの風邪？それとも病気？幼児に多い疾病と基本的な対応|保育士さんのための保育コラム【保育士求人 ほいくジョブ】">
                <a:extLst>
                  <a:ext uri="{FF2B5EF4-FFF2-40B4-BE49-F238E27FC236}">
                    <a16:creationId xmlns:a16="http://schemas.microsoft.com/office/drawing/2014/main" id="{34FE84FB-7AB4-4A3E-BDFC-3E046EE000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5089"/>
              <a:stretch/>
            </p:blipFill>
            <p:spPr bwMode="auto">
              <a:xfrm>
                <a:off x="6033204" y="3259516"/>
                <a:ext cx="1678831" cy="1536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74CBC8F0-5FF2-498F-B705-C5CDFA0F4C87}"/>
                </a:ext>
              </a:extLst>
            </p:cNvPr>
            <p:cNvCxnSpPr>
              <a:cxnSpLocks/>
            </p:cNvCxnSpPr>
            <p:nvPr/>
          </p:nvCxnSpPr>
          <p:spPr>
            <a:xfrm>
              <a:off x="6863298" y="7608043"/>
              <a:ext cx="24035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1" name="Picture 4" descr="驚いている男の子のイラスト | かわいいフリー素材集 いらすとや">
              <a:extLst>
                <a:ext uri="{FF2B5EF4-FFF2-40B4-BE49-F238E27FC236}">
                  <a16:creationId xmlns:a16="http://schemas.microsoft.com/office/drawing/2014/main" id="{E16BAF05-1346-4366-AEFF-29BD5C293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8964" y="8314138"/>
              <a:ext cx="979143" cy="1169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2857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6016CCE-0403-4C4D-A4A5-505FDA5B4530}"/>
              </a:ext>
            </a:extLst>
          </p:cNvPr>
          <p:cNvSpPr/>
          <p:nvPr/>
        </p:nvSpPr>
        <p:spPr>
          <a:xfrm>
            <a:off x="1938167" y="7477662"/>
            <a:ext cx="876300" cy="66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0DC1E3-3427-4441-88A3-466969BA0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785" y="3727938"/>
            <a:ext cx="10081847" cy="5194342"/>
          </a:xfrm>
        </p:spPr>
        <p:txBody>
          <a:bodyPr/>
          <a:lstStyle/>
          <a:p>
            <a:pPr marL="0" indent="0">
              <a:buNone/>
            </a:pPr>
            <a:endParaRPr kumimoji="1" lang="en-US" altLang="ja-JP"/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68D7577-1EB5-459D-9352-76651CD4D9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8050" y="527050"/>
            <a:ext cx="11391900" cy="2474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b="1">
                <a:latin typeface="+mn-ea"/>
                <a:ea typeface="+mn-ea"/>
              </a:rPr>
              <a:t>B</a:t>
            </a:r>
            <a:r>
              <a:rPr lang="ja-JP" altLang="en-US" sz="5400" b="1">
                <a:latin typeface="+mn-ea"/>
                <a:ea typeface="+mn-ea"/>
              </a:rPr>
              <a:t>－７　</a:t>
            </a:r>
            <a:r>
              <a:rPr lang="ja-JP" altLang="en-US" sz="5400" b="1">
                <a:latin typeface="+mj-ea"/>
              </a:rPr>
              <a:t>職員</a:t>
            </a:r>
            <a:r>
              <a:rPr lang="en-US" altLang="ja-JP" sz="5400" b="1">
                <a:latin typeface="+mj-ea"/>
              </a:rPr>
              <a:t>B</a:t>
            </a:r>
            <a:r>
              <a:rPr lang="ja-JP" altLang="en-US" sz="5400" b="1">
                <a:latin typeface="+mj-ea"/>
              </a:rPr>
              <a:t>（リーダー）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706C946E-470B-4928-B309-C772C6D33ACE}"/>
              </a:ext>
            </a:extLst>
          </p:cNvPr>
          <p:cNvSpPr txBox="1">
            <a:spLocks/>
          </p:cNvSpPr>
          <p:nvPr/>
        </p:nvSpPr>
        <p:spPr>
          <a:xfrm>
            <a:off x="1094849" y="2729553"/>
            <a:ext cx="11800239" cy="6192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30190" indent="-330190" algn="l" defTabSz="1320759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Char char="•"/>
              <a:defRPr kumimoji="1"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0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49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329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709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2088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468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848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227" indent="-330190" algn="l" defTabSz="1320759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6600" b="1"/>
              <a:t>★汚染区域の園児を順次誘導</a:t>
            </a:r>
            <a:endParaRPr lang="en-US" altLang="ja-JP" sz="6600" b="1"/>
          </a:p>
          <a:p>
            <a:pPr marL="0" indent="0">
              <a:buNone/>
            </a:pPr>
            <a:r>
              <a:rPr lang="ja-JP" altLang="en-US" sz="6600" b="1"/>
              <a:t>　し、別室に移動させる</a:t>
            </a:r>
            <a:endParaRPr lang="en-US" altLang="ja-JP" sz="6600" b="1"/>
          </a:p>
          <a:p>
            <a:pPr marL="0" indent="0">
              <a:buNone/>
            </a:pPr>
            <a:endParaRPr lang="en-US" altLang="ja-JP" b="1"/>
          </a:p>
          <a:p>
            <a:pPr marL="0" indent="0">
              <a:buNone/>
            </a:pPr>
            <a:r>
              <a:rPr lang="ja-JP" altLang="en-US"/>
              <a:t>・園児を落ち着かせ、嘔吐した園児から遠くにいる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園児から順に足裏消毒を行い、清潔区域にだし、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職員</a:t>
            </a:r>
            <a:r>
              <a:rPr lang="en-US" altLang="ja-JP"/>
              <a:t>A</a:t>
            </a:r>
            <a:r>
              <a:rPr lang="ja-JP" altLang="en-US"/>
              <a:t>に引き継ぐ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⇒</a:t>
            </a:r>
            <a:r>
              <a:rPr lang="en-US" altLang="ja-JP"/>
              <a:t>D-4</a:t>
            </a:r>
            <a:r>
              <a:rPr lang="ja-JP" altLang="en-US"/>
              <a:t>参照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・最後に嘔吐した園児を職員</a:t>
            </a:r>
            <a:r>
              <a:rPr lang="en-US" altLang="ja-JP"/>
              <a:t>A</a:t>
            </a:r>
            <a:r>
              <a:rPr lang="ja-JP" altLang="en-US"/>
              <a:t>に引き継ぐ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C760EF5-AF5F-48E1-801E-A908A6FEB25D}"/>
              </a:ext>
            </a:extLst>
          </p:cNvPr>
          <p:cNvGrpSpPr/>
          <p:nvPr/>
        </p:nvGrpSpPr>
        <p:grpSpPr>
          <a:xfrm>
            <a:off x="187085" y="187069"/>
            <a:ext cx="12894801" cy="9534832"/>
            <a:chOff x="187085" y="187069"/>
            <a:chExt cx="12894801" cy="9534832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E1DE750-8841-45E0-AAC1-A8970CC43CC7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7F48381A-6700-4649-B82D-D8EB3AA1C27A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E25468E7-3C0B-4669-AEAF-5C41F9FA057D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6C7E397-9B9A-4EA2-A273-93913967957E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38591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2BE05A3-6F17-9479-FB94-7E8E9B6B1215}"/>
              </a:ext>
            </a:extLst>
          </p:cNvPr>
          <p:cNvSpPr/>
          <p:nvPr/>
        </p:nvSpPr>
        <p:spPr>
          <a:xfrm>
            <a:off x="9641368" y="3693335"/>
            <a:ext cx="889000" cy="8312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03A4C8B1-5D31-409F-84EE-9653F5F01E2A}"/>
              </a:ext>
            </a:extLst>
          </p:cNvPr>
          <p:cNvSpPr/>
          <p:nvPr/>
        </p:nvSpPr>
        <p:spPr>
          <a:xfrm>
            <a:off x="3310954" y="5277291"/>
            <a:ext cx="6148323" cy="3142304"/>
          </a:xfrm>
          <a:prstGeom prst="wedgeEllipseCallout">
            <a:avLst>
              <a:gd name="adj1" fmla="val 56510"/>
              <a:gd name="adj2" fmla="val -1719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b="1">
                <a:solidFill>
                  <a:sysClr val="windowText" lastClr="000000"/>
                </a:solidFill>
              </a:rPr>
              <a:t>D</a:t>
            </a:r>
            <a:r>
              <a:rPr kumimoji="1" lang="ja-JP" altLang="en-US" sz="3600" b="1">
                <a:solidFill>
                  <a:sysClr val="windowText" lastClr="000000"/>
                </a:solidFill>
              </a:rPr>
              <a:t>先生、汚染区域の境界線に新聞紙を引いてください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B4E957-2208-4FE3-A09D-85E9E3071DFF}"/>
              </a:ext>
            </a:extLst>
          </p:cNvPr>
          <p:cNvSpPr txBox="1"/>
          <p:nvPr/>
        </p:nvSpPr>
        <p:spPr>
          <a:xfrm>
            <a:off x="994458" y="542087"/>
            <a:ext cx="10304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j-cs"/>
              </a:rPr>
              <a:t>B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j-cs"/>
              </a:rPr>
              <a:t>－８</a:t>
            </a:r>
            <a:r>
              <a:rPr kumimoji="1" lang="ja-JP" altLang="en-US" sz="5400" b="1" dirty="0">
                <a:solidFill>
                  <a:prstClr val="black"/>
                </a:solidFill>
                <a:latin typeface="+mn-ea"/>
                <a:cs typeface="+mj-cs"/>
              </a:rPr>
              <a:t>　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職員</a:t>
            </a: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B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（リーダー）</a:t>
            </a:r>
            <a:endParaRPr kumimoji="1" lang="ja-JP" altLang="en-US" sz="1400" b="1" dirty="0">
              <a:latin typeface="+mj-ea"/>
              <a:ea typeface="+mj-ea"/>
            </a:endParaRPr>
          </a:p>
        </p:txBody>
      </p:sp>
      <p:pic>
        <p:nvPicPr>
          <p:cNvPr id="9" name="Picture 2" descr="保母さん・保育士のイラスト（職業） | かわいいフリー素材集 いらすとや">
            <a:extLst>
              <a:ext uri="{FF2B5EF4-FFF2-40B4-BE49-F238E27FC236}">
                <a16:creationId xmlns:a16="http://schemas.microsoft.com/office/drawing/2014/main" id="{5C05164A-7623-436E-967D-E4FC9DB79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" b="1117"/>
          <a:stretch/>
        </p:blipFill>
        <p:spPr bwMode="auto">
          <a:xfrm>
            <a:off x="99398" y="4953000"/>
            <a:ext cx="3835021" cy="493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F4C1152B-7DAC-435D-8E49-54AF7169056C}"/>
              </a:ext>
            </a:extLst>
          </p:cNvPr>
          <p:cNvGrpSpPr/>
          <p:nvPr/>
        </p:nvGrpSpPr>
        <p:grpSpPr>
          <a:xfrm>
            <a:off x="9476897" y="4646383"/>
            <a:ext cx="3182511" cy="4902096"/>
            <a:chOff x="8946096" y="4064483"/>
            <a:chExt cx="3182511" cy="4902096"/>
          </a:xfrm>
        </p:grpSpPr>
        <p:pic>
          <p:nvPicPr>
            <p:cNvPr id="14" name="Picture 6" descr="保育で使える！カードシアターあそび１２ヶ月を買ってみた！レビュー | サンデーのこれいい！ブログ">
              <a:extLst>
                <a:ext uri="{FF2B5EF4-FFF2-40B4-BE49-F238E27FC236}">
                  <a16:creationId xmlns:a16="http://schemas.microsoft.com/office/drawing/2014/main" id="{18A059FD-E321-402D-83D4-30C46E23FB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8" b="2233"/>
            <a:stretch/>
          </p:blipFill>
          <p:spPr bwMode="auto">
            <a:xfrm>
              <a:off x="8946096" y="4064483"/>
              <a:ext cx="3182511" cy="4780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マスクの無料イラスト１ | 商用利用可能、登録不要なイラスト素材集 – フリー素材 | BEZYBOX!">
              <a:extLst>
                <a:ext uri="{FF2B5EF4-FFF2-40B4-BE49-F238E27FC236}">
                  <a16:creationId xmlns:a16="http://schemas.microsoft.com/office/drawing/2014/main" id="{0B5C54A4-ED78-4BE7-9DFC-35EB10C3C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5067" y="5062100"/>
              <a:ext cx="1964568" cy="1565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足袋のイラスト">
              <a:extLst>
                <a:ext uri="{FF2B5EF4-FFF2-40B4-BE49-F238E27FC236}">
                  <a16:creationId xmlns:a16="http://schemas.microsoft.com/office/drawing/2014/main" id="{6A078C43-F0C6-4EA1-8B5C-E3F8A2C77B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7940" y="8024669"/>
              <a:ext cx="1133894" cy="941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個人防護具のイラスト（女性・パーツ別） | かわいいフリー素材集 いらすとや">
              <a:extLst>
                <a:ext uri="{FF2B5EF4-FFF2-40B4-BE49-F238E27FC236}">
                  <a16:creationId xmlns:a16="http://schemas.microsoft.com/office/drawing/2014/main" id="{311496C4-0F1E-49F5-9317-A020405DD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8462" y="6100548"/>
              <a:ext cx="2097778" cy="2360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B4F5221-E82B-4BD0-9A8D-A0F2439053AA}"/>
              </a:ext>
            </a:extLst>
          </p:cNvPr>
          <p:cNvGrpSpPr/>
          <p:nvPr/>
        </p:nvGrpSpPr>
        <p:grpSpPr>
          <a:xfrm>
            <a:off x="187085" y="187069"/>
            <a:ext cx="12894801" cy="9534832"/>
            <a:chOff x="187085" y="187069"/>
            <a:chExt cx="12894801" cy="9534832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6B6880E-76F0-4250-BDC8-0982A7F0725F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60ECAA6A-436F-420C-8346-E78414A9EE66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C78AB000-B373-40EA-81B9-FD1B30277080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E8F4304-448D-4E4F-89A9-6E65992492AD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" name="Picture 6" descr="マスクの無料イラスト１ | 商用利用可能、登録不要なイラスト素材集 – フリー素材 | BEZYBOX!">
            <a:extLst>
              <a:ext uri="{FF2B5EF4-FFF2-40B4-BE49-F238E27FC236}">
                <a16:creationId xmlns:a16="http://schemas.microsoft.com/office/drawing/2014/main" id="{EDDA792E-CBB0-086F-F5EF-F273CB03C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96" y="5856185"/>
            <a:ext cx="1893220" cy="125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個人防護具のイラスト（女性・パーツ別） | かわいいフリー素材集 いらすとや">
            <a:extLst>
              <a:ext uri="{FF2B5EF4-FFF2-40B4-BE49-F238E27FC236}">
                <a16:creationId xmlns:a16="http://schemas.microsoft.com/office/drawing/2014/main" id="{9FAF879F-D131-E04F-55E3-48C611684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1" y="6555987"/>
            <a:ext cx="2284901" cy="299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DC979CF5-4FA2-69BC-D3AA-8F7CB21E61F7}"/>
              </a:ext>
            </a:extLst>
          </p:cNvPr>
          <p:cNvSpPr txBox="1">
            <a:spLocks/>
          </p:cNvSpPr>
          <p:nvPr/>
        </p:nvSpPr>
        <p:spPr>
          <a:xfrm>
            <a:off x="409434" y="1710674"/>
            <a:ext cx="12611480" cy="5194342"/>
          </a:xfrm>
          <a:prstGeom prst="rect">
            <a:avLst/>
          </a:prstGeom>
        </p:spPr>
        <p:txBody>
          <a:bodyPr/>
          <a:lstStyle>
            <a:lvl1pPr marL="330182" indent="-330182" algn="l" defTabSz="1320726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Char char="•"/>
              <a:defRPr kumimoji="1"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45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08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71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635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97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361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724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087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8800" b="1" dirty="0"/>
              <a:t>★職員</a:t>
            </a:r>
            <a:r>
              <a:rPr lang="en-US" altLang="ja-JP" sz="8800" b="1" dirty="0"/>
              <a:t>D</a:t>
            </a:r>
            <a:r>
              <a:rPr lang="ja-JP" altLang="en-US" sz="8800" b="1" dirty="0"/>
              <a:t>に指示</a:t>
            </a:r>
            <a:endParaRPr lang="en-US" altLang="ja-JP" sz="8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職員</a:t>
            </a:r>
            <a:r>
              <a:rPr lang="en-US" altLang="ja-JP" dirty="0"/>
              <a:t>D</a:t>
            </a:r>
            <a:r>
              <a:rPr lang="ja-JP" altLang="en-US" dirty="0"/>
              <a:t>に汚染区域と清潔区域の境界線に新聞紙を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引き、消毒の手伝いを依頼する。⇒　</a:t>
            </a:r>
            <a:r>
              <a:rPr lang="en-US" altLang="ja-JP" dirty="0"/>
              <a:t>D-5</a:t>
            </a:r>
            <a:r>
              <a:rPr lang="ja-JP" altLang="en-US" dirty="0"/>
              <a:t>を参照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0756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2FC8C1-B802-405D-A63D-AEFA45D37266}"/>
              </a:ext>
            </a:extLst>
          </p:cNvPr>
          <p:cNvSpPr txBox="1"/>
          <p:nvPr/>
        </p:nvSpPr>
        <p:spPr>
          <a:xfrm>
            <a:off x="742122" y="636104"/>
            <a:ext cx="10747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j-cs"/>
              </a:rPr>
              <a:t>B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j-cs"/>
              </a:rPr>
              <a:t>－９　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職員</a:t>
            </a: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B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（リーダー）</a:t>
            </a:r>
            <a:endParaRPr kumimoji="1" lang="ja-JP" altLang="en-US" sz="1400" b="1">
              <a:latin typeface="+mj-ea"/>
              <a:ea typeface="+mj-ea"/>
            </a:endParaRPr>
          </a:p>
        </p:txBody>
      </p:sp>
      <p:sp>
        <p:nvSpPr>
          <p:cNvPr id="13" name="Explosion: 8 Points 13">
            <a:extLst>
              <a:ext uri="{FF2B5EF4-FFF2-40B4-BE49-F238E27FC236}">
                <a16:creationId xmlns:a16="http://schemas.microsoft.com/office/drawing/2014/main" id="{D3F0DCD5-08CA-4F85-AC17-A83C97D577B5}"/>
              </a:ext>
            </a:extLst>
          </p:cNvPr>
          <p:cNvSpPr/>
          <p:nvPr/>
        </p:nvSpPr>
        <p:spPr>
          <a:xfrm>
            <a:off x="5384800" y="4896894"/>
            <a:ext cx="1462156" cy="968456"/>
          </a:xfrm>
          <a:prstGeom prst="irregularSeal1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CC95134-CF41-4191-BB93-A01515E51370}"/>
              </a:ext>
            </a:extLst>
          </p:cNvPr>
          <p:cNvGrpSpPr/>
          <p:nvPr/>
        </p:nvGrpSpPr>
        <p:grpSpPr>
          <a:xfrm>
            <a:off x="1632959" y="4486113"/>
            <a:ext cx="10682166" cy="5062366"/>
            <a:chOff x="1201534" y="1833794"/>
            <a:chExt cx="10504670" cy="7207218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8A4D8675-19F6-48E1-B26C-AB48E2CCED66}"/>
                </a:ext>
              </a:extLst>
            </p:cNvPr>
            <p:cNvSpPr/>
            <p:nvPr/>
          </p:nvSpPr>
          <p:spPr>
            <a:xfrm>
              <a:off x="1876927" y="2543056"/>
              <a:ext cx="9034494" cy="567613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highlight>
                  <a:srgbClr val="FFFF00"/>
                </a:highlight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28310579-7864-4E91-A19B-C1C229F87AE6}"/>
                </a:ext>
              </a:extLst>
            </p:cNvPr>
            <p:cNvGrpSpPr/>
            <p:nvPr/>
          </p:nvGrpSpPr>
          <p:grpSpPr>
            <a:xfrm>
              <a:off x="7542382" y="3641598"/>
              <a:ext cx="2661210" cy="3855737"/>
              <a:chOff x="8946096" y="4064483"/>
              <a:chExt cx="3182511" cy="4902096"/>
            </a:xfrm>
          </p:grpSpPr>
          <p:pic>
            <p:nvPicPr>
              <p:cNvPr id="9" name="Picture 6" descr="保育で使える！カードシアターあそび１２ヶ月を買ってみた！レビュー | サンデーのこれいい！ブログ">
                <a:extLst>
                  <a:ext uri="{FF2B5EF4-FFF2-40B4-BE49-F238E27FC236}">
                    <a16:creationId xmlns:a16="http://schemas.microsoft.com/office/drawing/2014/main" id="{0B656745-EDE2-4630-BFFF-BAC451E4D5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48" b="2233"/>
              <a:stretch/>
            </p:blipFill>
            <p:spPr bwMode="auto">
              <a:xfrm>
                <a:off x="8946096" y="4064483"/>
                <a:ext cx="3182511" cy="4780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マスクの無料イラスト１ | 商用利用可能、登録不要なイラスト素材集 – フリー素材 | BEZYBOX!">
                <a:extLst>
                  <a:ext uri="{FF2B5EF4-FFF2-40B4-BE49-F238E27FC236}">
                    <a16:creationId xmlns:a16="http://schemas.microsoft.com/office/drawing/2014/main" id="{8A4114FA-481A-40A6-B36C-474EC231BB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55067" y="5062100"/>
                <a:ext cx="1964568" cy="1565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足袋のイラスト">
                <a:extLst>
                  <a:ext uri="{FF2B5EF4-FFF2-40B4-BE49-F238E27FC236}">
                    <a16:creationId xmlns:a16="http://schemas.microsoft.com/office/drawing/2014/main" id="{077318AA-0D9B-4FD1-A617-121BCE0D86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87940" y="8024669"/>
                <a:ext cx="1133894" cy="9419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個人防護具のイラスト（女性・パーツ別） | かわいいフリー素材集 いらすとや">
                <a:extLst>
                  <a:ext uri="{FF2B5EF4-FFF2-40B4-BE49-F238E27FC236}">
                    <a16:creationId xmlns:a16="http://schemas.microsoft.com/office/drawing/2014/main" id="{8AE505E8-9B05-4D08-9FC3-F61CA4B84D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8462" y="6100548"/>
                <a:ext cx="2097778" cy="23604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50" name="Picture 10" descr="広げた新聞紙の無料イラスト / イラストセンター">
              <a:extLst>
                <a:ext uri="{FF2B5EF4-FFF2-40B4-BE49-F238E27FC236}">
                  <a16:creationId xmlns:a16="http://schemas.microsoft.com/office/drawing/2014/main" id="{8FE497D6-DD7D-457F-9CD4-B4EA1F79A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1241">
              <a:off x="4227938" y="4367086"/>
              <a:ext cx="2078041" cy="1558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2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FCD34890-2561-4AB8-81C6-498BE476B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447" y="5128780"/>
              <a:ext cx="1744161" cy="1308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6" name="Picture 16" descr="広げた新聞紙の無料イラスト / イラストセンター">
              <a:extLst>
                <a:ext uri="{FF2B5EF4-FFF2-40B4-BE49-F238E27FC236}">
                  <a16:creationId xmlns:a16="http://schemas.microsoft.com/office/drawing/2014/main" id="{EF6FAEF6-B076-4EB9-98C8-01E0401D1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81703">
              <a:off x="5134427" y="4342262"/>
              <a:ext cx="1834658" cy="1375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6" descr="広げた新聞紙の無料イラスト / イラストセンター">
              <a:extLst>
                <a:ext uri="{FF2B5EF4-FFF2-40B4-BE49-F238E27FC236}">
                  <a16:creationId xmlns:a16="http://schemas.microsoft.com/office/drawing/2014/main" id="{51769980-9675-422C-A99F-BE222B3CF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87037">
              <a:off x="5496637" y="5044508"/>
              <a:ext cx="1783108" cy="1337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アルコール消毒液のイラスト | かわいいフリー素材集 いらすとや">
              <a:extLst>
                <a:ext uri="{FF2B5EF4-FFF2-40B4-BE49-F238E27FC236}">
                  <a16:creationId xmlns:a16="http://schemas.microsoft.com/office/drawing/2014/main" id="{3143C37D-838F-449C-9569-68EBA2F473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25535">
              <a:off x="6844961" y="5052249"/>
              <a:ext cx="1639784" cy="1822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B7D3CB8A-A95D-4209-9B31-5374ABAB5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9099">
              <a:off x="2441712" y="6684089"/>
              <a:ext cx="1908639" cy="143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951E7CE9-FCF0-4C5C-9018-44CE1A19E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12038">
              <a:off x="1099998" y="5676214"/>
              <a:ext cx="1908639" cy="143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E2F6EEB5-1299-4755-91E3-689E4C679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83361">
              <a:off x="962954" y="4223147"/>
              <a:ext cx="1908639" cy="143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4B1CF931-35E5-4DDF-A892-AFBDA198AF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61685">
              <a:off x="1680432" y="3079467"/>
              <a:ext cx="1908639" cy="143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D562C54C-3FDC-45A7-8F6F-3EE72432E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436565">
              <a:off x="2934952" y="2287061"/>
              <a:ext cx="1908639" cy="143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29427934-85F8-4068-A478-8264E23C7F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36962">
              <a:off x="3960816" y="7425428"/>
              <a:ext cx="1908639" cy="143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4B5BAA09-F0B6-4D35-9F33-014E798659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19910">
              <a:off x="7886168" y="2332365"/>
              <a:ext cx="1729234" cy="1296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4EAE29DD-5EE5-4BEF-88F2-45FDB4E08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68367">
              <a:off x="6270254" y="1948553"/>
              <a:ext cx="1908639" cy="143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187A611A-E0D4-4586-A47E-8F7CD7F96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09582">
              <a:off x="4605559" y="1833794"/>
              <a:ext cx="1908639" cy="143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FB603A4A-0FFC-49A1-9632-C71221318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833" y="7609533"/>
              <a:ext cx="1908639" cy="143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645E371E-C387-474B-9DC8-F6BA49ED5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3249">
              <a:off x="7373167" y="7503447"/>
              <a:ext cx="1908639" cy="143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E9FEC0E0-70E4-469B-A5F6-A5328C8589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21758">
              <a:off x="8941415" y="6893793"/>
              <a:ext cx="1908639" cy="143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D3E9B4C6-6455-4F73-B488-F36E6B5E8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60197">
              <a:off x="10036145" y="4109215"/>
              <a:ext cx="1908639" cy="143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F6CC9394-164A-4F56-B8C7-220E6291F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570434">
              <a:off x="9293349" y="2861934"/>
              <a:ext cx="1908639" cy="143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73356A17-58D0-457D-AA20-A7D0A25BE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74436">
              <a:off x="10023019" y="5764567"/>
              <a:ext cx="1908639" cy="143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4" name="Picture 24" descr="水たまりのイラスト | 10秒でざいん.com">
              <a:extLst>
                <a:ext uri="{FF2B5EF4-FFF2-40B4-BE49-F238E27FC236}">
                  <a16:creationId xmlns:a16="http://schemas.microsoft.com/office/drawing/2014/main" id="{8FB89740-614F-4F9B-A9D6-5264DD80D1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184"/>
            <a:stretch/>
          </p:blipFill>
          <p:spPr bwMode="auto">
            <a:xfrm rot="262643">
              <a:off x="4557401" y="4605208"/>
              <a:ext cx="2141014" cy="1366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C173403-1E38-4DFF-99C7-ED29885C0B1E}"/>
                </a:ext>
              </a:extLst>
            </p:cNvPr>
            <p:cNvSpPr txBox="1"/>
            <p:nvPr/>
          </p:nvSpPr>
          <p:spPr>
            <a:xfrm>
              <a:off x="4767106" y="6546910"/>
              <a:ext cx="26071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汚染区域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A868E1-C050-4781-AD10-6CBA43C89FF1}"/>
              </a:ext>
            </a:extLst>
          </p:cNvPr>
          <p:cNvSpPr txBox="1"/>
          <p:nvPr/>
        </p:nvSpPr>
        <p:spPr>
          <a:xfrm>
            <a:off x="732575" y="8562010"/>
            <a:ext cx="3358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清潔区域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84CCE5D-86CF-4CDF-BB79-38449FC24D7C}"/>
              </a:ext>
            </a:extLst>
          </p:cNvPr>
          <p:cNvGrpSpPr/>
          <p:nvPr/>
        </p:nvGrpSpPr>
        <p:grpSpPr>
          <a:xfrm>
            <a:off x="187085" y="187069"/>
            <a:ext cx="12894801" cy="9534832"/>
            <a:chOff x="187085" y="187069"/>
            <a:chExt cx="12894801" cy="9534832"/>
          </a:xfrm>
        </p:grpSpPr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2166A30F-8ABF-496E-9A4F-DD4DE5FA9BF1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F8ACBC82-D55C-4526-976F-7AF921CF3D85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D516DE6F-0910-4576-BF3E-676B31B61A18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1E4C6334-711E-4A4B-B33E-CF897AE8BD85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311046-F1AD-3328-07A2-45F3678E2BB8}"/>
              </a:ext>
            </a:extLst>
          </p:cNvPr>
          <p:cNvSpPr txBox="1">
            <a:spLocks/>
          </p:cNvSpPr>
          <p:nvPr/>
        </p:nvSpPr>
        <p:spPr>
          <a:xfrm>
            <a:off x="1239794" y="1648367"/>
            <a:ext cx="10682165" cy="5553937"/>
          </a:xfrm>
          <a:prstGeom prst="rect">
            <a:avLst/>
          </a:prstGeom>
        </p:spPr>
        <p:txBody>
          <a:bodyPr/>
          <a:lstStyle>
            <a:lvl1pPr marL="330182" indent="-330182" algn="l" defTabSz="1320726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Char char="•"/>
              <a:defRPr kumimoji="1"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45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08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71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635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97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361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724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087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8000" b="1" dirty="0"/>
              <a:t>★汚染区域内の消毒と嘔吐物処理をする</a:t>
            </a:r>
            <a:endParaRPr lang="en-US" altLang="ja-JP" sz="8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/>
              <a:t>　　⇒嘔吐物処理</a:t>
            </a:r>
            <a:r>
              <a:rPr lang="en-US" altLang="ja-JP" sz="4400" dirty="0"/>
              <a:t>AC</a:t>
            </a:r>
            <a:r>
              <a:rPr lang="ja-JP" altLang="en-US" sz="4400" dirty="0"/>
              <a:t>を参照</a:t>
            </a:r>
            <a:endParaRPr lang="en-US" altLang="ja-JP" sz="4400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8696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597987-72D3-4E14-9C79-5B33A52C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72" y="814008"/>
            <a:ext cx="12907134" cy="1914702"/>
          </a:xfrm>
        </p:spPr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1" lang="en-US" altLang="ja-JP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</a:t>
            </a:r>
            <a:r>
              <a:rPr kumimoji="1" lang="ja-JP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－</a:t>
            </a:r>
            <a:r>
              <a:rPr kumimoji="1" lang="en-US" altLang="ja-JP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ja-JP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職員</a:t>
            </a:r>
            <a:r>
              <a:rPr kumimoji="1" lang="en-US" altLang="ja-JP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C</a:t>
            </a:r>
            <a:br>
              <a:rPr kumimoji="1" lang="en-US" altLang="ja-JP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</a:br>
            <a:r>
              <a:rPr kumimoji="1" lang="ja-JP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　</a:t>
            </a: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（</a:t>
            </a: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換気や</a:t>
            </a:r>
            <a:r>
              <a:rPr kumimoji="1" lang="ja-JP" altLang="en-US" sz="4000" b="1">
                <a:solidFill>
                  <a:prstClr val="black"/>
                </a:solidFill>
                <a:latin typeface="+mj-ea"/>
                <a:ea typeface="+mj-ea"/>
                <a:cs typeface="+mj-cs"/>
              </a:rPr>
              <a:t>清潔区域にいる園児の</a:t>
            </a: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避難、消毒を手伝う人</a:t>
            </a: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）</a:t>
            </a:r>
            <a:b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</a:br>
            <a:endParaRPr lang="ja-JP" altLang="en-US" sz="3600" b="1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2634E3-A7B6-42B5-AE5A-27278F932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902" y="2724880"/>
            <a:ext cx="12204700" cy="33262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6600" b="1"/>
              <a:t>★職員</a:t>
            </a:r>
            <a:r>
              <a:rPr lang="en-US" altLang="ja-JP" sz="6600" b="1"/>
              <a:t>A</a:t>
            </a:r>
            <a:r>
              <a:rPr lang="ja-JP" altLang="en-US" sz="6600" b="1"/>
              <a:t>からの応援要請を受諾</a:t>
            </a:r>
            <a:endParaRPr lang="en-US" altLang="ja-JP" sz="6600" b="1"/>
          </a:p>
          <a:p>
            <a:pPr marL="0" indent="0">
              <a:buNone/>
            </a:pPr>
            <a:endParaRPr lang="en-US" altLang="ja-JP" sz="6600" b="1"/>
          </a:p>
          <a:p>
            <a:pPr marL="0" indent="0">
              <a:buNone/>
            </a:pPr>
            <a:r>
              <a:rPr lang="ja-JP" altLang="en-US" sz="6600" b="1"/>
              <a:t>★窓を開けて換気する</a:t>
            </a:r>
            <a:endParaRPr kumimoji="1" lang="en-US" altLang="ja-JP" sz="660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B5B0807-18C5-4FB1-AD41-B8463D1C95F0}"/>
              </a:ext>
            </a:extLst>
          </p:cNvPr>
          <p:cNvGrpSpPr/>
          <p:nvPr/>
        </p:nvGrpSpPr>
        <p:grpSpPr>
          <a:xfrm>
            <a:off x="156599" y="185584"/>
            <a:ext cx="12894801" cy="9534832"/>
            <a:chOff x="187085" y="187069"/>
            <a:chExt cx="12894801" cy="953483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97CA080D-0DDA-4008-9600-95B984EE0B1D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AE49333-EA0F-472C-9808-1603C08797AD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3E9DAB0-BC21-4E8F-9046-EB1C38985C27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EE85B3E-8666-4D59-9DB1-8FBCCC41A654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8608121-9CF0-0510-8CA9-07079050A1A4}"/>
              </a:ext>
            </a:extLst>
          </p:cNvPr>
          <p:cNvGrpSpPr/>
          <p:nvPr/>
        </p:nvGrpSpPr>
        <p:grpSpPr>
          <a:xfrm>
            <a:off x="4045649" y="5349947"/>
            <a:ext cx="4557835" cy="4556053"/>
            <a:chOff x="2808053" y="3591706"/>
            <a:chExt cx="7085455" cy="6426343"/>
          </a:xfrm>
        </p:grpSpPr>
        <p:pic>
          <p:nvPicPr>
            <p:cNvPr id="10" name="Picture 2" descr="窓を開けて部屋の換気をしているイラスト">
              <a:extLst>
                <a:ext uri="{FF2B5EF4-FFF2-40B4-BE49-F238E27FC236}">
                  <a16:creationId xmlns:a16="http://schemas.microsoft.com/office/drawing/2014/main" id="{730C7A7A-AE12-47A7-AC33-D392FF1A7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053" y="3591706"/>
              <a:ext cx="7085455" cy="6426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6D3387E-BBC9-934D-9A4B-7B9155435FC0}"/>
                </a:ext>
              </a:extLst>
            </p:cNvPr>
            <p:cNvSpPr txBox="1"/>
            <p:nvPr/>
          </p:nvSpPr>
          <p:spPr>
            <a:xfrm>
              <a:off x="9469452" y="9145457"/>
              <a:ext cx="165418" cy="354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2000"/>
            </a:p>
          </p:txBody>
        </p:sp>
      </p:grpSp>
      <p:pic>
        <p:nvPicPr>
          <p:cNvPr id="12" name="Picture 4" descr="保育士の男の子のイラスト（将来の夢） | かわいいフリー素材集 いらすとや">
            <a:extLst>
              <a:ext uri="{FF2B5EF4-FFF2-40B4-BE49-F238E27FC236}">
                <a16:creationId xmlns:a16="http://schemas.microsoft.com/office/drawing/2014/main" id="{9E3B902F-0710-6B21-6EED-9D29A25BA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" b="25424"/>
          <a:stretch/>
        </p:blipFill>
        <p:spPr bwMode="auto">
          <a:xfrm>
            <a:off x="8603484" y="5349947"/>
            <a:ext cx="3426425" cy="377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42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DD1B9C82-86D1-4145-A2DE-2E38FF46A701}"/>
              </a:ext>
            </a:extLst>
          </p:cNvPr>
          <p:cNvGrpSpPr/>
          <p:nvPr/>
        </p:nvGrpSpPr>
        <p:grpSpPr>
          <a:xfrm>
            <a:off x="156599" y="185584"/>
            <a:ext cx="12894801" cy="9534832"/>
            <a:chOff x="187085" y="187069"/>
            <a:chExt cx="12894801" cy="9534832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2497D2FF-3FD0-4F56-AB3C-A38F854CFEBD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A576ED78-CB6C-4456-89BD-23B6D43A319F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2A9AF966-C9B0-4A5B-AF7A-BBAECE383DEF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EA6FB040-FAC6-4EF0-B036-00E1F8426284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4584F90-EDC0-41BC-B66F-B36AB9DA127B}"/>
              </a:ext>
            </a:extLst>
          </p:cNvPr>
          <p:cNvSpPr txBox="1"/>
          <p:nvPr/>
        </p:nvSpPr>
        <p:spPr>
          <a:xfrm>
            <a:off x="477671" y="1006591"/>
            <a:ext cx="14412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C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－</a:t>
            </a:r>
            <a:r>
              <a:rPr kumimoji="1" lang="ja-JP" altLang="en-US" sz="54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２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　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職員</a:t>
            </a: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C</a:t>
            </a:r>
          </a:p>
          <a:p>
            <a:r>
              <a:rPr kumimoji="1" lang="ja-JP" altLang="en-US" sz="5400" b="1">
                <a:solidFill>
                  <a:prstClr val="black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　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（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換気や</a:t>
            </a:r>
            <a:r>
              <a:rPr kumimoji="1" lang="ja-JP" altLang="en-US" sz="3600" b="1">
                <a:solidFill>
                  <a:prstClr val="black"/>
                </a:solidFill>
                <a:latin typeface="+mj-ea"/>
                <a:ea typeface="+mj-ea"/>
                <a:cs typeface="+mj-cs"/>
              </a:rPr>
              <a:t>清潔区域にいる園児の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避難、消毒を手伝う人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）</a:t>
            </a:r>
            <a:endParaRPr kumimoji="1" lang="ja-JP" altLang="en-US" b="1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DD51532-2EF7-44EE-9D88-79A3108E5DD7}"/>
              </a:ext>
            </a:extLst>
          </p:cNvPr>
          <p:cNvGrpSpPr/>
          <p:nvPr/>
        </p:nvGrpSpPr>
        <p:grpSpPr>
          <a:xfrm>
            <a:off x="476422" y="2633908"/>
            <a:ext cx="12503848" cy="6102009"/>
            <a:chOff x="352076" y="2920511"/>
            <a:chExt cx="12503848" cy="6102009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0B143C03-0431-4DC0-AA53-B535A7C461DF}"/>
                </a:ext>
              </a:extLst>
            </p:cNvPr>
            <p:cNvGrpSpPr/>
            <p:nvPr/>
          </p:nvGrpSpPr>
          <p:grpSpPr>
            <a:xfrm>
              <a:off x="5270379" y="5104299"/>
              <a:ext cx="2881056" cy="3363774"/>
              <a:chOff x="3126466" y="6551998"/>
              <a:chExt cx="2230745" cy="2432273"/>
            </a:xfrm>
          </p:grpSpPr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AF0E7713-F88B-40AF-AC05-5F8957853D15}"/>
                  </a:ext>
                </a:extLst>
              </p:cNvPr>
              <p:cNvSpPr txBox="1"/>
              <p:nvPr/>
            </p:nvSpPr>
            <p:spPr>
              <a:xfrm>
                <a:off x="5192879" y="8460573"/>
                <a:ext cx="164332" cy="321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ja-JP" altLang="en-US" sz="2000"/>
              </a:p>
            </p:txBody>
          </p:sp>
          <p:pic>
            <p:nvPicPr>
              <p:cNvPr id="20" name="Picture 4" descr="驚いている男の子のイラスト | かわいいフリー素材集 いらすとや">
                <a:extLst>
                  <a:ext uri="{FF2B5EF4-FFF2-40B4-BE49-F238E27FC236}">
                    <a16:creationId xmlns:a16="http://schemas.microsoft.com/office/drawing/2014/main" id="{7CCAB66F-16C3-4497-93CF-428944A904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6466" y="6551998"/>
                <a:ext cx="1978114" cy="2093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0CE565E-9122-4FC5-BFB4-A26F51BE250D}"/>
                  </a:ext>
                </a:extLst>
              </p:cNvPr>
              <p:cNvSpPr txBox="1"/>
              <p:nvPr/>
            </p:nvSpPr>
            <p:spPr>
              <a:xfrm>
                <a:off x="3655183" y="8650451"/>
                <a:ext cx="1529005" cy="333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/>
                  <a:t>みどり君</a:t>
                </a:r>
              </a:p>
            </p:txBody>
          </p:sp>
        </p:grpSp>
        <p:pic>
          <p:nvPicPr>
            <p:cNvPr id="14" name="Picture 4" descr="保育士の男の子のイラスト（将来の夢） | かわいいフリー素材集 いらすとや">
              <a:extLst>
                <a:ext uri="{FF2B5EF4-FFF2-40B4-BE49-F238E27FC236}">
                  <a16:creationId xmlns:a16="http://schemas.microsoft.com/office/drawing/2014/main" id="{593E22C5-ADC1-4CA1-A08C-DE7D4DA5F2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4" b="25424"/>
            <a:stretch/>
          </p:blipFill>
          <p:spPr bwMode="auto">
            <a:xfrm>
              <a:off x="7408727" y="5505900"/>
              <a:ext cx="3286538" cy="3393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月 14">
              <a:extLst>
                <a:ext uri="{FF2B5EF4-FFF2-40B4-BE49-F238E27FC236}">
                  <a16:creationId xmlns:a16="http://schemas.microsoft.com/office/drawing/2014/main" id="{475DC1DF-4AEA-43DA-A082-CCE961E7511C}"/>
                </a:ext>
              </a:extLst>
            </p:cNvPr>
            <p:cNvSpPr/>
            <p:nvPr/>
          </p:nvSpPr>
          <p:spPr>
            <a:xfrm rot="10800000">
              <a:off x="352076" y="3336929"/>
              <a:ext cx="4718720" cy="5300870"/>
            </a:xfrm>
            <a:prstGeom prst="moon">
              <a:avLst>
                <a:gd name="adj" fmla="val 87500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吹き出し: 円形 15">
              <a:extLst>
                <a:ext uri="{FF2B5EF4-FFF2-40B4-BE49-F238E27FC236}">
                  <a16:creationId xmlns:a16="http://schemas.microsoft.com/office/drawing/2014/main" id="{E0CB36A9-1005-4915-8D3A-ED0D0B4DE5BC}"/>
                </a:ext>
              </a:extLst>
            </p:cNvPr>
            <p:cNvSpPr/>
            <p:nvPr/>
          </p:nvSpPr>
          <p:spPr>
            <a:xfrm>
              <a:off x="5953229" y="2920511"/>
              <a:ext cx="6902695" cy="2361595"/>
            </a:xfrm>
            <a:prstGeom prst="wedgeEllipseCallou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206B1E3-4531-4DD2-9E17-FA4C12BA5FCB}"/>
                </a:ext>
              </a:extLst>
            </p:cNvPr>
            <p:cNvSpPr txBox="1"/>
            <p:nvPr/>
          </p:nvSpPr>
          <p:spPr>
            <a:xfrm>
              <a:off x="1891502" y="5725754"/>
              <a:ext cx="2014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汚染区域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101D993-FEF3-42EE-B717-83DCE2602CFD}"/>
                </a:ext>
              </a:extLst>
            </p:cNvPr>
            <p:cNvSpPr txBox="1"/>
            <p:nvPr/>
          </p:nvSpPr>
          <p:spPr>
            <a:xfrm>
              <a:off x="3157151" y="8376189"/>
              <a:ext cx="23933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清潔区域</a:t>
              </a: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BDA36D5-7614-429B-9C0D-F67D9F2A8D98}"/>
              </a:ext>
            </a:extLst>
          </p:cNvPr>
          <p:cNvSpPr txBox="1"/>
          <p:nvPr/>
        </p:nvSpPr>
        <p:spPr>
          <a:xfrm>
            <a:off x="6728346" y="3383340"/>
            <a:ext cx="6119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/>
              <a:t>みどり君、服は汚れてない？</a:t>
            </a:r>
            <a:endParaRPr kumimoji="1" lang="en-US" altLang="ja-JP" sz="3200" b="1"/>
          </a:p>
          <a:p>
            <a:r>
              <a:rPr kumimoji="1" lang="ja-JP" altLang="en-US" sz="3200" b="1"/>
              <a:t>別のお部屋に行きましょう。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567469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25F40B8-EF32-488E-AB90-22E66153BEE6}"/>
              </a:ext>
            </a:extLst>
          </p:cNvPr>
          <p:cNvGrpSpPr/>
          <p:nvPr/>
        </p:nvGrpSpPr>
        <p:grpSpPr>
          <a:xfrm>
            <a:off x="156599" y="185584"/>
            <a:ext cx="12894801" cy="9534832"/>
            <a:chOff x="187085" y="187069"/>
            <a:chExt cx="12894801" cy="953483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70B5D6DE-2119-43AD-B031-590D5363C528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377C1C90-5B4B-437E-9968-3FD84B5A331F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6B3F2E46-392B-4F95-A541-5A717A233289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B9E3C167-61A0-49DB-9D3F-01051025EB8E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F5597987-72D3-4E14-9C79-5B33A52C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96" y="701203"/>
            <a:ext cx="12999019" cy="1914702"/>
          </a:xfrm>
        </p:spPr>
        <p:txBody>
          <a:bodyPr>
            <a:normAutofit/>
          </a:bodyPr>
          <a:lstStyle/>
          <a:p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－</a:t>
            </a:r>
            <a:r>
              <a:rPr lang="ja-JP" altLang="en-US" sz="54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２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職員</a:t>
            </a: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C</a:t>
            </a:r>
            <a:b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</a:b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　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（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換気や</a:t>
            </a:r>
            <a:r>
              <a:rPr kumimoji="1" lang="ja-JP" altLang="en-US" sz="3600" b="1">
                <a:solidFill>
                  <a:prstClr val="black"/>
                </a:solidFill>
                <a:latin typeface="+mj-ea"/>
                <a:ea typeface="+mj-ea"/>
                <a:cs typeface="+mj-cs"/>
              </a:rPr>
              <a:t>清潔区域にいる園児の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避難、消毒を手伝う人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）</a:t>
            </a:r>
            <a:endParaRPr lang="ja-JP" altLang="en-US" sz="3600" b="1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2634E3-A7B6-42B5-AE5A-27278F932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70" y="2349500"/>
            <a:ext cx="12067938" cy="70290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altLang="ja-JP" sz="4000"/>
          </a:p>
          <a:p>
            <a:pPr marL="0" indent="0">
              <a:buNone/>
            </a:pPr>
            <a:r>
              <a:rPr lang="ja-JP" altLang="en-US" sz="7200" b="1"/>
              <a:t>★他の園児の確認</a:t>
            </a:r>
            <a:endParaRPr lang="en-US" altLang="ja-JP" sz="7200" b="1"/>
          </a:p>
          <a:p>
            <a:pPr marL="0" indent="0">
              <a:buNone/>
            </a:pPr>
            <a:r>
              <a:rPr lang="ja-JP" altLang="en-US" sz="4000"/>
              <a:t>　清潔区域にいる他の園児に嘔吐物の汚染がないか　</a:t>
            </a:r>
            <a:endParaRPr lang="en-US" altLang="ja-JP" sz="4000"/>
          </a:p>
          <a:p>
            <a:pPr marL="0" indent="0">
              <a:buNone/>
            </a:pPr>
            <a:r>
              <a:rPr lang="ja-JP" altLang="en-US" sz="4000"/>
              <a:t>　確認する。</a:t>
            </a:r>
            <a:endParaRPr lang="en-US" altLang="ja-JP" sz="4000"/>
          </a:p>
          <a:p>
            <a:pPr marL="0" indent="0">
              <a:buNone/>
            </a:pPr>
            <a:endParaRPr lang="en-US" altLang="ja-JP" sz="4000"/>
          </a:p>
          <a:p>
            <a:pPr marL="0" indent="0">
              <a:buNone/>
            </a:pPr>
            <a:r>
              <a:rPr lang="ja-JP" altLang="en-US" sz="7200" b="1"/>
              <a:t>★清潔区域にいる</a:t>
            </a:r>
            <a:r>
              <a:rPr kumimoji="1" lang="ja-JP" altLang="en-US" sz="7200" b="1"/>
              <a:t>園児の避難</a:t>
            </a:r>
            <a:endParaRPr kumimoji="1" lang="en-US" altLang="ja-JP" sz="7200" b="1"/>
          </a:p>
          <a:p>
            <a:pPr marL="0" indent="0">
              <a:buNone/>
            </a:pPr>
            <a:r>
              <a:rPr lang="ja-JP" altLang="en-US" sz="4000"/>
              <a:t>　清潔区域にいる無症状園児を</a:t>
            </a:r>
            <a:r>
              <a:rPr kumimoji="1" lang="ja-JP" altLang="en-US" sz="4000"/>
              <a:t>安全に保育ができる</a:t>
            </a:r>
            <a:endParaRPr kumimoji="1" lang="en-US" altLang="ja-JP" sz="4000"/>
          </a:p>
          <a:p>
            <a:pPr marL="0" indent="0">
              <a:buNone/>
            </a:pPr>
            <a:r>
              <a:rPr lang="ja-JP" altLang="en-US" sz="4000"/>
              <a:t>　</a:t>
            </a:r>
            <a:r>
              <a:rPr kumimoji="1" lang="ja-JP" altLang="en-US" sz="4000"/>
              <a:t>場所に移動させる。</a:t>
            </a:r>
            <a:endParaRPr kumimoji="1" lang="en-US" altLang="ja-JP" sz="4000"/>
          </a:p>
          <a:p>
            <a:pPr marL="0" indent="0">
              <a:buNone/>
            </a:pPr>
            <a:r>
              <a:rPr lang="ja-JP" altLang="en-US" sz="4000"/>
              <a:t>　</a:t>
            </a:r>
            <a:r>
              <a:rPr kumimoji="1" lang="ja-JP" altLang="en-US" sz="4000"/>
              <a:t>他職員に引き継ぎ、嘔吐物処理の手伝いに戻る。</a:t>
            </a:r>
            <a:endParaRPr kumimoji="1" lang="en-US" altLang="ja-JP" sz="4000"/>
          </a:p>
          <a:p>
            <a:pPr marL="880463" indent="-880463">
              <a:buFont typeface="+mj-lt"/>
              <a:buAutoNum type="arabicPeriod"/>
            </a:pPr>
            <a:endParaRPr lang="en-US" altLang="ja-JP"/>
          </a:p>
          <a:p>
            <a:pPr marL="880463" indent="-880463">
              <a:buFont typeface="+mj-lt"/>
              <a:buAutoNum type="arabicPeriod"/>
            </a:pPr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1864126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597987-72D3-4E14-9C79-5B33A52C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96" y="945122"/>
            <a:ext cx="13858828" cy="1914702"/>
          </a:xfrm>
        </p:spPr>
        <p:txBody>
          <a:bodyPr>
            <a:normAutofit/>
          </a:bodyPr>
          <a:lstStyle/>
          <a:p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－</a:t>
            </a:r>
            <a:r>
              <a:rPr lang="ja-JP" altLang="en-US" sz="5400" b="1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３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職員</a:t>
            </a: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C</a:t>
            </a:r>
            <a:b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</a:b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　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（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換気や</a:t>
            </a:r>
            <a:r>
              <a:rPr kumimoji="1" lang="ja-JP" altLang="en-US" sz="3600" b="1">
                <a:solidFill>
                  <a:prstClr val="black"/>
                </a:solidFill>
                <a:latin typeface="+mj-ea"/>
                <a:ea typeface="+mj-ea"/>
                <a:cs typeface="+mj-cs"/>
              </a:rPr>
              <a:t>清潔区域にいる園児の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避難、消毒を手伝う人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） </a:t>
            </a:r>
            <a:endParaRPr lang="ja-JP" altLang="en-US" sz="3600" b="1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2634E3-A7B6-42B5-AE5A-27278F932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775" y="3008279"/>
            <a:ext cx="9696071" cy="4309696"/>
          </a:xfrm>
        </p:spPr>
        <p:txBody>
          <a:bodyPr>
            <a:normAutofit/>
          </a:bodyPr>
          <a:lstStyle/>
          <a:p>
            <a:pPr marL="880463" indent="-880463">
              <a:buFont typeface="+mj-lt"/>
              <a:buAutoNum type="arabicPeriod"/>
            </a:pPr>
            <a:endParaRPr lang="en-US" altLang="ja-JP"/>
          </a:p>
          <a:p>
            <a:pPr marL="0" indent="0">
              <a:buNone/>
            </a:pPr>
            <a:r>
              <a:rPr lang="ja-JP" altLang="en-US" sz="9600" b="1"/>
              <a:t>★</a:t>
            </a:r>
            <a:r>
              <a:rPr kumimoji="1" lang="ja-JP" altLang="en-US" sz="9600" b="1"/>
              <a:t>防護服を着用</a:t>
            </a:r>
            <a:endParaRPr kumimoji="1" lang="en-US" altLang="ja-JP" sz="9600" b="1"/>
          </a:p>
          <a:p>
            <a:pPr marL="0" indent="0">
              <a:buNone/>
            </a:pPr>
            <a:r>
              <a:rPr lang="ja-JP" altLang="en-US" sz="4400"/>
              <a:t>⇒防護服着用</a:t>
            </a:r>
            <a:r>
              <a:rPr lang="en-US" altLang="ja-JP" sz="4400"/>
              <a:t>AC</a:t>
            </a:r>
            <a:r>
              <a:rPr lang="ja-JP" altLang="en-US" sz="4400"/>
              <a:t>参考</a:t>
            </a:r>
            <a:endParaRPr kumimoji="1" lang="en-US" altLang="ja-JP" sz="4400"/>
          </a:p>
          <a:p>
            <a:pPr marL="880463" indent="-880463">
              <a:buFont typeface="+mj-lt"/>
              <a:buAutoNum type="arabicPeriod"/>
            </a:pPr>
            <a:endParaRPr kumimoji="1" lang="en-US" altLang="ja-JP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C78DE39-4FA2-4943-B267-4C7F720D69DA}"/>
              </a:ext>
            </a:extLst>
          </p:cNvPr>
          <p:cNvGrpSpPr/>
          <p:nvPr/>
        </p:nvGrpSpPr>
        <p:grpSpPr>
          <a:xfrm>
            <a:off x="156599" y="185584"/>
            <a:ext cx="12894801" cy="9534832"/>
            <a:chOff x="187085" y="187069"/>
            <a:chExt cx="12894801" cy="953483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A1DF1BCE-5F95-4274-8707-033E37606028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75B1A96-5E58-4049-A89A-DAB3280E8E03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0C169F9-D808-40E8-9CD6-A89049718509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823B267-7436-4A17-A1E7-6C2483607280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37C06B6-80D4-2AA0-81B6-0CF63B5163DF}"/>
              </a:ext>
            </a:extLst>
          </p:cNvPr>
          <p:cNvGrpSpPr/>
          <p:nvPr/>
        </p:nvGrpSpPr>
        <p:grpSpPr>
          <a:xfrm>
            <a:off x="8808543" y="3042294"/>
            <a:ext cx="4399457" cy="6297264"/>
            <a:chOff x="4403186" y="3186769"/>
            <a:chExt cx="4213429" cy="5785456"/>
          </a:xfrm>
        </p:grpSpPr>
        <p:pic>
          <p:nvPicPr>
            <p:cNvPr id="10" name="Picture 4" descr="保育士の男の子のイラスト（将来の夢） | かわいいフリー素材集 いらすとや">
              <a:extLst>
                <a:ext uri="{FF2B5EF4-FFF2-40B4-BE49-F238E27FC236}">
                  <a16:creationId xmlns:a16="http://schemas.microsoft.com/office/drawing/2014/main" id="{B1A9777A-FE7C-10AF-BF94-B6707E0129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20" t="6052" r="2420" b="1377"/>
            <a:stretch/>
          </p:blipFill>
          <p:spPr bwMode="auto">
            <a:xfrm>
              <a:off x="4403186" y="3186769"/>
              <a:ext cx="4213429" cy="5785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個人防護具のイラスト（女性・パーツ別） | かわいいフリー素材集 いらすとや">
              <a:extLst>
                <a:ext uri="{FF2B5EF4-FFF2-40B4-BE49-F238E27FC236}">
                  <a16:creationId xmlns:a16="http://schemas.microsoft.com/office/drawing/2014/main" id="{B5484CFB-C891-5C01-E5EC-08C82489A9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910" y="5554148"/>
              <a:ext cx="2876179" cy="2841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マスクの無料イラスト１ | 商用利用可能、登録不要なイラスト素材集 – フリー素材 | BEZYBOX!">
              <a:extLst>
                <a:ext uri="{FF2B5EF4-FFF2-40B4-BE49-F238E27FC236}">
                  <a16:creationId xmlns:a16="http://schemas.microsoft.com/office/drawing/2014/main" id="{603EB5ED-E282-9CDD-BD16-38A476B6A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239" y="4437796"/>
              <a:ext cx="2528083" cy="1895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7723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1491FEE1-C533-49B2-8BCC-2710CB234DE8}"/>
              </a:ext>
            </a:extLst>
          </p:cNvPr>
          <p:cNvGrpSpPr/>
          <p:nvPr/>
        </p:nvGrpSpPr>
        <p:grpSpPr>
          <a:xfrm>
            <a:off x="156599" y="185584"/>
            <a:ext cx="12894801" cy="9534832"/>
            <a:chOff x="187085" y="187069"/>
            <a:chExt cx="12894801" cy="9534832"/>
          </a:xfrm>
        </p:grpSpPr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B0E1E70F-717B-4BCE-8C84-0925BE3CF8EA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7E019D8F-0E27-463E-9E6D-52A7ECB15B95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171C2F4F-6817-4417-B623-F2E91D1D66CA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9B4DA52A-A5CE-4999-B78B-8C43ED415BD9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212BE68-CAC6-49A7-A716-704816F8AC4D}"/>
              </a:ext>
            </a:extLst>
          </p:cNvPr>
          <p:cNvSpPr txBox="1"/>
          <p:nvPr/>
        </p:nvSpPr>
        <p:spPr>
          <a:xfrm>
            <a:off x="461173" y="783823"/>
            <a:ext cx="13077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C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j-cs"/>
              </a:rPr>
              <a:t>－４　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職員</a:t>
            </a: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C</a:t>
            </a:r>
          </a:p>
          <a:p>
            <a:r>
              <a:rPr kumimoji="1" lang="ja-JP" altLang="en-US" sz="5400" b="1">
                <a:solidFill>
                  <a:prstClr val="black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　　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（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換気や</a:t>
            </a:r>
            <a:r>
              <a:rPr kumimoji="1" lang="ja-JP" altLang="en-US" sz="3600" b="1">
                <a:solidFill>
                  <a:prstClr val="black"/>
                </a:solidFill>
                <a:latin typeface="+mj-ea"/>
                <a:ea typeface="+mj-ea"/>
                <a:cs typeface="+mj-cs"/>
              </a:rPr>
              <a:t>清潔区域にいる園児の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避難、消毒を手伝う人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） </a:t>
            </a:r>
            <a:endParaRPr kumimoji="1" lang="ja-JP" altLang="en-US" sz="1200" b="1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42065E4C-9150-49AA-B14E-145C4983DE80}"/>
              </a:ext>
            </a:extLst>
          </p:cNvPr>
          <p:cNvGrpSpPr/>
          <p:nvPr/>
        </p:nvGrpSpPr>
        <p:grpSpPr>
          <a:xfrm>
            <a:off x="252190" y="2345634"/>
            <a:ext cx="12687690" cy="6597383"/>
            <a:chOff x="252190" y="2345634"/>
            <a:chExt cx="12687690" cy="6597383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5E646785-4B80-4A0A-985B-50241A6F0328}"/>
                </a:ext>
              </a:extLst>
            </p:cNvPr>
            <p:cNvGrpSpPr/>
            <p:nvPr/>
          </p:nvGrpSpPr>
          <p:grpSpPr>
            <a:xfrm>
              <a:off x="2479512" y="2345634"/>
              <a:ext cx="8149303" cy="6499057"/>
              <a:chOff x="1876927" y="1833794"/>
              <a:chExt cx="9086481" cy="7166095"/>
            </a:xfrm>
          </p:grpSpPr>
          <p:sp>
            <p:nvSpPr>
              <p:cNvPr id="5" name="楕円 4">
                <a:extLst>
                  <a:ext uri="{FF2B5EF4-FFF2-40B4-BE49-F238E27FC236}">
                    <a16:creationId xmlns:a16="http://schemas.microsoft.com/office/drawing/2014/main" id="{60A5A020-C84A-4B5D-9606-4EE70E34BFA2}"/>
                  </a:ext>
                </a:extLst>
              </p:cNvPr>
              <p:cNvSpPr/>
              <p:nvPr/>
            </p:nvSpPr>
            <p:spPr>
              <a:xfrm>
                <a:off x="1876927" y="2543056"/>
                <a:ext cx="9034494" cy="567613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highlight>
                    <a:srgbClr val="FFFF00"/>
                  </a:highlight>
                </a:endParaRPr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B136F2F5-3E84-4E88-9705-2E328C4E347C}"/>
                  </a:ext>
                </a:extLst>
              </p:cNvPr>
              <p:cNvGrpSpPr/>
              <p:nvPr/>
            </p:nvGrpSpPr>
            <p:grpSpPr>
              <a:xfrm>
                <a:off x="7542382" y="3641598"/>
                <a:ext cx="2661210" cy="3855737"/>
                <a:chOff x="8946096" y="4064483"/>
                <a:chExt cx="3182511" cy="4902096"/>
              </a:xfrm>
            </p:grpSpPr>
            <p:pic>
              <p:nvPicPr>
                <p:cNvPr id="29" name="Picture 6" descr="保育で使える！カードシアターあそび１２ヶ月を買ってみた！レビュー | サンデーのこれいい！ブログ">
                  <a:extLst>
                    <a:ext uri="{FF2B5EF4-FFF2-40B4-BE49-F238E27FC236}">
                      <a16:creationId xmlns:a16="http://schemas.microsoft.com/office/drawing/2014/main" id="{D9A29496-2C8F-4CB7-8B39-9470687858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8" b="2233"/>
                <a:stretch/>
              </p:blipFill>
              <p:spPr bwMode="auto">
                <a:xfrm>
                  <a:off x="8946096" y="4064483"/>
                  <a:ext cx="3182511" cy="47802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6" descr="マスクの無料イラスト１ | 商用利用可能、登録不要なイラスト素材集 – フリー素材 | BEZYBOX!">
                  <a:extLst>
                    <a:ext uri="{FF2B5EF4-FFF2-40B4-BE49-F238E27FC236}">
                      <a16:creationId xmlns:a16="http://schemas.microsoft.com/office/drawing/2014/main" id="{86727061-DC0E-40D6-B636-EBF8C50C11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55067" y="5062100"/>
                  <a:ext cx="1964568" cy="15657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10" descr="足袋のイラスト">
                  <a:extLst>
                    <a:ext uri="{FF2B5EF4-FFF2-40B4-BE49-F238E27FC236}">
                      <a16:creationId xmlns:a16="http://schemas.microsoft.com/office/drawing/2014/main" id="{1FBE1103-0190-4992-97D6-F3B6D251EA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87940" y="8024669"/>
                  <a:ext cx="1133894" cy="9419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8" descr="個人防護具のイラスト（女性・パーツ別） | かわいいフリー素材集 いらすとや">
                  <a:extLst>
                    <a:ext uri="{FF2B5EF4-FFF2-40B4-BE49-F238E27FC236}">
                      <a16:creationId xmlns:a16="http://schemas.microsoft.com/office/drawing/2014/main" id="{FEBECC74-0D82-4BF7-86B7-7D8936EC39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88462" y="6100548"/>
                  <a:ext cx="2097778" cy="23604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7" name="Picture 10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38E91546-4526-40F6-B69D-39CCD7A908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51241">
                <a:off x="4227938" y="4367086"/>
                <a:ext cx="2078041" cy="15585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2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BE2F8368-6981-4F90-ACBD-6319C3DA80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6447" y="5128780"/>
                <a:ext cx="1744161" cy="13081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6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0AF807D3-EF04-4B23-9144-D5689EE499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881703">
                <a:off x="5134427" y="4342262"/>
                <a:ext cx="1834658" cy="13759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6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AA5DF4E8-D5D8-4995-977B-722377C575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87037">
                <a:off x="5496637" y="5044508"/>
                <a:ext cx="1783108" cy="1337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アルコール消毒液のイラスト | かわいいフリー素材集 いらすとや">
                <a:extLst>
                  <a:ext uri="{FF2B5EF4-FFF2-40B4-BE49-F238E27FC236}">
                    <a16:creationId xmlns:a16="http://schemas.microsoft.com/office/drawing/2014/main" id="{DC2C06C8-067F-455B-9427-46F9AA75B0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925535">
                <a:off x="6844961" y="5052249"/>
                <a:ext cx="1639784" cy="1822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2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2B199F9C-EA8A-400B-8752-1A494D85A9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99215">
                <a:off x="3148683" y="7208602"/>
                <a:ext cx="1908639" cy="1431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82B40FA7-C384-49B4-B506-F3AC73D686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19910">
                <a:off x="7886168" y="2332365"/>
                <a:ext cx="1729234" cy="1296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D32ACF76-C518-412D-9BC5-806A760867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668367">
                <a:off x="6270254" y="1948553"/>
                <a:ext cx="1908639" cy="1431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2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981B55E0-4EFA-4215-A09A-AA98B82D9A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509582">
                <a:off x="4605559" y="1833794"/>
                <a:ext cx="1908639" cy="1431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7839E8C0-73F8-4520-BC67-4638FC8C4A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381" y="7494655"/>
                <a:ext cx="1908639" cy="1431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5B68FF19-6866-4118-9A6F-CA4D9EB98A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63249">
                <a:off x="6457423" y="7568410"/>
                <a:ext cx="1908639" cy="1431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2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0627287D-DEDB-4C99-B2B4-A24E231F67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570434">
                <a:off x="9293349" y="2861934"/>
                <a:ext cx="1908639" cy="1431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4" descr="水たまりのイラスト | 10秒でざいん.com">
                <a:extLst>
                  <a:ext uri="{FF2B5EF4-FFF2-40B4-BE49-F238E27FC236}">
                    <a16:creationId xmlns:a16="http://schemas.microsoft.com/office/drawing/2014/main" id="{073751B4-C0D4-4EFC-9B38-5AEFBFE279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184"/>
              <a:stretch/>
            </p:blipFill>
            <p:spPr bwMode="auto">
              <a:xfrm rot="262643">
                <a:off x="4557401" y="4605208"/>
                <a:ext cx="2141014" cy="1366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1CFEDA2-FB30-490E-982C-70A30D0FFB74}"/>
                  </a:ext>
                </a:extLst>
              </p:cNvPr>
              <p:cNvSpPr txBox="1"/>
              <p:nvPr/>
            </p:nvSpPr>
            <p:spPr>
              <a:xfrm>
                <a:off x="4514659" y="6613133"/>
                <a:ext cx="3876969" cy="780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汚染区域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C9C67200-75F0-40C6-9157-00998F3A64D8}"/>
                </a:ext>
              </a:extLst>
            </p:cNvPr>
            <p:cNvGrpSpPr/>
            <p:nvPr/>
          </p:nvGrpSpPr>
          <p:grpSpPr>
            <a:xfrm>
              <a:off x="268121" y="5349850"/>
              <a:ext cx="2357689" cy="3143555"/>
              <a:chOff x="4403186" y="3186769"/>
              <a:chExt cx="4213429" cy="5785456"/>
            </a:xfrm>
          </p:grpSpPr>
          <p:pic>
            <p:nvPicPr>
              <p:cNvPr id="37" name="Picture 4" descr="保育士の男の子のイラスト（将来の夢） | かわいいフリー素材集 いらすとや">
                <a:extLst>
                  <a:ext uri="{FF2B5EF4-FFF2-40B4-BE49-F238E27FC236}">
                    <a16:creationId xmlns:a16="http://schemas.microsoft.com/office/drawing/2014/main" id="{6A4044CA-EEE3-42A4-9AF6-AB21D9F75A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420" t="6052" r="2420" b="1377"/>
              <a:stretch/>
            </p:blipFill>
            <p:spPr bwMode="auto">
              <a:xfrm>
                <a:off x="4403186" y="3186769"/>
                <a:ext cx="4213429" cy="5785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個人防護具のイラスト（女性・パーツ別） | かわいいフリー素材集 いらすとや">
                <a:extLst>
                  <a:ext uri="{FF2B5EF4-FFF2-40B4-BE49-F238E27FC236}">
                    <a16:creationId xmlns:a16="http://schemas.microsoft.com/office/drawing/2014/main" id="{C2242B28-D682-4077-AC6D-0F16EC4DCE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5910" y="5554148"/>
                <a:ext cx="2876179" cy="28418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6" descr="マスクの無料イラスト１ | 商用利用可能、登録不要なイラスト素材集 – フリー素材 | BEZYBOX!">
                <a:extLst>
                  <a:ext uri="{FF2B5EF4-FFF2-40B4-BE49-F238E27FC236}">
                    <a16:creationId xmlns:a16="http://schemas.microsoft.com/office/drawing/2014/main" id="{371E5D5A-98DE-42E6-BAE9-B5C54D588C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6455" y="4380404"/>
                <a:ext cx="2528083" cy="1895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0" name="Picture 2" descr="保母さん・保育士のイラスト（職業） | かわいいフリー素材集 いらすとや">
              <a:extLst>
                <a:ext uri="{FF2B5EF4-FFF2-40B4-BE49-F238E27FC236}">
                  <a16:creationId xmlns:a16="http://schemas.microsoft.com/office/drawing/2014/main" id="{FF0311E2-2F0E-474A-9FB3-A927DC3C00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5" b="1117"/>
            <a:stretch/>
          </p:blipFill>
          <p:spPr bwMode="auto">
            <a:xfrm>
              <a:off x="10075180" y="5254869"/>
              <a:ext cx="2864700" cy="3688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8" descr="個人防護具のイラスト（女性・パーツ別） | かわいいフリー素材集 いらすとや">
              <a:extLst>
                <a:ext uri="{FF2B5EF4-FFF2-40B4-BE49-F238E27FC236}">
                  <a16:creationId xmlns:a16="http://schemas.microsoft.com/office/drawing/2014/main" id="{16B00B87-A66E-4E09-822D-38E406B1B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445" y="6520272"/>
              <a:ext cx="1776788" cy="168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マスクの無料イラスト１ | 商用利用可能、登録不要なイラスト素材集 – フリー素材 | BEZYBOX!">
              <a:extLst>
                <a:ext uri="{FF2B5EF4-FFF2-40B4-BE49-F238E27FC236}">
                  <a16:creationId xmlns:a16="http://schemas.microsoft.com/office/drawing/2014/main" id="{40C53E92-3897-49A6-887F-7895471EC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3729" y="5881480"/>
              <a:ext cx="1310240" cy="1090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4C52A27D-E935-4BE5-9B51-FA05A73579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3249">
              <a:off x="9772716" y="7299991"/>
              <a:ext cx="1515892" cy="1149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61AF15D7-DB8C-4DC6-9F1E-EC039F7B44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3249">
              <a:off x="1821446" y="7131185"/>
              <a:ext cx="1513301" cy="1147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アルコール消毒液のイラスト | かわいいフリー素材集 いらすとや">
              <a:extLst>
                <a:ext uri="{FF2B5EF4-FFF2-40B4-BE49-F238E27FC236}">
                  <a16:creationId xmlns:a16="http://schemas.microsoft.com/office/drawing/2014/main" id="{96E1E8F2-6CE2-4B02-90E4-66385EE42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25535">
              <a:off x="252190" y="6888765"/>
              <a:ext cx="1051478" cy="1181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E7ABD669-16C7-472E-8FDA-E5529595DCA7}"/>
              </a:ext>
            </a:extLst>
          </p:cNvPr>
          <p:cNvGrpSpPr/>
          <p:nvPr/>
        </p:nvGrpSpPr>
        <p:grpSpPr>
          <a:xfrm>
            <a:off x="1660129" y="3408977"/>
            <a:ext cx="2826354" cy="1605344"/>
            <a:chOff x="1660129" y="3408977"/>
            <a:chExt cx="2826354" cy="1605344"/>
          </a:xfrm>
        </p:grpSpPr>
        <p:sp>
          <p:nvSpPr>
            <p:cNvPr id="47" name="矢印: 下 46">
              <a:extLst>
                <a:ext uri="{FF2B5EF4-FFF2-40B4-BE49-F238E27FC236}">
                  <a16:creationId xmlns:a16="http://schemas.microsoft.com/office/drawing/2014/main" id="{71B6CE91-5E19-4D51-866B-4FB9B6D11814}"/>
                </a:ext>
              </a:extLst>
            </p:cNvPr>
            <p:cNvSpPr/>
            <p:nvPr/>
          </p:nvSpPr>
          <p:spPr>
            <a:xfrm rot="18392442">
              <a:off x="3362622" y="4030669"/>
              <a:ext cx="448373" cy="151893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402101B-BFA3-4701-8308-3FF10EBF54BC}"/>
                </a:ext>
              </a:extLst>
            </p:cNvPr>
            <p:cNvSpPr txBox="1"/>
            <p:nvPr/>
          </p:nvSpPr>
          <p:spPr>
            <a:xfrm>
              <a:off x="1660129" y="3408977"/>
              <a:ext cx="28263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b="1"/>
                <a:t>消毒</a:t>
              </a:r>
              <a:r>
                <a:rPr kumimoji="1" lang="ja-JP" altLang="en-US" sz="2400" b="1"/>
                <a:t>の向き</a:t>
              </a:r>
            </a:p>
          </p:txBody>
        </p:sp>
      </p:grpSp>
      <p:pic>
        <p:nvPicPr>
          <p:cNvPr id="41" name="Picture 24" descr="D－６&#10;応援役D（嘔吐児をケアする人）水たまりのイラスト | 10秒でざいん.com">
            <a:extLst>
              <a:ext uri="{FF2B5EF4-FFF2-40B4-BE49-F238E27FC236}">
                <a16:creationId xmlns:a16="http://schemas.microsoft.com/office/drawing/2014/main" id="{44E42B6F-F9DF-46BD-8375-7AB356EEF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4"/>
          <a:stretch/>
        </p:blipFill>
        <p:spPr bwMode="auto">
          <a:xfrm rot="1387493">
            <a:off x="4009378" y="7356689"/>
            <a:ext cx="1791668" cy="115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B1E877-FEA4-4BB6-A1E6-4C808540179D}"/>
              </a:ext>
            </a:extLst>
          </p:cNvPr>
          <p:cNvSpPr txBox="1"/>
          <p:nvPr/>
        </p:nvSpPr>
        <p:spPr>
          <a:xfrm>
            <a:off x="10306398" y="8605454"/>
            <a:ext cx="168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職員</a:t>
            </a:r>
            <a:r>
              <a:rPr kumimoji="1" lang="en-US" altLang="ja-JP" sz="2000"/>
              <a:t>D</a:t>
            </a:r>
            <a:endParaRPr kumimoji="1" lang="ja-JP" altLang="en-US" sz="2000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980969C0-D6D8-15E8-14F5-5DBC11E8E41A}"/>
              </a:ext>
            </a:extLst>
          </p:cNvPr>
          <p:cNvSpPr/>
          <p:nvPr/>
        </p:nvSpPr>
        <p:spPr>
          <a:xfrm rot="2438475">
            <a:off x="7652382" y="3407794"/>
            <a:ext cx="448373" cy="15189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18FBB7AC-18A5-E4DE-4C56-22B790331756}"/>
              </a:ext>
            </a:extLst>
          </p:cNvPr>
          <p:cNvSpPr/>
          <p:nvPr/>
        </p:nvSpPr>
        <p:spPr>
          <a:xfrm rot="21293269">
            <a:off x="5785120" y="2964835"/>
            <a:ext cx="448373" cy="1833778"/>
          </a:xfrm>
          <a:prstGeom prst="downArrow">
            <a:avLst>
              <a:gd name="adj1" fmla="val 50000"/>
              <a:gd name="adj2" fmla="val 91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下 22">
            <a:extLst>
              <a:ext uri="{FF2B5EF4-FFF2-40B4-BE49-F238E27FC236}">
                <a16:creationId xmlns:a16="http://schemas.microsoft.com/office/drawing/2014/main" id="{0D2B0118-A12D-76B5-0E45-BB2CFB6109B1}"/>
              </a:ext>
            </a:extLst>
          </p:cNvPr>
          <p:cNvSpPr/>
          <p:nvPr/>
        </p:nvSpPr>
        <p:spPr>
          <a:xfrm rot="15108377">
            <a:off x="3175921" y="5437971"/>
            <a:ext cx="448373" cy="15189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531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C314106-2699-4476-BF0C-DC14DF60E607}"/>
              </a:ext>
            </a:extLst>
          </p:cNvPr>
          <p:cNvGrpSpPr/>
          <p:nvPr/>
        </p:nvGrpSpPr>
        <p:grpSpPr>
          <a:xfrm>
            <a:off x="156599" y="185584"/>
            <a:ext cx="12894801" cy="9534832"/>
            <a:chOff x="187085" y="187069"/>
            <a:chExt cx="12894801" cy="953483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54CFB82-1DED-4127-AFE6-8714775091C2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00D9E090-99CA-4E34-AD0C-D3E15643A409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0E37269-2C3F-49C3-8737-E1EE163779ED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E32B84F-04F4-4435-8496-FAEA837D0C0A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F5597987-72D3-4E14-9C79-5B33A52C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7" y="513757"/>
            <a:ext cx="13599520" cy="1914702"/>
          </a:xfrm>
        </p:spPr>
        <p:txBody>
          <a:bodyPr>
            <a:normAutofit/>
          </a:bodyPr>
          <a:lstStyle/>
          <a:p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C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－４　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職員</a:t>
            </a: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C</a:t>
            </a:r>
            <a:b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</a:b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　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（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換気や</a:t>
            </a:r>
            <a:r>
              <a:rPr kumimoji="1" lang="ja-JP" altLang="en-US" sz="3600" b="1">
                <a:solidFill>
                  <a:prstClr val="black"/>
                </a:solidFill>
                <a:latin typeface="+mj-ea"/>
                <a:ea typeface="+mj-ea"/>
                <a:cs typeface="+mj-cs"/>
              </a:rPr>
              <a:t>清潔区域にいる園児の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避難、消毒を手伝う人</a:t>
            </a:r>
            <a:r>
              <a:rPr kumimoji="1" lang="ja-JP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） </a:t>
            </a:r>
            <a:endParaRPr lang="ja-JP" altLang="en-US" sz="360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2634E3-A7B6-42B5-AE5A-27278F932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051" y="2515986"/>
            <a:ext cx="12143350" cy="70310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7200" b="1"/>
              <a:t>★職員</a:t>
            </a:r>
            <a:r>
              <a:rPr lang="en-US" altLang="ja-JP" sz="7200" b="1"/>
              <a:t>B</a:t>
            </a:r>
            <a:r>
              <a:rPr lang="ja-JP" altLang="en-US" sz="7200" b="1"/>
              <a:t>、</a:t>
            </a:r>
            <a:r>
              <a:rPr lang="en-US" altLang="ja-JP" sz="7200" b="1"/>
              <a:t>D</a:t>
            </a:r>
            <a:r>
              <a:rPr kumimoji="1" lang="ja-JP" altLang="en-US" sz="7200" b="1"/>
              <a:t>と協力して嘔吐物を処理する</a:t>
            </a:r>
            <a:endParaRPr kumimoji="1" lang="en-US" altLang="ja-JP" sz="7200" b="1"/>
          </a:p>
          <a:p>
            <a:pPr marL="0" indent="0">
              <a:buNone/>
            </a:pPr>
            <a:endParaRPr kumimoji="1" lang="en-US" altLang="ja-JP"/>
          </a:p>
          <a:p>
            <a:pPr marL="0" indent="0">
              <a:buNone/>
            </a:pPr>
            <a:r>
              <a:rPr lang="ja-JP" altLang="en-US"/>
              <a:t>・汚染区域との境界線上に新聞紙を引いて、</a:t>
            </a:r>
            <a:r>
              <a:rPr kumimoji="1" lang="ja-JP" altLang="en-US"/>
              <a:t>清潔</a:t>
            </a:r>
            <a:endParaRPr kumimoji="1" lang="en-US" altLang="ja-JP"/>
          </a:p>
          <a:p>
            <a:pPr marL="0" indent="0">
              <a:buNone/>
            </a:pPr>
            <a:r>
              <a:rPr lang="ja-JP" altLang="en-US"/>
              <a:t>　</a:t>
            </a:r>
            <a:r>
              <a:rPr kumimoji="1" lang="ja-JP" altLang="en-US"/>
              <a:t>ゾーンから消毒液を掛ける</a:t>
            </a:r>
            <a:endParaRPr kumimoji="1" lang="en-US" altLang="ja-JP"/>
          </a:p>
          <a:p>
            <a:pPr marL="0" indent="0">
              <a:buNone/>
            </a:pPr>
            <a:r>
              <a:rPr lang="ja-JP" altLang="en-US"/>
              <a:t>・職員</a:t>
            </a:r>
            <a:r>
              <a:rPr lang="en-US" altLang="ja-JP"/>
              <a:t>B</a:t>
            </a:r>
            <a:r>
              <a:rPr lang="ja-JP" altLang="en-US"/>
              <a:t>にビニール袋を受け渡したり、ごみ箱を適宜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移動させる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・消毒液を掛けた新聞紙で外側から内側にかけて床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を消毒、拭き上げる</a:t>
            </a:r>
            <a:endParaRPr lang="en-US" altLang="ja-JP"/>
          </a:p>
          <a:p>
            <a:pPr marL="0" indent="0">
              <a:buNone/>
            </a:pPr>
            <a:r>
              <a:rPr kumimoji="1" lang="ja-JP" altLang="en-US"/>
              <a:t>⇒嘔吐物処理</a:t>
            </a:r>
            <a:r>
              <a:rPr kumimoji="1" lang="en-US" altLang="ja-JP"/>
              <a:t>AC</a:t>
            </a:r>
            <a:r>
              <a:rPr kumimoji="1" lang="ja-JP" altLang="en-US"/>
              <a:t>参照</a:t>
            </a:r>
            <a:endParaRPr kumimoji="1" lang="en-US" altLang="ja-JP"/>
          </a:p>
          <a:p>
            <a:pPr marL="880463" indent="-880463">
              <a:buFont typeface="+mj-lt"/>
              <a:buAutoNum type="arabicPeriod"/>
            </a:pPr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615560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046BEC-5377-4387-BCEB-4F6E2DCB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47" y="691533"/>
            <a:ext cx="12425813" cy="2666170"/>
          </a:xfrm>
        </p:spPr>
        <p:txBody>
          <a:bodyPr>
            <a:normAutofit/>
          </a:bodyPr>
          <a:lstStyle/>
          <a:p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D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－１　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職員</a:t>
            </a: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D</a:t>
            </a: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 </a:t>
            </a:r>
            <a:br>
              <a:rPr kumimoji="1" lang="en-US" altLang="ja-JP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（吐物処理セットを取りに行き、</a:t>
            </a:r>
            <a:br>
              <a:rPr kumimoji="1" lang="en-US" altLang="ja-JP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4000" b="1">
                <a:solidFill>
                  <a:prstClr val="black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　</a:t>
            </a: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汚染区域にいる園児の誘導や消毒を手伝う人）</a:t>
            </a:r>
            <a:endParaRPr kumimoji="1" lang="ja-JP" altLang="en-US" b="1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25B37B-B93B-429E-897C-FDED8DB07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2191"/>
            <a:ext cx="12144137" cy="5935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7200" b="1"/>
              <a:t>★</a:t>
            </a:r>
            <a:r>
              <a:rPr lang="en-US" altLang="ja-JP" sz="7200" b="1"/>
              <a:t>A</a:t>
            </a:r>
            <a:r>
              <a:rPr lang="ja-JP" altLang="en-US" sz="7200" b="1"/>
              <a:t>からの応援要請を受諾</a:t>
            </a:r>
            <a:endParaRPr lang="en-US" altLang="ja-JP" sz="7200" b="1"/>
          </a:p>
          <a:p>
            <a:pPr marL="0" indent="0">
              <a:buNone/>
            </a:pPr>
            <a:r>
              <a:rPr lang="ja-JP" altLang="en-US" sz="4800"/>
              <a:t>　嘔吐物処理セットを取りに行く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</a:t>
            </a:r>
            <a:endParaRPr lang="en-US" altLang="ja-JP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15E68B4-6224-4B2A-A79A-77283E587F5F}"/>
              </a:ext>
            </a:extLst>
          </p:cNvPr>
          <p:cNvGrpSpPr/>
          <p:nvPr/>
        </p:nvGrpSpPr>
        <p:grpSpPr>
          <a:xfrm>
            <a:off x="156599" y="185584"/>
            <a:ext cx="12894801" cy="9534832"/>
            <a:chOff x="187085" y="187069"/>
            <a:chExt cx="12894801" cy="953483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7F5C22B-3908-4695-9DD3-B30DF11D78F1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AD50239-2BFC-4F96-9DEE-7B315D7082AC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46BC2A9-1606-4832-9505-8A08BAE105A6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E24F9A45-B725-42FE-8F7B-67FE4BCDC15B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" name="Picture 2" descr="保母さん・保育士のイラスト（職業） | かわいいフリー素材集 いらすとや">
            <a:extLst>
              <a:ext uri="{FF2B5EF4-FFF2-40B4-BE49-F238E27FC236}">
                <a16:creationId xmlns:a16="http://schemas.microsoft.com/office/drawing/2014/main" id="{A324E2FF-9BBD-1941-2423-494B436FB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" b="1117"/>
          <a:stretch/>
        </p:blipFill>
        <p:spPr bwMode="auto">
          <a:xfrm>
            <a:off x="8738568" y="4953000"/>
            <a:ext cx="4312832" cy="420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BC448F4-FF1A-2697-258B-A0FB6A2C1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581" y="5438557"/>
            <a:ext cx="5909481" cy="420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9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D5ECC6E4-6158-4AF3-B192-E3991B3A7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494542"/>
              </p:ext>
            </p:extLst>
          </p:nvPr>
        </p:nvGraphicFramePr>
        <p:xfrm>
          <a:off x="217376" y="1050878"/>
          <a:ext cx="12587143" cy="8584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8248">
                  <a:extLst>
                    <a:ext uri="{9D8B030D-6E8A-4147-A177-3AD203B41FA5}">
                      <a16:colId xmlns:a16="http://schemas.microsoft.com/office/drawing/2014/main" val="3325535555"/>
                    </a:ext>
                  </a:extLst>
                </a:gridCol>
                <a:gridCol w="1054437">
                  <a:extLst>
                    <a:ext uri="{9D8B030D-6E8A-4147-A177-3AD203B41FA5}">
                      <a16:colId xmlns:a16="http://schemas.microsoft.com/office/drawing/2014/main" val="3398819778"/>
                    </a:ext>
                  </a:extLst>
                </a:gridCol>
                <a:gridCol w="2150967">
                  <a:extLst>
                    <a:ext uri="{9D8B030D-6E8A-4147-A177-3AD203B41FA5}">
                      <a16:colId xmlns:a16="http://schemas.microsoft.com/office/drawing/2014/main" val="77673391"/>
                    </a:ext>
                  </a:extLst>
                </a:gridCol>
                <a:gridCol w="2310300">
                  <a:extLst>
                    <a:ext uri="{9D8B030D-6E8A-4147-A177-3AD203B41FA5}">
                      <a16:colId xmlns:a16="http://schemas.microsoft.com/office/drawing/2014/main" val="1236281900"/>
                    </a:ext>
                  </a:extLst>
                </a:gridCol>
                <a:gridCol w="2336854">
                  <a:extLst>
                    <a:ext uri="{9D8B030D-6E8A-4147-A177-3AD203B41FA5}">
                      <a16:colId xmlns:a16="http://schemas.microsoft.com/office/drawing/2014/main" val="3657099938"/>
                    </a:ext>
                  </a:extLst>
                </a:gridCol>
                <a:gridCol w="2323576">
                  <a:extLst>
                    <a:ext uri="{9D8B030D-6E8A-4147-A177-3AD203B41FA5}">
                      <a16:colId xmlns:a16="http://schemas.microsoft.com/office/drawing/2014/main" val="1148779527"/>
                    </a:ext>
                  </a:extLst>
                </a:gridCol>
                <a:gridCol w="902761">
                  <a:extLst>
                    <a:ext uri="{9D8B030D-6E8A-4147-A177-3AD203B41FA5}">
                      <a16:colId xmlns:a16="http://schemas.microsoft.com/office/drawing/2014/main" val="2181953348"/>
                    </a:ext>
                  </a:extLst>
                </a:gridCol>
              </a:tblGrid>
              <a:tr h="1070459">
                <a:tc>
                  <a:txBody>
                    <a:bodyPr/>
                    <a:lstStyle/>
                    <a:p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　　　　</a:t>
                      </a:r>
                    </a:p>
                  </a:txBody>
                  <a:tcPr marL="99060" marR="99060" marT="49531" marB="4953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応援要請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・受理</a:t>
                      </a:r>
                    </a:p>
                  </a:txBody>
                  <a:tcPr marL="99060" marR="99060" marT="49531" marB="49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換気・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sz="2800" b="1" spc="-30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ゾーニング</a:t>
                      </a:r>
                    </a:p>
                  </a:txBody>
                  <a:tcPr marL="99060" marR="99060" marT="49531" marB="49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隔離・誘導</a:t>
                      </a:r>
                    </a:p>
                  </a:txBody>
                  <a:tcPr marL="99060" marR="99060" marT="49531" marB="49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嘔吐物処理・消毒</a:t>
                      </a:r>
                    </a:p>
                  </a:txBody>
                  <a:tcPr marL="99060" marR="99060" marT="49531" marB="49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報告</a:t>
                      </a:r>
                    </a:p>
                  </a:txBody>
                  <a:tcPr marL="99060" marR="99060" marT="49531" marB="49531" anchor="ctr"/>
                </a:tc>
                <a:extLst>
                  <a:ext uri="{0D108BD9-81ED-4DB2-BD59-A6C34878D82A}">
                    <a16:rowId xmlns:a16="http://schemas.microsoft.com/office/drawing/2014/main" val="117766044"/>
                  </a:ext>
                </a:extLst>
              </a:tr>
              <a:tr h="1516196">
                <a:tc>
                  <a:txBody>
                    <a:bodyPr/>
                    <a:lstStyle/>
                    <a:p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/>
                </a:tc>
                <a:tc>
                  <a:txBody>
                    <a:bodyPr/>
                    <a:lstStyle/>
                    <a:p>
                      <a:pPr marL="0" marR="0" lvl="0" indent="0" algn="ctr" defTabSz="13207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発見</a:t>
                      </a:r>
                    </a:p>
                  </a:txBody>
                  <a:tcPr marL="99060" marR="99060" marT="49531" marB="495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r>
                        <a:rPr kumimoji="1" lang="en-US" altLang="ja-JP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</a:t>
                      </a:r>
                      <a:r>
                        <a:rPr kumimoji="1" lang="en-US" altLang="ja-JP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</a:t>
                      </a:r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に応援要請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ﾄﾘｱｰｼ</a:t>
                      </a:r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ﾞ</a:t>
                      </a:r>
                    </a:p>
                  </a:txBody>
                  <a:tcPr marL="99060" marR="99060" marT="49531" marB="495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汚染区域に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にいる園児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の誘導・ケア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098142"/>
                  </a:ext>
                </a:extLst>
              </a:tr>
              <a:tr h="1516196">
                <a:tc>
                  <a:txBody>
                    <a:bodyPr/>
                    <a:lstStyle/>
                    <a:p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からの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応援受理</a:t>
                      </a:r>
                      <a:endParaRPr kumimoji="1" lang="en-US" altLang="ja-JP" sz="28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ｿﾞｰﾆﾝｸﾞ</a:t>
                      </a:r>
                      <a:endParaRPr kumimoji="1" lang="en-US" altLang="ja-JP" sz="40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13207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u="sng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防護服着用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汚染区域に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にいる園児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の誘導</a:t>
                      </a:r>
                      <a:endParaRPr kumimoji="1" lang="en-US" altLang="ja-JP" sz="2800" b="1" u="sng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吐物処理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消毒</a:t>
                      </a:r>
                    </a:p>
                  </a:txBody>
                  <a:tcPr marL="99060" marR="99060" marT="49531" marB="495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607"/>
                  </a:ext>
                </a:extLst>
              </a:tr>
              <a:tr h="1556341">
                <a:tc>
                  <a:txBody>
                    <a:bodyPr/>
                    <a:lstStyle/>
                    <a:p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からの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応援受理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換気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清潔区域にいる園児の誘導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207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u="sng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防護服着用</a:t>
                      </a:r>
                      <a:endParaRPr kumimoji="1" lang="en-US" altLang="ja-JP" sz="2800" b="1" u="sng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吐物処理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消毒</a:t>
                      </a:r>
                    </a:p>
                  </a:txBody>
                  <a:tcPr marL="99060" marR="99060" marT="49531" marB="495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/>
                </a:tc>
                <a:extLst>
                  <a:ext uri="{0D108BD9-81ED-4DB2-BD59-A6C34878D82A}">
                    <a16:rowId xmlns:a16="http://schemas.microsoft.com/office/drawing/2014/main" val="891019730"/>
                  </a:ext>
                </a:extLst>
              </a:tr>
              <a:tr h="1941570">
                <a:tc>
                  <a:txBody>
                    <a:bodyPr/>
                    <a:lstStyle/>
                    <a:p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からの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応援受理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嘔吐物処理セットを取りに行く</a:t>
                      </a:r>
                    </a:p>
                  </a:txBody>
                  <a:tcPr marL="99060" marR="99060" marT="49531" marB="495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3207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b="1" u="sng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防護服着用</a:t>
                      </a:r>
                      <a:endParaRPr kumimoji="1" lang="en-US" altLang="ja-JP" sz="2800" b="1" u="sng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汚染区域に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にいる園児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の誘導</a:t>
                      </a:r>
                      <a:endParaRPr kumimoji="1" lang="ja-JP" altLang="en-US" sz="2800" b="1" u="sng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吐物処理</a:t>
                      </a:r>
                      <a:endParaRPr kumimoji="1" lang="en-US" altLang="ja-JP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消毒</a:t>
                      </a:r>
                    </a:p>
                  </a:txBody>
                  <a:tcPr marL="99060" marR="99060" marT="49531" marB="4953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/>
                </a:tc>
                <a:extLst>
                  <a:ext uri="{0D108BD9-81ED-4DB2-BD59-A6C34878D82A}">
                    <a16:rowId xmlns:a16="http://schemas.microsoft.com/office/drawing/2014/main" val="3707377033"/>
                  </a:ext>
                </a:extLst>
              </a:tr>
              <a:tr h="983679">
                <a:tc>
                  <a:txBody>
                    <a:bodyPr/>
                    <a:lstStyle/>
                    <a:p>
                      <a:endParaRPr kumimoji="1" lang="ja-JP" altLang="en-US" sz="14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800" b="1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9060" marR="99060" marT="49531" marB="495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報告</a:t>
                      </a:r>
                    </a:p>
                  </a:txBody>
                  <a:tcPr marL="99060" marR="99060" marT="49531" marB="4953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34831"/>
                  </a:ext>
                </a:extLst>
              </a:tr>
            </a:tbl>
          </a:graphicData>
        </a:graphic>
      </p:graphicFrame>
      <p:sp>
        <p:nvSpPr>
          <p:cNvPr id="4" name="爆発: 8 pt 3">
            <a:extLst>
              <a:ext uri="{FF2B5EF4-FFF2-40B4-BE49-F238E27FC236}">
                <a16:creationId xmlns:a16="http://schemas.microsoft.com/office/drawing/2014/main" id="{57BC3724-6D4F-49E1-90E0-AE43F3294D75}"/>
              </a:ext>
            </a:extLst>
          </p:cNvPr>
          <p:cNvSpPr/>
          <p:nvPr/>
        </p:nvSpPr>
        <p:spPr>
          <a:xfrm>
            <a:off x="819387" y="710028"/>
            <a:ext cx="1935297" cy="1552577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" b="1"/>
              <a:t>嘔吐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113905-6A55-47C0-93CF-692C3716BE0B}"/>
              </a:ext>
            </a:extLst>
          </p:cNvPr>
          <p:cNvSpPr txBox="1"/>
          <p:nvPr/>
        </p:nvSpPr>
        <p:spPr>
          <a:xfrm>
            <a:off x="318911" y="171567"/>
            <a:ext cx="125983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>
                <a:latin typeface="メイリオ" panose="020B0604030504040204" pitchFamily="50" charset="-128"/>
                <a:ea typeface="メイリオ" panose="020B0604030504040204" pitchFamily="50" charset="-128"/>
              </a:rPr>
              <a:t>感染性胃腸炎発生時アクションカード（嘔吐編）</a:t>
            </a: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9ACA6B6F-174A-4928-92B2-1766B6ADEDD0}"/>
              </a:ext>
            </a:extLst>
          </p:cNvPr>
          <p:cNvCxnSpPr>
            <a:cxnSpLocks/>
          </p:cNvCxnSpPr>
          <p:nvPr/>
        </p:nvCxnSpPr>
        <p:spPr>
          <a:xfrm>
            <a:off x="2991687" y="2046327"/>
            <a:ext cx="9429798" cy="0"/>
          </a:xfrm>
          <a:prstGeom prst="straightConnector1">
            <a:avLst/>
          </a:prstGeom>
          <a:ln w="117475">
            <a:prstDash val="sysDot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62905B8-989A-4F8E-BBDA-1343CBF7C6F9}"/>
              </a:ext>
            </a:extLst>
          </p:cNvPr>
          <p:cNvSpPr txBox="1"/>
          <p:nvPr/>
        </p:nvSpPr>
        <p:spPr>
          <a:xfrm>
            <a:off x="10032274" y="2156198"/>
            <a:ext cx="249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/>
              <a:t>＜時間の流れ＞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A990FF6-E2C9-40D8-AFC1-E65CC2386DC4}"/>
              </a:ext>
            </a:extLst>
          </p:cNvPr>
          <p:cNvSpPr txBox="1"/>
          <p:nvPr/>
        </p:nvSpPr>
        <p:spPr>
          <a:xfrm>
            <a:off x="318911" y="2095236"/>
            <a:ext cx="15909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/>
              <a:t>A</a:t>
            </a:r>
            <a:r>
              <a:rPr kumimoji="1" lang="ja-JP" altLang="en-US" b="1"/>
              <a:t>先生</a:t>
            </a:r>
            <a:endParaRPr kumimoji="1" lang="ja-JP" altLang="en-US" sz="8800" b="1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B6E07E6-50AB-4791-8FE2-61417A58EDFD}"/>
              </a:ext>
            </a:extLst>
          </p:cNvPr>
          <p:cNvSpPr txBox="1"/>
          <p:nvPr/>
        </p:nvSpPr>
        <p:spPr>
          <a:xfrm>
            <a:off x="217376" y="8964992"/>
            <a:ext cx="15696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/>
              <a:t>園長</a:t>
            </a:r>
            <a:r>
              <a:rPr kumimoji="1" lang="ja-JP" altLang="en-US" sz="2000" b="1"/>
              <a:t>等</a:t>
            </a:r>
            <a:endParaRPr kumimoji="1" lang="ja-JP" altLang="en-US" sz="4400" b="1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90B807A-4638-2C1C-9503-4451E525ADEA}"/>
              </a:ext>
            </a:extLst>
          </p:cNvPr>
          <p:cNvSpPr txBox="1"/>
          <p:nvPr/>
        </p:nvSpPr>
        <p:spPr>
          <a:xfrm>
            <a:off x="287463" y="3608204"/>
            <a:ext cx="19352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/>
              <a:t>B</a:t>
            </a:r>
            <a:r>
              <a:rPr kumimoji="1" lang="ja-JP" altLang="en-US" sz="2000" b="1"/>
              <a:t>先生</a:t>
            </a:r>
            <a:endParaRPr kumimoji="1" lang="ja-JP" altLang="en-US" sz="8800" b="1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6244835-4E44-B8A4-ABF3-B07D4D13CD82}"/>
              </a:ext>
            </a:extLst>
          </p:cNvPr>
          <p:cNvSpPr txBox="1"/>
          <p:nvPr/>
        </p:nvSpPr>
        <p:spPr>
          <a:xfrm>
            <a:off x="268143" y="5220280"/>
            <a:ext cx="1468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/>
              <a:t>C</a:t>
            </a:r>
            <a:r>
              <a:rPr kumimoji="1" lang="ja-JP" altLang="en-US" sz="2000" b="1"/>
              <a:t>先生</a:t>
            </a:r>
            <a:endParaRPr kumimoji="1" lang="ja-JP" altLang="en-US" sz="8800" b="1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1019969-A3A9-058C-CFC9-C2C1FE99FAD2}"/>
              </a:ext>
            </a:extLst>
          </p:cNvPr>
          <p:cNvSpPr txBox="1"/>
          <p:nvPr/>
        </p:nvSpPr>
        <p:spPr>
          <a:xfrm>
            <a:off x="318911" y="7176072"/>
            <a:ext cx="1768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800" b="1"/>
              <a:t>D</a:t>
            </a:r>
            <a:r>
              <a:rPr kumimoji="1" lang="ja-JP" altLang="en-US" sz="2000" b="1"/>
              <a:t>先生</a:t>
            </a:r>
            <a:endParaRPr kumimoji="1" lang="ja-JP" altLang="en-US" sz="8800" b="1"/>
          </a:p>
        </p:txBody>
      </p:sp>
    </p:spTree>
    <p:extLst>
      <p:ext uri="{BB962C8B-B14F-4D97-AF65-F5344CB8AC3E}">
        <p14:creationId xmlns:p14="http://schemas.microsoft.com/office/powerpoint/2010/main" val="2115697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046BEC-5377-4387-BCEB-4F6E2DCB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02" y="663882"/>
            <a:ext cx="12398517" cy="2529987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D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－２　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職員</a:t>
            </a: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D</a:t>
            </a: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 </a:t>
            </a:r>
            <a:br>
              <a:rPr kumimoji="1" lang="en-US" altLang="ja-JP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　（吐物処理セットを取りに行き、</a:t>
            </a:r>
            <a:br>
              <a:rPr kumimoji="1" lang="en-US" altLang="ja-JP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4000" b="1">
                <a:solidFill>
                  <a:prstClr val="black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　</a:t>
            </a: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汚染区域にいる園児の誘導や消毒を手伝う人）</a:t>
            </a:r>
            <a:endParaRPr kumimoji="1" lang="ja-JP" altLang="en-US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25B37B-B93B-429E-897C-FDED8DB07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751" y="3550095"/>
            <a:ext cx="11534018" cy="5210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9600"/>
              <a:t>★</a:t>
            </a:r>
            <a:r>
              <a:rPr lang="ja-JP" altLang="en-US" sz="9600" b="1"/>
              <a:t>防護服を着用する</a:t>
            </a:r>
            <a:endParaRPr lang="en-US" altLang="ja-JP" sz="9600" b="1"/>
          </a:p>
          <a:p>
            <a:pPr marL="0" indent="0">
              <a:buNone/>
            </a:pPr>
            <a:r>
              <a:rPr lang="ja-JP" altLang="en-US" sz="4800"/>
              <a:t>⇒防護服着用</a:t>
            </a:r>
            <a:r>
              <a:rPr lang="en-US" altLang="ja-JP" sz="4800"/>
              <a:t>AC</a:t>
            </a:r>
            <a:r>
              <a:rPr lang="ja-JP" altLang="en-US" sz="4800"/>
              <a:t>参考</a:t>
            </a:r>
            <a:endParaRPr kumimoji="1" lang="en-US" altLang="ja-JP" sz="4800"/>
          </a:p>
          <a:p>
            <a:pPr marL="0" indent="0">
              <a:buNone/>
            </a:pPr>
            <a:endParaRPr lang="en-US" altLang="ja-JP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5B626EF-3178-47AF-8A8C-8488C9C9E77B}"/>
              </a:ext>
            </a:extLst>
          </p:cNvPr>
          <p:cNvGrpSpPr/>
          <p:nvPr/>
        </p:nvGrpSpPr>
        <p:grpSpPr>
          <a:xfrm>
            <a:off x="156122" y="185584"/>
            <a:ext cx="12894801" cy="9534832"/>
            <a:chOff x="187085" y="187069"/>
            <a:chExt cx="12894801" cy="953483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E060C6E-B83E-47DD-BED3-C0A8AD4A98D0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D781AC45-093B-4568-B78A-4DE8D64B2557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AB1F7B8-86A0-4552-8CF3-6EBD6C5E4F3F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6AB1E13-94F1-4B71-916A-D170E1540DEF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9" name="Picture 2" descr="保母さん・保育士のイラスト（職業） | かわいいフリー素材集 いらすとや">
            <a:extLst>
              <a:ext uri="{FF2B5EF4-FFF2-40B4-BE49-F238E27FC236}">
                <a16:creationId xmlns:a16="http://schemas.microsoft.com/office/drawing/2014/main" id="{9A860640-C369-5BDD-9B79-FE12934DF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" b="1117"/>
          <a:stretch/>
        </p:blipFill>
        <p:spPr bwMode="auto">
          <a:xfrm>
            <a:off x="7384119" y="4664580"/>
            <a:ext cx="4961737" cy="469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個人防護具のイラスト（女性・パーツ別） | かわいいフリー素材集 いらすとや">
            <a:extLst>
              <a:ext uri="{FF2B5EF4-FFF2-40B4-BE49-F238E27FC236}">
                <a16:creationId xmlns:a16="http://schemas.microsoft.com/office/drawing/2014/main" id="{FB5124C0-177A-7418-7DE7-33CA0E8A1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365" y="6155140"/>
            <a:ext cx="3292555" cy="32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マスクの無料イラスト１ | 商用利用可能、登録不要なイラスト素材集 – フリー素材 | BEZYBOX!">
            <a:extLst>
              <a:ext uri="{FF2B5EF4-FFF2-40B4-BE49-F238E27FC236}">
                <a16:creationId xmlns:a16="http://schemas.microsoft.com/office/drawing/2014/main" id="{075B25D1-3CBF-E07F-3E63-0E3CACAF2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91" y="5526557"/>
            <a:ext cx="2518226" cy="125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00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F3C3DD38-C1DC-4095-B5D1-E6BE449D5F3D}"/>
              </a:ext>
            </a:extLst>
          </p:cNvPr>
          <p:cNvGrpSpPr/>
          <p:nvPr/>
        </p:nvGrpSpPr>
        <p:grpSpPr>
          <a:xfrm>
            <a:off x="156599" y="185584"/>
            <a:ext cx="12894801" cy="9534832"/>
            <a:chOff x="187085" y="187069"/>
            <a:chExt cx="12894801" cy="9534832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FD4AFFB7-F484-4F1F-9C68-A8DCD5EBBFBF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90DDBCD-EC26-4856-9CD6-16B1947729F5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714685F-7568-46C1-A925-4FF8AC495F25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3232C9E0-66AB-4562-83DC-5E59897B32A7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EF41413-10B4-423A-8B02-4C14DB9ABD4A}"/>
              </a:ext>
            </a:extLst>
          </p:cNvPr>
          <p:cNvGrpSpPr/>
          <p:nvPr/>
        </p:nvGrpSpPr>
        <p:grpSpPr>
          <a:xfrm>
            <a:off x="657406" y="4612942"/>
            <a:ext cx="12416175" cy="4610669"/>
            <a:chOff x="730189" y="2259794"/>
            <a:chExt cx="12416175" cy="6701940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8166E2C3-0566-4EEF-B9EB-C886A73FA879}"/>
                </a:ext>
              </a:extLst>
            </p:cNvPr>
            <p:cNvGrpSpPr/>
            <p:nvPr/>
          </p:nvGrpSpPr>
          <p:grpSpPr>
            <a:xfrm>
              <a:off x="730189" y="2658076"/>
              <a:ext cx="11128049" cy="6303658"/>
              <a:chOff x="3144488" y="1826501"/>
              <a:chExt cx="11128049" cy="6303658"/>
            </a:xfrm>
          </p:grpSpPr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A7AEE3FD-D0CE-4101-BAD7-F12EE7014D2D}"/>
                  </a:ext>
                </a:extLst>
              </p:cNvPr>
              <p:cNvGrpSpPr/>
              <p:nvPr/>
            </p:nvGrpSpPr>
            <p:grpSpPr>
              <a:xfrm>
                <a:off x="3144488" y="1826501"/>
                <a:ext cx="9034494" cy="6303658"/>
                <a:chOff x="2217073" y="2219203"/>
                <a:chExt cx="9034494" cy="5991094"/>
              </a:xfrm>
            </p:grpSpPr>
            <p:grpSp>
              <p:nvGrpSpPr>
                <p:cNvPr id="18" name="グループ化 17">
                  <a:extLst>
                    <a:ext uri="{FF2B5EF4-FFF2-40B4-BE49-F238E27FC236}">
                      <a16:creationId xmlns:a16="http://schemas.microsoft.com/office/drawing/2014/main" id="{7616B5E1-1B05-415B-8368-52971A789E21}"/>
                    </a:ext>
                  </a:extLst>
                </p:cNvPr>
                <p:cNvGrpSpPr/>
                <p:nvPr/>
              </p:nvGrpSpPr>
              <p:grpSpPr>
                <a:xfrm>
                  <a:off x="2217073" y="2219203"/>
                  <a:ext cx="9034494" cy="5991094"/>
                  <a:chOff x="2535083" y="4386953"/>
                  <a:chExt cx="9034494" cy="5084226"/>
                </a:xfrm>
              </p:grpSpPr>
              <p:sp>
                <p:nvSpPr>
                  <p:cNvPr id="20" name="楕円 19">
                    <a:extLst>
                      <a:ext uri="{FF2B5EF4-FFF2-40B4-BE49-F238E27FC236}">
                        <a16:creationId xmlns:a16="http://schemas.microsoft.com/office/drawing/2014/main" id="{A41970D0-175D-439E-BB8A-28A7CB915279}"/>
                      </a:ext>
                    </a:extLst>
                  </p:cNvPr>
                  <p:cNvSpPr/>
                  <p:nvPr/>
                </p:nvSpPr>
                <p:spPr>
                  <a:xfrm>
                    <a:off x="2535083" y="5025223"/>
                    <a:ext cx="9034494" cy="4273653"/>
                  </a:xfrm>
                  <a:prstGeom prst="ellipse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4C4DDA02-318F-43DD-8602-8F47AB228296}"/>
                      </a:ext>
                    </a:extLst>
                  </p:cNvPr>
                  <p:cNvSpPr txBox="1"/>
                  <p:nvPr/>
                </p:nvSpPr>
                <p:spPr>
                  <a:xfrm>
                    <a:off x="7693491" y="7439587"/>
                    <a:ext cx="2061420" cy="6702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2400"/>
                      <a:t>　職員</a:t>
                    </a:r>
                    <a:r>
                      <a:rPr kumimoji="1" lang="en-US" altLang="ja-JP" sz="2400"/>
                      <a:t>A</a:t>
                    </a:r>
                  </a:p>
                  <a:p>
                    <a:r>
                      <a:rPr kumimoji="1" lang="ja-JP" altLang="en-US" sz="2400"/>
                      <a:t>（発見者）</a:t>
                    </a:r>
                  </a:p>
                </p:txBody>
              </p:sp>
              <p:pic>
                <p:nvPicPr>
                  <p:cNvPr id="23" name="Picture 2" descr="驚いている女の子のイラスト | かわいいフリー素材集 いらすとや">
                    <a:extLst>
                      <a:ext uri="{FF2B5EF4-FFF2-40B4-BE49-F238E27FC236}">
                        <a16:creationId xmlns:a16="http://schemas.microsoft.com/office/drawing/2014/main" id="{43146B71-5BA2-4A05-B060-61F732D4DA2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933428" y="6059156"/>
                    <a:ext cx="1452666" cy="125161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4" name="テキスト ボックス 23">
                    <a:extLst>
                      <a:ext uri="{FF2B5EF4-FFF2-40B4-BE49-F238E27FC236}">
                        <a16:creationId xmlns:a16="http://schemas.microsoft.com/office/drawing/2014/main" id="{D4A5076C-16CE-4DAB-80CE-C84D233C0BF1}"/>
                      </a:ext>
                    </a:extLst>
                  </p:cNvPr>
                  <p:cNvSpPr txBox="1"/>
                  <p:nvPr/>
                </p:nvSpPr>
                <p:spPr>
                  <a:xfrm>
                    <a:off x="6369159" y="8603503"/>
                    <a:ext cx="1902748" cy="4220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2800" b="1">
                        <a:solidFill>
                          <a:srgbClr val="FF0000"/>
                        </a:solidFill>
                      </a:rPr>
                      <a:t>汚染区域</a:t>
                    </a:r>
                  </a:p>
                </p:txBody>
              </p:sp>
              <p:cxnSp>
                <p:nvCxnSpPr>
                  <p:cNvPr id="25" name="直線コネクタ 24">
                    <a:extLst>
                      <a:ext uri="{FF2B5EF4-FFF2-40B4-BE49-F238E27FC236}">
                        <a16:creationId xmlns:a16="http://schemas.microsoft.com/office/drawing/2014/main" id="{C1091ABE-BD50-4AC4-8976-50A3E284C879}"/>
                      </a:ext>
                    </a:extLst>
                  </p:cNvPr>
                  <p:cNvCxnSpPr>
                    <a:cxnSpLocks/>
                    <a:stCxn id="20" idx="2"/>
                  </p:cNvCxnSpPr>
                  <p:nvPr/>
                </p:nvCxnSpPr>
                <p:spPr>
                  <a:xfrm>
                    <a:off x="2535083" y="7162050"/>
                    <a:ext cx="3592106" cy="172303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テキスト ボックス 25">
                    <a:extLst>
                      <a:ext uri="{FF2B5EF4-FFF2-40B4-BE49-F238E27FC236}">
                        <a16:creationId xmlns:a16="http://schemas.microsoft.com/office/drawing/2014/main" id="{242946A9-47DC-4EED-9EE6-D5D55212A07B}"/>
                      </a:ext>
                    </a:extLst>
                  </p:cNvPr>
                  <p:cNvSpPr txBox="1"/>
                  <p:nvPr/>
                </p:nvSpPr>
                <p:spPr>
                  <a:xfrm>
                    <a:off x="3514295" y="6733668"/>
                    <a:ext cx="2624320" cy="5212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3600" b="1"/>
                      <a:t>半径</a:t>
                    </a:r>
                    <a:r>
                      <a:rPr kumimoji="1" lang="en-US" altLang="ja-JP" sz="3600" b="1"/>
                      <a:t>2.5</a:t>
                    </a:r>
                    <a:r>
                      <a:rPr kumimoji="1" lang="ja-JP" altLang="en-US" sz="3600" b="1"/>
                      <a:t>ｍ</a:t>
                    </a:r>
                  </a:p>
                </p:txBody>
              </p:sp>
              <p:sp>
                <p:nvSpPr>
                  <p:cNvPr id="27" name="テキスト ボックス 26">
                    <a:extLst>
                      <a:ext uri="{FF2B5EF4-FFF2-40B4-BE49-F238E27FC236}">
                        <a16:creationId xmlns:a16="http://schemas.microsoft.com/office/drawing/2014/main" id="{C22BAAB2-5D71-4E6A-8ED0-FF15A914A4C0}"/>
                      </a:ext>
                    </a:extLst>
                  </p:cNvPr>
                  <p:cNvSpPr txBox="1"/>
                  <p:nvPr/>
                </p:nvSpPr>
                <p:spPr>
                  <a:xfrm>
                    <a:off x="9340890" y="7411234"/>
                    <a:ext cx="2086736" cy="3723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2400" dirty="0"/>
                      <a:t>きいちゃん</a:t>
                    </a:r>
                  </a:p>
                </p:txBody>
              </p:sp>
              <p:sp>
                <p:nvSpPr>
                  <p:cNvPr id="28" name="テキスト ボックス 27">
                    <a:extLst>
                      <a:ext uri="{FF2B5EF4-FFF2-40B4-BE49-F238E27FC236}">
                        <a16:creationId xmlns:a16="http://schemas.microsoft.com/office/drawing/2014/main" id="{4297F3F1-F59F-4630-9403-D59EC7847C62}"/>
                      </a:ext>
                    </a:extLst>
                  </p:cNvPr>
                  <p:cNvSpPr txBox="1"/>
                  <p:nvPr/>
                </p:nvSpPr>
                <p:spPr>
                  <a:xfrm>
                    <a:off x="2608668" y="8947959"/>
                    <a:ext cx="190274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2800" b="1" dirty="0">
                        <a:solidFill>
                          <a:schemeClr val="accent1"/>
                        </a:solidFill>
                      </a:rPr>
                      <a:t>清潔区域</a:t>
                    </a:r>
                  </a:p>
                </p:txBody>
              </p:sp>
              <p:sp>
                <p:nvSpPr>
                  <p:cNvPr id="29" name="正方形/長方形 28">
                    <a:extLst>
                      <a:ext uri="{FF2B5EF4-FFF2-40B4-BE49-F238E27FC236}">
                        <a16:creationId xmlns:a16="http://schemas.microsoft.com/office/drawing/2014/main" id="{D78EE9B2-2FD4-4E9B-B449-CCDFD972E330}"/>
                      </a:ext>
                    </a:extLst>
                  </p:cNvPr>
                  <p:cNvSpPr/>
                  <p:nvPr/>
                </p:nvSpPr>
                <p:spPr>
                  <a:xfrm rot="18266644">
                    <a:off x="10333792" y="5160072"/>
                    <a:ext cx="496415" cy="767075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" name="吹き出し: 線 29">
                    <a:extLst>
                      <a:ext uri="{FF2B5EF4-FFF2-40B4-BE49-F238E27FC236}">
                        <a16:creationId xmlns:a16="http://schemas.microsoft.com/office/drawing/2014/main" id="{377CF955-6606-4A0D-BF16-5C104369C927}"/>
                      </a:ext>
                    </a:extLst>
                  </p:cNvPr>
                  <p:cNvSpPr/>
                  <p:nvPr/>
                </p:nvSpPr>
                <p:spPr>
                  <a:xfrm>
                    <a:off x="7108849" y="4386953"/>
                    <a:ext cx="3976514" cy="501569"/>
                  </a:xfrm>
                  <a:prstGeom prst="borderCallout1">
                    <a:avLst>
                      <a:gd name="adj1" fmla="val 97750"/>
                      <a:gd name="adj2" fmla="val 44217"/>
                      <a:gd name="adj3" fmla="val 198467"/>
                      <a:gd name="adj4" fmla="val 77792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3600" b="1">
                        <a:solidFill>
                          <a:sysClr val="windowText" lastClr="000000"/>
                        </a:solidFill>
                      </a:rPr>
                      <a:t>足裏消毒用雑巾</a:t>
                    </a:r>
                    <a:endParaRPr kumimoji="1" lang="en-US" altLang="ja-JP" sz="3600" b="1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AE166FDD-093A-4D90-9739-E87A750DDBC8}"/>
                    </a:ext>
                  </a:extLst>
                </p:cNvPr>
                <p:cNvSpPr txBox="1"/>
                <p:nvPr/>
              </p:nvSpPr>
              <p:spPr>
                <a:xfrm>
                  <a:off x="5462968" y="6051817"/>
                  <a:ext cx="1452666" cy="438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/>
                    <a:t>れっど君</a:t>
                  </a:r>
                </a:p>
              </p:txBody>
            </p:sp>
          </p:grp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A6671E8A-F446-4DB6-85D8-82974D19858B}"/>
                  </a:ext>
                </a:extLst>
              </p:cNvPr>
              <p:cNvGrpSpPr/>
              <p:nvPr/>
            </p:nvGrpSpPr>
            <p:grpSpPr>
              <a:xfrm>
                <a:off x="11816982" y="3392741"/>
                <a:ext cx="2455555" cy="2261490"/>
                <a:chOff x="11816982" y="3392741"/>
                <a:chExt cx="2455555" cy="2261490"/>
              </a:xfrm>
            </p:grpSpPr>
            <p:pic>
              <p:nvPicPr>
                <p:cNvPr id="14" name="Picture 2" descr="保母さん・保育士のイラスト（職業） | かわいいフリー素材集 いらすとや">
                  <a:extLst>
                    <a:ext uri="{FF2B5EF4-FFF2-40B4-BE49-F238E27FC236}">
                      <a16:creationId xmlns:a16="http://schemas.microsoft.com/office/drawing/2014/main" id="{F2F55AC2-37F7-4D6F-89DE-5F92C97F6E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735" b="35618"/>
                <a:stretch/>
              </p:blipFill>
              <p:spPr bwMode="auto">
                <a:xfrm>
                  <a:off x="12043850" y="3757030"/>
                  <a:ext cx="2228687" cy="18288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84B5AB7D-F095-41ED-8A1C-99B0EA36EBC0}"/>
                    </a:ext>
                  </a:extLst>
                </p:cNvPr>
                <p:cNvSpPr txBox="1"/>
                <p:nvPr/>
              </p:nvSpPr>
              <p:spPr>
                <a:xfrm>
                  <a:off x="11816982" y="3392741"/>
                  <a:ext cx="1187531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/>
                    <a:t>職員</a:t>
                  </a:r>
                  <a:r>
                    <a:rPr kumimoji="1" lang="en-US" altLang="ja-JP" sz="2400"/>
                    <a:t>B</a:t>
                  </a:r>
                  <a:br>
                    <a:rPr kumimoji="1" lang="en-US" altLang="ja-JP" sz="2000"/>
                  </a:br>
                  <a:endParaRPr kumimoji="1" lang="ja-JP" altLang="en-US" sz="2000"/>
                </a:p>
              </p:txBody>
            </p:sp>
            <p:pic>
              <p:nvPicPr>
                <p:cNvPr id="16" name="Picture 6" descr="マスクの無料イラスト１ | 商用利用可能、登録不要なイラスト素材集 – フリー素材 | BEZYBOX!">
                  <a:extLst>
                    <a:ext uri="{FF2B5EF4-FFF2-40B4-BE49-F238E27FC236}">
                      <a16:creationId xmlns:a16="http://schemas.microsoft.com/office/drawing/2014/main" id="{00DA6011-06AC-4361-8BDF-B3AB0F52D6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24724" y="4232413"/>
                  <a:ext cx="1049657" cy="8365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8" descr="個人防護具のイラスト（女性・パーツ別） | かわいいフリー素材集 いらすとや">
                  <a:extLst>
                    <a:ext uri="{FF2B5EF4-FFF2-40B4-BE49-F238E27FC236}">
                      <a16:creationId xmlns:a16="http://schemas.microsoft.com/office/drawing/2014/main" id="{E3664D9B-E911-4305-BE6B-62854C8C9C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9775"/>
                <a:stretch/>
              </p:blipFill>
              <p:spPr bwMode="auto">
                <a:xfrm>
                  <a:off x="12519419" y="4736069"/>
                  <a:ext cx="1425241" cy="918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7" name="Picture 6" descr="保育で使える！カードシアターあそび１２ヶ月を買ってみた！レビュー | サンデーのこれいい！ブログ">
              <a:extLst>
                <a:ext uri="{FF2B5EF4-FFF2-40B4-BE49-F238E27FC236}">
                  <a16:creationId xmlns:a16="http://schemas.microsoft.com/office/drawing/2014/main" id="{D7F420D5-D19E-46EB-AB64-8B8C0A5324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8" b="27665"/>
            <a:stretch/>
          </p:blipFill>
          <p:spPr bwMode="auto">
            <a:xfrm>
              <a:off x="9173210" y="2259794"/>
              <a:ext cx="1764639" cy="1828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個人防護具のイラスト（女性・パーツ別） | かわいいフリー素材集 いらすとや">
              <a:extLst>
                <a:ext uri="{FF2B5EF4-FFF2-40B4-BE49-F238E27FC236}">
                  <a16:creationId xmlns:a16="http://schemas.microsoft.com/office/drawing/2014/main" id="{D5DE6C6E-34CE-4233-AB92-69F010D636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75"/>
            <a:stretch/>
          </p:blipFill>
          <p:spPr bwMode="auto">
            <a:xfrm>
              <a:off x="9474546" y="3296960"/>
              <a:ext cx="1161965" cy="918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マスクの無料イラスト１ | 商用利用可能、登録不要なイラスト素材集 – フリー素材 | BEZYBOX!">
              <a:extLst>
                <a:ext uri="{FF2B5EF4-FFF2-40B4-BE49-F238E27FC236}">
                  <a16:creationId xmlns:a16="http://schemas.microsoft.com/office/drawing/2014/main" id="{C5B3E84D-EEB5-46D1-ADDC-0D8B0EE12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7208" y="2781929"/>
              <a:ext cx="1049657" cy="836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吹き出し: 円形 9">
              <a:extLst>
                <a:ext uri="{FF2B5EF4-FFF2-40B4-BE49-F238E27FC236}">
                  <a16:creationId xmlns:a16="http://schemas.microsoft.com/office/drawing/2014/main" id="{807C8621-58BC-425E-AE7D-8BE3F7E43DDB}"/>
                </a:ext>
              </a:extLst>
            </p:cNvPr>
            <p:cNvSpPr/>
            <p:nvPr/>
          </p:nvSpPr>
          <p:spPr>
            <a:xfrm>
              <a:off x="10950863" y="2691404"/>
              <a:ext cx="2170036" cy="1828867"/>
            </a:xfrm>
            <a:prstGeom prst="wedgeEllipseCallout">
              <a:avLst>
                <a:gd name="adj1" fmla="val -62361"/>
                <a:gd name="adj2" fmla="val 45109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C463DA2-2EC1-4B49-BB41-CF66D42CA04E}"/>
                </a:ext>
              </a:extLst>
            </p:cNvPr>
            <p:cNvSpPr txBox="1"/>
            <p:nvPr/>
          </p:nvSpPr>
          <p:spPr>
            <a:xfrm>
              <a:off x="11041463" y="3264557"/>
              <a:ext cx="21049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/>
                <a:t>きいちゃんから消毒しようね</a:t>
              </a: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2508835-AABA-40AF-B680-8D6BEA8AD124}"/>
              </a:ext>
            </a:extLst>
          </p:cNvPr>
          <p:cNvSpPr txBox="1"/>
          <p:nvPr/>
        </p:nvSpPr>
        <p:spPr>
          <a:xfrm>
            <a:off x="384313" y="516835"/>
            <a:ext cx="126825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D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－４　</a:t>
            </a: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職員</a:t>
            </a: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D</a:t>
            </a:r>
            <a:r>
              <a:rPr kumimoji="1" lang="ja-JP" altLang="en-US" sz="4000" b="1" dirty="0">
                <a:solidFill>
                  <a:prstClr val="black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（吐物処理セットを取りに行き、</a:t>
            </a:r>
            <a:b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2800" b="1" dirty="0">
                <a:solidFill>
                  <a:prstClr val="black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　　　　　　　　　　　　　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汚染区域にいる園児の誘導や消毒を手伝う人）</a:t>
            </a: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  <a:p>
            <a:endParaRPr kumimoji="1" lang="ja-JP" altLang="en-US" dirty="0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BF7A67B-05F6-426A-9214-9F45715B9136}"/>
              </a:ext>
            </a:extLst>
          </p:cNvPr>
          <p:cNvGrpSpPr/>
          <p:nvPr/>
        </p:nvGrpSpPr>
        <p:grpSpPr>
          <a:xfrm>
            <a:off x="4685481" y="5897103"/>
            <a:ext cx="2440991" cy="1511729"/>
            <a:chOff x="6033204" y="2448358"/>
            <a:chExt cx="2890626" cy="2177899"/>
          </a:xfrm>
        </p:grpSpPr>
        <p:pic>
          <p:nvPicPr>
            <p:cNvPr id="35" name="図 34" descr="白いバックグラウンドの前に座っている人形&#10;&#10;低い精度で自動的に生成された説明">
              <a:extLst>
                <a:ext uri="{FF2B5EF4-FFF2-40B4-BE49-F238E27FC236}">
                  <a16:creationId xmlns:a16="http://schemas.microsoft.com/office/drawing/2014/main" id="{6F7D2AE8-7983-4211-88A6-378C85DB2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228" y="2448358"/>
              <a:ext cx="2137602" cy="2137602"/>
            </a:xfrm>
            <a:prstGeom prst="rect">
              <a:avLst/>
            </a:prstGeom>
          </p:spPr>
        </p:pic>
        <p:pic>
          <p:nvPicPr>
            <p:cNvPr id="36" name="Picture 2" descr="保育園で突然の発熱！ただの風邪？それとも病気？幼児に多い疾病と基本的な対応|保育士さんのための保育コラム【保育士求人 ほいくジョブ】">
              <a:extLst>
                <a:ext uri="{FF2B5EF4-FFF2-40B4-BE49-F238E27FC236}">
                  <a16:creationId xmlns:a16="http://schemas.microsoft.com/office/drawing/2014/main" id="{05BDEBCB-91CF-4A9A-B105-865B48374C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89"/>
            <a:stretch/>
          </p:blipFill>
          <p:spPr bwMode="auto">
            <a:xfrm>
              <a:off x="6033204" y="3259517"/>
              <a:ext cx="1493353" cy="136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B26283-37DD-74ED-C072-199CA6EB5E1F}"/>
              </a:ext>
            </a:extLst>
          </p:cNvPr>
          <p:cNvSpPr txBox="1"/>
          <p:nvPr/>
        </p:nvSpPr>
        <p:spPr>
          <a:xfrm>
            <a:off x="10775567" y="7581175"/>
            <a:ext cx="1187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職員</a:t>
            </a:r>
            <a:r>
              <a:rPr kumimoji="1" lang="en-US" altLang="ja-JP" sz="2400" dirty="0"/>
              <a:t>D</a:t>
            </a:r>
            <a:br>
              <a:rPr kumimoji="1" lang="en-US" altLang="ja-JP" sz="2000" dirty="0"/>
            </a:br>
            <a:endParaRPr kumimoji="1" lang="ja-JP" altLang="en-US" sz="2000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F5A9329-F406-03F7-96A4-D78AC35BE7F7}"/>
              </a:ext>
            </a:extLst>
          </p:cNvPr>
          <p:cNvSpPr txBox="1">
            <a:spLocks/>
          </p:cNvSpPr>
          <p:nvPr/>
        </p:nvSpPr>
        <p:spPr>
          <a:xfrm>
            <a:off x="782952" y="2295935"/>
            <a:ext cx="11975518" cy="220713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30182" indent="-330182" algn="l" defTabSz="1320726" rtl="0" eaLnBrk="1" latinLnBrk="0" hangingPunct="1">
              <a:lnSpc>
                <a:spcPct val="90000"/>
              </a:lnSpc>
              <a:spcBef>
                <a:spcPts val="1444"/>
              </a:spcBef>
              <a:buFont typeface="Arial" panose="020B0604020202020204" pitchFamily="34" charset="0"/>
              <a:buChar char="•"/>
              <a:defRPr kumimoji="1" sz="4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45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50908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11271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71635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997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2361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2724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3087" indent="-330182" algn="l" defTabSz="1320726" rtl="0" eaLnBrk="1" latinLnBrk="0" hangingPunct="1">
              <a:lnSpc>
                <a:spcPct val="90000"/>
              </a:lnSpc>
              <a:spcBef>
                <a:spcPts val="722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0400" b="1" dirty="0"/>
              <a:t>★足裏消毒を作る</a:t>
            </a:r>
            <a:endParaRPr lang="en-US" altLang="ja-JP" sz="104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ea typeface="游ゴシック"/>
              </a:rPr>
              <a:t>職員</a:t>
            </a:r>
            <a:r>
              <a:rPr lang="en-US" altLang="ja-JP" sz="4400" dirty="0">
                <a:ea typeface="游ゴシック"/>
              </a:rPr>
              <a:t>B</a:t>
            </a:r>
            <a:r>
              <a:rPr lang="ja-JP" altLang="en-US" sz="4400" dirty="0">
                <a:ea typeface="游ゴシック"/>
              </a:rPr>
              <a:t>と一緒に汚染区域の外側に雑巾をおき、充分な消毒液を浸し</a:t>
            </a:r>
            <a:endParaRPr lang="en-US" altLang="ja-JP" sz="4400" dirty="0">
              <a:ea typeface="游ゴシック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400" dirty="0">
                <a:ea typeface="游ゴシック"/>
              </a:rPr>
              <a:t>て足裏消毒用雑巾とする</a:t>
            </a:r>
            <a:endParaRPr lang="en-US" altLang="ja-JP" sz="4400" dirty="0"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62970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F27EBCA-B098-4FA2-8177-B0F33649C23C}"/>
              </a:ext>
            </a:extLst>
          </p:cNvPr>
          <p:cNvGrpSpPr/>
          <p:nvPr/>
        </p:nvGrpSpPr>
        <p:grpSpPr>
          <a:xfrm>
            <a:off x="134398" y="185584"/>
            <a:ext cx="12894801" cy="9534832"/>
            <a:chOff x="187085" y="187069"/>
            <a:chExt cx="12894801" cy="953483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C4ECAA3B-7F15-4857-9669-3CCF15FF1917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C72D8813-F879-4077-A46F-BB28799E68C5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FFA7302-C79B-4393-9226-24761AE508F6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E3190B0-EA07-4D74-BE3E-4306FDDED5A5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9046BEC-5377-4387-BCEB-4F6E2DCB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401" y="982214"/>
            <a:ext cx="12412165" cy="1914702"/>
          </a:xfrm>
        </p:spPr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D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－４　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職員</a:t>
            </a: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D</a:t>
            </a:r>
            <a:b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</a:b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（吐物処理セットを取りに行き、</a:t>
            </a:r>
            <a:br>
              <a:rPr kumimoji="1" lang="en-US" altLang="ja-JP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4000" b="1">
                <a:solidFill>
                  <a:prstClr val="black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　</a:t>
            </a: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汚染区域にいる園児の誘導や消毒を手伝う人）</a:t>
            </a:r>
            <a:endParaRPr kumimoji="1" lang="ja-JP" altLang="en-US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25B37B-B93B-429E-897C-FDED8DB07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62" y="3254941"/>
            <a:ext cx="12730204" cy="611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7200" b="1"/>
              <a:t>★汚染区域の園児の誘導を</a:t>
            </a:r>
            <a:endParaRPr lang="en-US" altLang="ja-JP" sz="7200" b="1"/>
          </a:p>
          <a:p>
            <a:pPr marL="0" indent="0">
              <a:buNone/>
            </a:pPr>
            <a:r>
              <a:rPr lang="ja-JP" altLang="en-US" sz="7200" b="1"/>
              <a:t>　補助</a:t>
            </a:r>
            <a:endParaRPr lang="en-US" altLang="ja-JP" sz="7200" b="1"/>
          </a:p>
          <a:p>
            <a:pPr marL="0" indent="0">
              <a:buNone/>
            </a:pPr>
            <a:endParaRPr lang="en-US" altLang="ja-JP" b="1"/>
          </a:p>
          <a:p>
            <a:pPr marL="0" indent="0">
              <a:buNone/>
            </a:pPr>
            <a:r>
              <a:rPr lang="ja-JP" altLang="en-US"/>
              <a:t>・嘔吐した園児から遠くにいる園児から順に足裏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消毒を行い、清潔区域にだし、職員</a:t>
            </a:r>
            <a:r>
              <a:rPr lang="en-US" altLang="ja-JP"/>
              <a:t>A</a:t>
            </a:r>
            <a:r>
              <a:rPr lang="ja-JP" altLang="en-US"/>
              <a:t>に引き継ぐ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・適宜、足裏消毒用雑巾を移動させ、清潔区域に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出る際の足裏の消毒を行う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0093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0173EA03-10AF-4811-B92D-CBAF72B117FF}"/>
              </a:ext>
            </a:extLst>
          </p:cNvPr>
          <p:cNvGrpSpPr/>
          <p:nvPr/>
        </p:nvGrpSpPr>
        <p:grpSpPr>
          <a:xfrm>
            <a:off x="156599" y="185584"/>
            <a:ext cx="12894801" cy="9534832"/>
            <a:chOff x="187085" y="187069"/>
            <a:chExt cx="12894801" cy="9534832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04EE62F3-93B7-41B8-8A1E-BA0BC928E0E7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C2C0E242-5ED4-4324-9B15-2569A654DDA6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E77BBF6E-D98C-453D-B4E8-A716E3FB17D5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E31B1D25-75A7-4DFB-959E-E0261882C559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082F496-1C52-4927-AD72-663FCEF43FD5}"/>
              </a:ext>
            </a:extLst>
          </p:cNvPr>
          <p:cNvGrpSpPr/>
          <p:nvPr/>
        </p:nvGrpSpPr>
        <p:grpSpPr>
          <a:xfrm>
            <a:off x="354334" y="2093397"/>
            <a:ext cx="12687690" cy="6597383"/>
            <a:chOff x="252190" y="2345634"/>
            <a:chExt cx="12687690" cy="6597383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F2BED447-FA72-48CB-9F93-24986F3E023B}"/>
                </a:ext>
              </a:extLst>
            </p:cNvPr>
            <p:cNvGrpSpPr/>
            <p:nvPr/>
          </p:nvGrpSpPr>
          <p:grpSpPr>
            <a:xfrm>
              <a:off x="2479512" y="2345634"/>
              <a:ext cx="8149303" cy="6499057"/>
              <a:chOff x="1876927" y="1833794"/>
              <a:chExt cx="9086481" cy="7166095"/>
            </a:xfrm>
          </p:grpSpPr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56A22E25-BE65-4F3D-919D-E79E1AD629CC}"/>
                  </a:ext>
                </a:extLst>
              </p:cNvPr>
              <p:cNvSpPr/>
              <p:nvPr/>
            </p:nvSpPr>
            <p:spPr>
              <a:xfrm>
                <a:off x="1876927" y="2543056"/>
                <a:ext cx="9034494" cy="567613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highlight>
                    <a:srgbClr val="FFFF00"/>
                  </a:highlight>
                </a:endParaRPr>
              </a:p>
            </p:txBody>
          </p: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31771060-D9DB-429C-B774-FDD9C358BC0B}"/>
                  </a:ext>
                </a:extLst>
              </p:cNvPr>
              <p:cNvGrpSpPr/>
              <p:nvPr/>
            </p:nvGrpSpPr>
            <p:grpSpPr>
              <a:xfrm>
                <a:off x="7542382" y="3641598"/>
                <a:ext cx="2661210" cy="3855737"/>
                <a:chOff x="8946096" y="4064483"/>
                <a:chExt cx="3182511" cy="4902096"/>
              </a:xfrm>
            </p:grpSpPr>
            <p:pic>
              <p:nvPicPr>
                <p:cNvPr id="32" name="Picture 6" descr="保育で使える！カードシアターあそび１２ヶ月を買ってみた！レビュー | サンデーのこれいい！ブログ">
                  <a:extLst>
                    <a:ext uri="{FF2B5EF4-FFF2-40B4-BE49-F238E27FC236}">
                      <a16:creationId xmlns:a16="http://schemas.microsoft.com/office/drawing/2014/main" id="{A9DEA8D9-3785-4269-AA67-F3CFA67B33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748" b="2233"/>
                <a:stretch/>
              </p:blipFill>
              <p:spPr bwMode="auto">
                <a:xfrm>
                  <a:off x="8946096" y="4064483"/>
                  <a:ext cx="3182511" cy="47802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6" descr="マスクの無料イラスト１ | 商用利用可能、登録不要なイラスト素材集 – フリー素材 | BEZYBOX!">
                  <a:extLst>
                    <a:ext uri="{FF2B5EF4-FFF2-40B4-BE49-F238E27FC236}">
                      <a16:creationId xmlns:a16="http://schemas.microsoft.com/office/drawing/2014/main" id="{3D3F3CFD-2990-4C2C-99EB-14FC9F7105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55067" y="5062100"/>
                  <a:ext cx="1964568" cy="15657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10" descr="足袋のイラスト">
                  <a:extLst>
                    <a:ext uri="{FF2B5EF4-FFF2-40B4-BE49-F238E27FC236}">
                      <a16:creationId xmlns:a16="http://schemas.microsoft.com/office/drawing/2014/main" id="{1C620294-2068-4744-BEE7-3425F8A24A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87940" y="8024669"/>
                  <a:ext cx="1133894" cy="9419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8" descr="個人防護具のイラスト（女性・パーツ別） | かわいいフリー素材集 いらすとや">
                  <a:extLst>
                    <a:ext uri="{FF2B5EF4-FFF2-40B4-BE49-F238E27FC236}">
                      <a16:creationId xmlns:a16="http://schemas.microsoft.com/office/drawing/2014/main" id="{3FC20044-85E5-40EC-ACE4-E18B9EC354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88462" y="6100548"/>
                  <a:ext cx="2097778" cy="23604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8" name="Picture 10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EAF97031-0C1A-4C76-84AA-8328DF6EB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51241">
                <a:off x="4227938" y="4367086"/>
                <a:ext cx="2078041" cy="15585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182D52C9-733A-4675-8318-C663EFE4AF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6447" y="5128780"/>
                <a:ext cx="1744161" cy="13081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6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0590B91C-1D8B-4C0F-A21E-044F92555B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881703">
                <a:off x="5134427" y="4342262"/>
                <a:ext cx="1834658" cy="13759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6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4F951031-54B7-4EBC-A1B1-0B3BC76988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87037">
                <a:off x="5496637" y="5044508"/>
                <a:ext cx="1783108" cy="1337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アルコール消毒液のイラスト | かわいいフリー素材集 いらすとや">
                <a:extLst>
                  <a:ext uri="{FF2B5EF4-FFF2-40B4-BE49-F238E27FC236}">
                    <a16:creationId xmlns:a16="http://schemas.microsoft.com/office/drawing/2014/main" id="{E32C26A5-7F72-4890-B6C8-B606E62CF7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925535">
                <a:off x="6844961" y="5052249"/>
                <a:ext cx="1639784" cy="1822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2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7F32CC98-C9C6-41B6-9B06-1C0410E249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999215">
                <a:off x="3148683" y="7208602"/>
                <a:ext cx="1908639" cy="1431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2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9B21757C-A936-465A-AEB7-AE2E4D3196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019910">
                <a:off x="7886168" y="2332365"/>
                <a:ext cx="1729234" cy="12969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2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3044D610-01FA-404F-A01C-4B7B9BD0DF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668367">
                <a:off x="6270254" y="1948553"/>
                <a:ext cx="1908639" cy="1431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2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F3A00CA4-96C5-4374-BD50-CA4152A971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509582">
                <a:off x="4605559" y="1833794"/>
                <a:ext cx="1908639" cy="1431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2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DDD55DBE-9E50-4FDA-9534-57FEF1F9D0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381" y="7494655"/>
                <a:ext cx="1908639" cy="1431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2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6CAD9D7A-C854-4295-AAFB-1E1A382E29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063249">
                <a:off x="6457423" y="7568410"/>
                <a:ext cx="1908639" cy="1431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2" descr="広げた新聞紙の無料イラスト / イラストセンター">
                <a:extLst>
                  <a:ext uri="{FF2B5EF4-FFF2-40B4-BE49-F238E27FC236}">
                    <a16:creationId xmlns:a16="http://schemas.microsoft.com/office/drawing/2014/main" id="{8444FFE0-2678-4054-8B26-FADDEAB6BD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570434">
                <a:off x="9293349" y="2861934"/>
                <a:ext cx="1908639" cy="1431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4" descr="D－６&#10;応援役D（嘔吐児をケアする人）水たまりのイラスト | 10秒でざいん.com">
                <a:extLst>
                  <a:ext uri="{FF2B5EF4-FFF2-40B4-BE49-F238E27FC236}">
                    <a16:creationId xmlns:a16="http://schemas.microsoft.com/office/drawing/2014/main" id="{924C2A7D-6EEB-486E-8534-6C67BE79AF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6184"/>
              <a:stretch/>
            </p:blipFill>
            <p:spPr bwMode="auto">
              <a:xfrm rot="262643">
                <a:off x="4557401" y="4605208"/>
                <a:ext cx="2141014" cy="1366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B0FD199-0CED-4291-B608-51215F4D38F2}"/>
                  </a:ext>
                </a:extLst>
              </p:cNvPr>
              <p:cNvSpPr txBox="1"/>
              <p:nvPr/>
            </p:nvSpPr>
            <p:spPr>
              <a:xfrm>
                <a:off x="5269751" y="6900853"/>
                <a:ext cx="2130118" cy="576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汚染区域</a:t>
                </a:r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125E852B-9453-4000-B4BE-F130EFF72CFB}"/>
                </a:ext>
              </a:extLst>
            </p:cNvPr>
            <p:cNvGrpSpPr/>
            <p:nvPr/>
          </p:nvGrpSpPr>
          <p:grpSpPr>
            <a:xfrm>
              <a:off x="268121" y="5349850"/>
              <a:ext cx="2357689" cy="3143555"/>
              <a:chOff x="4403186" y="3186769"/>
              <a:chExt cx="4213429" cy="5785456"/>
            </a:xfrm>
          </p:grpSpPr>
          <p:pic>
            <p:nvPicPr>
              <p:cNvPr id="13" name="Picture 4" descr="保育士の男の子のイラスト（将来の夢） | かわいいフリー素材集 いらすとや">
                <a:extLst>
                  <a:ext uri="{FF2B5EF4-FFF2-40B4-BE49-F238E27FC236}">
                    <a16:creationId xmlns:a16="http://schemas.microsoft.com/office/drawing/2014/main" id="{5284B4E5-A0E2-4A50-BC42-AF9606E11B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420" t="6052" r="2420" b="1377"/>
              <a:stretch/>
            </p:blipFill>
            <p:spPr bwMode="auto">
              <a:xfrm>
                <a:off x="4403186" y="3186769"/>
                <a:ext cx="4213429" cy="5785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個人防護具のイラスト（女性・パーツ別） | かわいいフリー素材集 いらすとや">
                <a:extLst>
                  <a:ext uri="{FF2B5EF4-FFF2-40B4-BE49-F238E27FC236}">
                    <a16:creationId xmlns:a16="http://schemas.microsoft.com/office/drawing/2014/main" id="{ED5E47E4-9DB7-4FE4-B019-3D41CC1EB8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5910" y="5554148"/>
                <a:ext cx="2876179" cy="28418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 descr="マスクの無料イラスト１ | 商用利用可能、登録不要なイラスト素材集 – フリー素材 | BEZYBOX!">
                <a:extLst>
                  <a:ext uri="{FF2B5EF4-FFF2-40B4-BE49-F238E27FC236}">
                    <a16:creationId xmlns:a16="http://schemas.microsoft.com/office/drawing/2014/main" id="{B5046E37-55E0-43E6-821A-9C7D42EB64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6455" y="4380404"/>
                <a:ext cx="2528083" cy="1895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2" descr="保母さん・保育士のイラスト（職業） | かわいいフリー素材集 いらすとや">
              <a:extLst>
                <a:ext uri="{FF2B5EF4-FFF2-40B4-BE49-F238E27FC236}">
                  <a16:creationId xmlns:a16="http://schemas.microsoft.com/office/drawing/2014/main" id="{A36B8C3A-9207-4128-A53E-63A75CE74A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5" b="1117"/>
            <a:stretch/>
          </p:blipFill>
          <p:spPr bwMode="auto">
            <a:xfrm>
              <a:off x="10075180" y="5254869"/>
              <a:ext cx="2864700" cy="3688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個人防護具のイラスト（女性・パーツ別） | かわいいフリー素材集 いらすとや">
              <a:extLst>
                <a:ext uri="{FF2B5EF4-FFF2-40B4-BE49-F238E27FC236}">
                  <a16:creationId xmlns:a16="http://schemas.microsoft.com/office/drawing/2014/main" id="{54D70910-FA8E-481C-9A8A-D0FBC3AE9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445" y="6520272"/>
              <a:ext cx="1776788" cy="168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マスクの無料イラスト１ | 商用利用可能、登録不要なイラスト素材集 – フリー素材 | BEZYBOX!">
              <a:extLst>
                <a:ext uri="{FF2B5EF4-FFF2-40B4-BE49-F238E27FC236}">
                  <a16:creationId xmlns:a16="http://schemas.microsoft.com/office/drawing/2014/main" id="{C09258A2-EEDA-40FD-8FEC-C2FF8D7005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3729" y="5881480"/>
              <a:ext cx="1310240" cy="1090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8D40DDCD-25F2-4F63-B305-C42776D3B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3249">
              <a:off x="9772716" y="7299991"/>
              <a:ext cx="1515892" cy="1149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 descr="広げた新聞紙の無料イラスト / イラストセンター">
              <a:extLst>
                <a:ext uri="{FF2B5EF4-FFF2-40B4-BE49-F238E27FC236}">
                  <a16:creationId xmlns:a16="http://schemas.microsoft.com/office/drawing/2014/main" id="{95DDCD9E-D642-46F3-A52C-B9BA56BDB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63249">
              <a:off x="1821446" y="7131185"/>
              <a:ext cx="1513301" cy="1147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アルコール消毒液のイラスト | かわいいフリー素材集 いらすとや">
              <a:extLst>
                <a:ext uri="{FF2B5EF4-FFF2-40B4-BE49-F238E27FC236}">
                  <a16:creationId xmlns:a16="http://schemas.microsoft.com/office/drawing/2014/main" id="{AC2BA80A-157C-434D-95D9-7381EDDA3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25535">
              <a:off x="252190" y="6888765"/>
              <a:ext cx="1051478" cy="1181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7316142-D540-43E9-9911-4DAC1ABAE827}"/>
              </a:ext>
            </a:extLst>
          </p:cNvPr>
          <p:cNvSpPr txBox="1"/>
          <p:nvPr/>
        </p:nvSpPr>
        <p:spPr>
          <a:xfrm>
            <a:off x="775251" y="477832"/>
            <a:ext cx="1243274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D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－５　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職員</a:t>
            </a: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D</a:t>
            </a:r>
          </a:p>
          <a:p>
            <a:pPr>
              <a:defRPr/>
            </a:pPr>
            <a:r>
              <a:rPr kumimoji="1" lang="ja-JP" altLang="en-US" sz="5400" b="1">
                <a:solidFill>
                  <a:prstClr val="black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　</a:t>
            </a: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（吐物処理セットを取りに行き、</a:t>
            </a:r>
            <a:br>
              <a:rPr kumimoji="1" lang="en-US" altLang="ja-JP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4000" b="1">
                <a:solidFill>
                  <a:prstClr val="black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　　</a:t>
            </a: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汚染区域にいる園児の誘導や消毒を手伝う人）</a:t>
            </a: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24FFAC6-316A-4276-821B-5CC225B2AE53}"/>
              </a:ext>
            </a:extLst>
          </p:cNvPr>
          <p:cNvSpPr txBox="1"/>
          <p:nvPr/>
        </p:nvSpPr>
        <p:spPr>
          <a:xfrm>
            <a:off x="9256899" y="6510826"/>
            <a:ext cx="121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職員</a:t>
            </a:r>
            <a:r>
              <a:rPr kumimoji="1" lang="en-US" altLang="ja-JP"/>
              <a:t>B</a:t>
            </a:r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2823FBC-0303-471D-BEDE-DA709E58D7C9}"/>
              </a:ext>
            </a:extLst>
          </p:cNvPr>
          <p:cNvSpPr txBox="1"/>
          <p:nvPr/>
        </p:nvSpPr>
        <p:spPr>
          <a:xfrm>
            <a:off x="799019" y="8321448"/>
            <a:ext cx="198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職員</a:t>
            </a:r>
            <a:r>
              <a:rPr kumimoji="1" lang="en-US" altLang="ja-JP"/>
              <a:t>C</a:t>
            </a:r>
            <a:endParaRPr kumimoji="1" lang="ja-JP" altLang="en-US"/>
          </a:p>
        </p:txBody>
      </p:sp>
      <p:pic>
        <p:nvPicPr>
          <p:cNvPr id="40" name="Picture 24" descr="D－６&#10;応援役D（嘔吐児をケアする人）水たまりのイラスト | 10秒でざいん.com">
            <a:extLst>
              <a:ext uri="{FF2B5EF4-FFF2-40B4-BE49-F238E27FC236}">
                <a16:creationId xmlns:a16="http://schemas.microsoft.com/office/drawing/2014/main" id="{B3B3859D-A047-4D4A-A2BE-BBCC94832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4"/>
          <a:stretch/>
        </p:blipFill>
        <p:spPr bwMode="auto">
          <a:xfrm rot="988851">
            <a:off x="4105008" y="7069562"/>
            <a:ext cx="1691902" cy="10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8040341A-5E80-4ECB-B994-81C801B5174E}"/>
              </a:ext>
            </a:extLst>
          </p:cNvPr>
          <p:cNvGrpSpPr/>
          <p:nvPr/>
        </p:nvGrpSpPr>
        <p:grpSpPr>
          <a:xfrm rot="310694">
            <a:off x="1944164" y="3431613"/>
            <a:ext cx="2826354" cy="1320014"/>
            <a:chOff x="1810176" y="3694307"/>
            <a:chExt cx="2826354" cy="1320014"/>
          </a:xfrm>
        </p:grpSpPr>
        <p:sp>
          <p:nvSpPr>
            <p:cNvPr id="42" name="矢印: 下 41">
              <a:extLst>
                <a:ext uri="{FF2B5EF4-FFF2-40B4-BE49-F238E27FC236}">
                  <a16:creationId xmlns:a16="http://schemas.microsoft.com/office/drawing/2014/main" id="{F9FC92F2-F33A-4D12-A817-989A17FA3BD5}"/>
                </a:ext>
              </a:extLst>
            </p:cNvPr>
            <p:cNvSpPr/>
            <p:nvPr/>
          </p:nvSpPr>
          <p:spPr>
            <a:xfrm rot="18392442">
              <a:off x="3362622" y="4030669"/>
              <a:ext cx="448373" cy="1518932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50C5706E-08D5-477A-A4CD-1AD2EC1F65BD}"/>
                </a:ext>
              </a:extLst>
            </p:cNvPr>
            <p:cNvSpPr txBox="1"/>
            <p:nvPr/>
          </p:nvSpPr>
          <p:spPr>
            <a:xfrm rot="21289306">
              <a:off x="1810176" y="3694307"/>
              <a:ext cx="28263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/>
                <a:t>消毒の向き</a:t>
              </a:r>
            </a:p>
          </p:txBody>
        </p:sp>
      </p:grpSp>
      <p:sp>
        <p:nvSpPr>
          <p:cNvPr id="2" name="矢印: 下 1">
            <a:extLst>
              <a:ext uri="{FF2B5EF4-FFF2-40B4-BE49-F238E27FC236}">
                <a16:creationId xmlns:a16="http://schemas.microsoft.com/office/drawing/2014/main" id="{8EA8CCE9-8A3B-A688-10E9-955940CA408A}"/>
              </a:ext>
            </a:extLst>
          </p:cNvPr>
          <p:cNvSpPr/>
          <p:nvPr/>
        </p:nvSpPr>
        <p:spPr>
          <a:xfrm rot="12890860">
            <a:off x="4742025" y="5889601"/>
            <a:ext cx="448373" cy="15189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CD45EDCE-375B-CE70-3759-CF068141CFF1}"/>
              </a:ext>
            </a:extLst>
          </p:cNvPr>
          <p:cNvSpPr/>
          <p:nvPr/>
        </p:nvSpPr>
        <p:spPr>
          <a:xfrm rot="1546095">
            <a:off x="7308572" y="2849483"/>
            <a:ext cx="448373" cy="15189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矢印: 下 35">
            <a:extLst>
              <a:ext uri="{FF2B5EF4-FFF2-40B4-BE49-F238E27FC236}">
                <a16:creationId xmlns:a16="http://schemas.microsoft.com/office/drawing/2014/main" id="{B0EB89F2-4CE4-79EA-03A9-83E14B8F1640}"/>
              </a:ext>
            </a:extLst>
          </p:cNvPr>
          <p:cNvSpPr/>
          <p:nvPr/>
        </p:nvSpPr>
        <p:spPr>
          <a:xfrm>
            <a:off x="5455122" y="2796032"/>
            <a:ext cx="448373" cy="15189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矢印: 下 48">
            <a:extLst>
              <a:ext uri="{FF2B5EF4-FFF2-40B4-BE49-F238E27FC236}">
                <a16:creationId xmlns:a16="http://schemas.microsoft.com/office/drawing/2014/main" id="{57436B8B-D0E7-7DE1-712A-5FB1CB880B9D}"/>
              </a:ext>
            </a:extLst>
          </p:cNvPr>
          <p:cNvSpPr/>
          <p:nvPr/>
        </p:nvSpPr>
        <p:spPr>
          <a:xfrm rot="14532306">
            <a:off x="3398093" y="5265858"/>
            <a:ext cx="448373" cy="15189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936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7C677DD5-2F3D-466B-8B60-45F215F73DBB}"/>
              </a:ext>
            </a:extLst>
          </p:cNvPr>
          <p:cNvGrpSpPr/>
          <p:nvPr/>
        </p:nvGrpSpPr>
        <p:grpSpPr>
          <a:xfrm>
            <a:off x="156599" y="185584"/>
            <a:ext cx="12894801" cy="9534832"/>
            <a:chOff x="187085" y="187069"/>
            <a:chExt cx="12894801" cy="953483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72AE6B5-5143-4C07-A731-DBC249FC8E3E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AA7A966-9508-4D6F-ACA3-BC77012CDC29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673FFA2-352C-40FE-9661-F0ADCF2F5D45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0B6A9E9-AD04-4EE0-80FA-64DB878FBC04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29046BEC-5377-4387-BCEB-4F6E2DCB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53" y="655614"/>
            <a:ext cx="12521347" cy="1914702"/>
          </a:xfrm>
        </p:spPr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D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－５　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職員</a:t>
            </a: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D</a:t>
            </a:r>
            <a:b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</a:b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　</a:t>
            </a: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 （吐物処理セットを取りに行き、</a:t>
            </a:r>
            <a:br>
              <a:rPr kumimoji="1" lang="en-US" altLang="ja-JP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</a:br>
            <a:r>
              <a:rPr kumimoji="1" lang="ja-JP" altLang="en-US" sz="4000" b="1">
                <a:solidFill>
                  <a:prstClr val="black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　　</a:t>
            </a:r>
            <a:r>
              <a:rPr kumimoji="1" lang="ja-JP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j-cs"/>
              </a:rPr>
              <a:t>汚染区域にいる園児の誘導や消毒を手伝う人）</a:t>
            </a:r>
            <a:endParaRPr kumimoji="1" lang="ja-JP" altLang="en-US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25B37B-B93B-429E-897C-FDED8DB07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69" y="2967138"/>
            <a:ext cx="12316631" cy="7150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7200" b="1"/>
              <a:t>★職員</a:t>
            </a:r>
            <a:r>
              <a:rPr lang="en-US" altLang="ja-JP" sz="7200" b="1"/>
              <a:t>B</a:t>
            </a:r>
            <a:r>
              <a:rPr lang="ja-JP" altLang="en-US" sz="7200" b="1"/>
              <a:t>、</a:t>
            </a:r>
            <a:r>
              <a:rPr lang="en-US" altLang="ja-JP" sz="7200" b="1"/>
              <a:t>C</a:t>
            </a:r>
            <a:r>
              <a:rPr kumimoji="1" lang="ja-JP" altLang="en-US" sz="7200" b="1"/>
              <a:t>と協力して嘔吐物を処理する</a:t>
            </a:r>
            <a:endParaRPr kumimoji="1" lang="en-US" altLang="ja-JP" sz="7200" b="1"/>
          </a:p>
          <a:p>
            <a:pPr marL="0" indent="0">
              <a:lnSpc>
                <a:spcPts val="1300"/>
              </a:lnSpc>
              <a:buNone/>
            </a:pPr>
            <a:endParaRPr kumimoji="1" lang="en-US" altLang="ja-JP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/>
              <a:t>・汚染区域との境界線上に新聞紙を引いて、</a:t>
            </a:r>
            <a:r>
              <a:rPr kumimoji="1" lang="ja-JP" altLang="en-US"/>
              <a:t>清潔ゾーン</a:t>
            </a:r>
            <a:endParaRPr kumimoji="1" lang="en-US" altLang="ja-JP"/>
          </a:p>
          <a:p>
            <a:pPr marL="0" indent="0">
              <a:lnSpc>
                <a:spcPct val="100000"/>
              </a:lnSpc>
              <a:buNone/>
            </a:pPr>
            <a:r>
              <a:rPr lang="en-US" altLang="ja-JP"/>
              <a:t>   </a:t>
            </a:r>
            <a:r>
              <a:rPr kumimoji="1" lang="ja-JP" altLang="en-US"/>
              <a:t>から消毒液を掛ける</a:t>
            </a:r>
            <a:endParaRPr kumimoji="1" lang="en-US" altLang="ja-JP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/>
              <a:t>・職員</a:t>
            </a:r>
            <a:r>
              <a:rPr lang="en-US" altLang="ja-JP"/>
              <a:t>B</a:t>
            </a:r>
            <a:r>
              <a:rPr lang="ja-JP" altLang="en-US"/>
              <a:t>にビニール袋を受け渡したり、ごみ箱を適宜</a:t>
            </a:r>
            <a:endParaRPr lang="en-US" altLang="ja-JP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/>
              <a:t>　移動させる</a:t>
            </a:r>
            <a:endParaRPr lang="en-US" altLang="ja-JP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/>
              <a:t>・消毒液を掛けた新聞紙で外側から内側にかけて床</a:t>
            </a:r>
            <a:endParaRPr lang="en-US" altLang="ja-JP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/>
              <a:t>　を消毒、拭き上げる</a:t>
            </a:r>
            <a:endParaRPr lang="en-US" altLang="ja-JP"/>
          </a:p>
          <a:p>
            <a:pPr marL="0" indent="0">
              <a:lnSpc>
                <a:spcPct val="100000"/>
              </a:lnSpc>
              <a:buNone/>
            </a:pPr>
            <a:r>
              <a:rPr kumimoji="1" lang="ja-JP" altLang="en-US"/>
              <a:t>⇒嘔吐物処理</a:t>
            </a:r>
            <a:r>
              <a:rPr kumimoji="1" lang="en-US" altLang="ja-JP"/>
              <a:t>AC</a:t>
            </a:r>
            <a:r>
              <a:rPr kumimoji="1" lang="ja-JP" altLang="en-US"/>
              <a:t>参照</a:t>
            </a:r>
            <a:endParaRPr kumimoji="1" lang="en-US" altLang="ja-JP"/>
          </a:p>
          <a:p>
            <a:pPr marL="0" indent="0">
              <a:buNone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8892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29C8E-84D5-4C09-875F-5FA390774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>
                <a:latin typeface="+mn-ea"/>
                <a:ea typeface="+mn-ea"/>
              </a:rPr>
              <a:t>上席職員</a:t>
            </a:r>
            <a:br>
              <a:rPr kumimoji="1" lang="en-US" altLang="ja-JP"/>
            </a:br>
            <a:r>
              <a:rPr kumimoji="1" lang="en-US" altLang="ja-JP" sz="4800"/>
              <a:t>※</a:t>
            </a:r>
            <a:r>
              <a:rPr kumimoji="1" lang="ja-JP" altLang="en-US" sz="4800"/>
              <a:t>代行順位を決めておく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17DB80-16A0-43B5-93B8-10B519E18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54" y="2664310"/>
            <a:ext cx="12143350" cy="62852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kumimoji="1" lang="ja-JP" altLang="en-US"/>
              <a:t>嘔吐した園児の保護者に連絡してお迎えをお願い</a:t>
            </a:r>
            <a:endParaRPr kumimoji="1" lang="en-US" altLang="ja-JP"/>
          </a:p>
          <a:p>
            <a:pPr marL="0" indent="0">
              <a:buNone/>
            </a:pPr>
            <a:r>
              <a:rPr lang="ja-JP" altLang="en-US"/>
              <a:t>　</a:t>
            </a:r>
            <a:r>
              <a:rPr kumimoji="1" lang="ja-JP" altLang="en-US"/>
              <a:t>する。</a:t>
            </a:r>
            <a:endParaRPr kumimoji="1" lang="en-US" altLang="ja-JP"/>
          </a:p>
          <a:p>
            <a:pPr>
              <a:buFont typeface="Wingdings" panose="05000000000000000000" pitchFamily="2" charset="2"/>
              <a:buChar char="p"/>
            </a:pPr>
            <a:r>
              <a:rPr kumimoji="1" lang="ja-JP" altLang="en-US"/>
              <a:t>園医に相談する。</a:t>
            </a:r>
            <a:endParaRPr kumimoji="1" lang="en-US" altLang="ja-JP"/>
          </a:p>
          <a:p>
            <a:pPr>
              <a:buFont typeface="Wingdings" panose="05000000000000000000" pitchFamily="2" charset="2"/>
              <a:buChar char="p"/>
            </a:pPr>
            <a:r>
              <a:rPr lang="ja-JP" altLang="en-US"/>
              <a:t>保健所に相談する（１０名まで待たない）。</a:t>
            </a:r>
            <a:endParaRPr lang="en-US" altLang="ja-JP"/>
          </a:p>
          <a:p>
            <a:pPr>
              <a:buFont typeface="Wingdings" panose="05000000000000000000" pitchFamily="2" charset="2"/>
              <a:buChar char="p"/>
            </a:pPr>
            <a:r>
              <a:rPr kumimoji="1" lang="ja-JP" altLang="en-US"/>
              <a:t>保健所の指示をうけ、感染拡大防止対策の実施</a:t>
            </a:r>
            <a:endParaRPr kumimoji="1" lang="en-US" altLang="ja-JP"/>
          </a:p>
          <a:p>
            <a:pPr marL="0" indent="0">
              <a:buNone/>
            </a:pPr>
            <a:r>
              <a:rPr lang="ja-JP" altLang="en-US"/>
              <a:t>　</a:t>
            </a:r>
            <a:r>
              <a:rPr kumimoji="1" lang="ja-JP" altLang="en-US"/>
              <a:t>および報告書の提出</a:t>
            </a:r>
            <a:r>
              <a:rPr lang="ja-JP" altLang="en-US"/>
              <a:t>、保管を行う。</a:t>
            </a:r>
            <a:endParaRPr lang="en-US" altLang="ja-JP"/>
          </a:p>
          <a:p>
            <a:pPr>
              <a:buFont typeface="Wingdings" panose="05000000000000000000" pitchFamily="2" charset="2"/>
              <a:buChar char="p"/>
            </a:pPr>
            <a:r>
              <a:rPr lang="ja-JP" altLang="en-US"/>
              <a:t>園からのお知らせにて、感染性胃腸炎の発生と、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　家庭での健康観察、体調不良時の欠席を喚起する。</a:t>
            </a:r>
            <a:endParaRPr kumimoji="1" lang="en-US" altLang="ja-JP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F3F1758-3682-4421-A04A-0D9B6930759E}"/>
              </a:ext>
            </a:extLst>
          </p:cNvPr>
          <p:cNvGrpSpPr/>
          <p:nvPr/>
        </p:nvGrpSpPr>
        <p:grpSpPr>
          <a:xfrm>
            <a:off x="156599" y="185584"/>
            <a:ext cx="12894801" cy="9534832"/>
            <a:chOff x="187085" y="187069"/>
            <a:chExt cx="12894801" cy="953483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D2359FD1-C1EA-4C48-8BB8-057636C3E412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390777B-259B-4236-9FC2-0DF4718EDD94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AB952D47-B87C-4F12-8E86-5CBC746CD011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1EA457AC-19ED-4EAC-B19B-CB10396F6C32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006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42B15E2-CAA3-4AAF-8BB3-3CCD5C926ED7}"/>
              </a:ext>
            </a:extLst>
          </p:cNvPr>
          <p:cNvGrpSpPr/>
          <p:nvPr/>
        </p:nvGrpSpPr>
        <p:grpSpPr>
          <a:xfrm>
            <a:off x="156599" y="185584"/>
            <a:ext cx="12894801" cy="9534832"/>
            <a:chOff x="187085" y="187069"/>
            <a:chExt cx="12894801" cy="953483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DC5D2048-6F5D-4FC8-B608-C2BED1DC9FAE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690193CE-59A1-42A9-B1FC-42174822DF83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BDDA05F2-EAC0-4BE7-A133-40F4426009E9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693940BE-73B8-4732-8550-FB9B9EDC6CAF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C71F180A-A7DD-49FE-A20C-53622771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03" y="541148"/>
            <a:ext cx="11391900" cy="1360014"/>
          </a:xfrm>
        </p:spPr>
        <p:txBody>
          <a:bodyPr/>
          <a:lstStyle/>
          <a:p>
            <a:r>
              <a:rPr kumimoji="1" lang="ja-JP" altLang="en-US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嘔吐発生時処理に必要な物品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378EE604-D216-4551-9366-C75559207D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57195"/>
              </p:ext>
            </p:extLst>
          </p:nvPr>
        </p:nvGraphicFramePr>
        <p:xfrm>
          <a:off x="749882" y="2006863"/>
          <a:ext cx="11808822" cy="7261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96">
                  <a:extLst>
                    <a:ext uri="{9D8B030D-6E8A-4147-A177-3AD203B41FA5}">
                      <a16:colId xmlns:a16="http://schemas.microsoft.com/office/drawing/2014/main" val="3945382185"/>
                    </a:ext>
                  </a:extLst>
                </a:gridCol>
                <a:gridCol w="1402956">
                  <a:extLst>
                    <a:ext uri="{9D8B030D-6E8A-4147-A177-3AD203B41FA5}">
                      <a16:colId xmlns:a16="http://schemas.microsoft.com/office/drawing/2014/main" val="1837775389"/>
                    </a:ext>
                  </a:extLst>
                </a:gridCol>
                <a:gridCol w="1378424">
                  <a:extLst>
                    <a:ext uri="{9D8B030D-6E8A-4147-A177-3AD203B41FA5}">
                      <a16:colId xmlns:a16="http://schemas.microsoft.com/office/drawing/2014/main" val="239253297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155936895"/>
                    </a:ext>
                  </a:extLst>
                </a:gridCol>
                <a:gridCol w="1381187">
                  <a:extLst>
                    <a:ext uri="{9D8B030D-6E8A-4147-A177-3AD203B41FA5}">
                      <a16:colId xmlns:a16="http://schemas.microsoft.com/office/drawing/2014/main" val="3273406071"/>
                    </a:ext>
                  </a:extLst>
                </a:gridCol>
                <a:gridCol w="1405720">
                  <a:extLst>
                    <a:ext uri="{9D8B030D-6E8A-4147-A177-3AD203B41FA5}">
                      <a16:colId xmlns:a16="http://schemas.microsoft.com/office/drawing/2014/main" val="2304840934"/>
                    </a:ext>
                  </a:extLst>
                </a:gridCol>
              </a:tblGrid>
              <a:tr h="90762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　物　品</a:t>
                      </a:r>
                    </a:p>
                  </a:txBody>
                  <a:tcPr marL="176107" marR="176107" marT="88053" marB="8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数</a:t>
                      </a:r>
                    </a:p>
                  </a:txBody>
                  <a:tcPr marL="176107" marR="176107" marT="88053" marB="8805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配備場所</a:t>
                      </a:r>
                    </a:p>
                  </a:txBody>
                  <a:tcPr marL="176107" marR="176107" marT="88053" marB="8805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　物　品</a:t>
                      </a:r>
                    </a:p>
                  </a:txBody>
                  <a:tcPr marL="176107" marR="176107" marT="88053" marB="8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数</a:t>
                      </a:r>
                    </a:p>
                  </a:txBody>
                  <a:tcPr marL="176107" marR="176107" marT="88053" marB="880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配備場所</a:t>
                      </a:r>
                    </a:p>
                  </a:txBody>
                  <a:tcPr marL="176107" marR="176107" marT="88053" marB="88053" anchor="ctr"/>
                </a:tc>
                <a:extLst>
                  <a:ext uri="{0D108BD9-81ED-4DB2-BD59-A6C34878D82A}">
                    <a16:rowId xmlns:a16="http://schemas.microsoft.com/office/drawing/2014/main" val="1997557509"/>
                  </a:ext>
                </a:extLst>
              </a:tr>
              <a:tr h="907626">
                <a:tc>
                  <a:txBody>
                    <a:bodyPr/>
                    <a:lstStyle/>
                    <a:p>
                      <a:pPr algn="l" rtl="0" fontAlgn="base"/>
                      <a:r>
                        <a:rPr lang="ja-JP" altLang="en-US" sz="2400" b="0" i="0">
                          <a:solidFill>
                            <a:srgbClr val="000000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ごみ箱（バケツ）</a:t>
                      </a:r>
                      <a:endParaRPr lang="ja-JP" altLang="en-US" sz="4000" b="0" i="0">
                        <a:solidFill>
                          <a:srgbClr val="000000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ja-JP" altLang="en-US" sz="2400" b="0" i="0">
                          <a:solidFill>
                            <a:srgbClr val="000000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１個​</a:t>
                      </a:r>
                      <a:endParaRPr lang="ja-JP" altLang="en-US" sz="4000" b="0" i="0">
                        <a:solidFill>
                          <a:srgbClr val="000000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4400"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marL="176107" marR="176107" marT="88053" marB="8805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新聞紙</a:t>
                      </a:r>
                    </a:p>
                  </a:txBody>
                  <a:tcPr marL="176107" marR="176107" marT="88053" marB="8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５日分</a:t>
                      </a:r>
                    </a:p>
                  </a:txBody>
                  <a:tcPr marL="176107" marR="176107" marT="88053" marB="88053" anchor="ctr"/>
                </a:tc>
                <a:tc>
                  <a:txBody>
                    <a:bodyPr/>
                    <a:lstStyle/>
                    <a:p>
                      <a:endParaRPr kumimoji="1" lang="ja-JP" altLang="en-US" sz="4400"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marL="176107" marR="176107" marT="88053" marB="88053" anchor="ctr"/>
                </a:tc>
                <a:extLst>
                  <a:ext uri="{0D108BD9-81ED-4DB2-BD59-A6C34878D82A}">
                    <a16:rowId xmlns:a16="http://schemas.microsoft.com/office/drawing/2014/main" val="1792553150"/>
                  </a:ext>
                </a:extLst>
              </a:tr>
              <a:tr h="907626">
                <a:tc>
                  <a:txBody>
                    <a:bodyPr/>
                    <a:lstStyle/>
                    <a:p>
                      <a:pPr algn="l" rtl="0" fontAlgn="base"/>
                      <a:r>
                        <a:rPr lang="ja-JP" altLang="en-US" sz="2400" b="0" i="0">
                          <a:solidFill>
                            <a:srgbClr val="000000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次亜塩素酸ナトリウム​</a:t>
                      </a:r>
                      <a:endParaRPr lang="ja-JP" altLang="en-US" sz="4000" b="0" i="0">
                        <a:solidFill>
                          <a:srgbClr val="000000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ja-JP" altLang="en-US" sz="2400" b="0" i="0">
                          <a:solidFill>
                            <a:srgbClr val="000000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１本​</a:t>
                      </a:r>
                      <a:endParaRPr lang="ja-JP" altLang="en-US" sz="4000" b="0" i="0">
                        <a:solidFill>
                          <a:srgbClr val="000000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4400"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marL="176107" marR="176107" marT="88053" marB="8805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ペーパータオル</a:t>
                      </a:r>
                    </a:p>
                  </a:txBody>
                  <a:tcPr marL="176107" marR="176107" marT="88053" marB="8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１束</a:t>
                      </a:r>
                    </a:p>
                  </a:txBody>
                  <a:tcPr marL="176107" marR="176107" marT="88053" marB="88053" anchor="ctr"/>
                </a:tc>
                <a:tc>
                  <a:txBody>
                    <a:bodyPr/>
                    <a:lstStyle/>
                    <a:p>
                      <a:endParaRPr kumimoji="1" lang="ja-JP" altLang="en-US" sz="4400"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marL="176107" marR="176107" marT="88053" marB="88053" anchor="ctr"/>
                </a:tc>
                <a:extLst>
                  <a:ext uri="{0D108BD9-81ED-4DB2-BD59-A6C34878D82A}">
                    <a16:rowId xmlns:a16="http://schemas.microsoft.com/office/drawing/2014/main" val="1446951300"/>
                  </a:ext>
                </a:extLst>
              </a:tr>
              <a:tr h="907626">
                <a:tc>
                  <a:txBody>
                    <a:bodyPr/>
                    <a:lstStyle/>
                    <a:p>
                      <a:pPr algn="l" rtl="0" fontAlgn="base"/>
                      <a:r>
                        <a:rPr lang="ja-JP" altLang="en-US" sz="2400" b="0" i="0">
                          <a:solidFill>
                            <a:srgbClr val="000000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使い捨て袖付きガウン​</a:t>
                      </a:r>
                      <a:endParaRPr lang="ja-JP" altLang="en-US" sz="4000" b="0" i="0">
                        <a:solidFill>
                          <a:srgbClr val="000000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ja-JP" altLang="en-US" sz="2400" b="0" i="0">
                          <a:solidFill>
                            <a:srgbClr val="000000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３枚​</a:t>
                      </a:r>
                      <a:endParaRPr lang="ja-JP" altLang="en-US" sz="4000" b="0" i="0">
                        <a:solidFill>
                          <a:srgbClr val="000000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4400"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marL="176107" marR="176107" marT="88053" marB="8805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袋（二次嘔吐用）</a:t>
                      </a:r>
                    </a:p>
                  </a:txBody>
                  <a:tcPr marL="176107" marR="176107" marT="88053" marB="8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１～２枚</a:t>
                      </a:r>
                    </a:p>
                  </a:txBody>
                  <a:tcPr marL="176107" marR="176107" marT="88053" marB="88053" anchor="ctr"/>
                </a:tc>
                <a:tc>
                  <a:txBody>
                    <a:bodyPr/>
                    <a:lstStyle/>
                    <a:p>
                      <a:endParaRPr kumimoji="1" lang="ja-JP" altLang="en-US" sz="4400"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marL="176107" marR="176107" marT="88053" marB="88053" anchor="ctr"/>
                </a:tc>
                <a:extLst>
                  <a:ext uri="{0D108BD9-81ED-4DB2-BD59-A6C34878D82A}">
                    <a16:rowId xmlns:a16="http://schemas.microsoft.com/office/drawing/2014/main" val="160184590"/>
                  </a:ext>
                </a:extLst>
              </a:tr>
              <a:tr h="907626">
                <a:tc>
                  <a:txBody>
                    <a:bodyPr/>
                    <a:lstStyle/>
                    <a:p>
                      <a:pPr algn="l" rtl="0" fontAlgn="base"/>
                      <a:r>
                        <a:rPr lang="ja-JP" altLang="en-US" sz="2400" b="0" i="0">
                          <a:solidFill>
                            <a:srgbClr val="000000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使い捨て手袋​</a:t>
                      </a:r>
                      <a:endParaRPr lang="ja-JP" altLang="en-US" sz="4000" b="0" i="0">
                        <a:solidFill>
                          <a:srgbClr val="000000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ja-JP" altLang="en-US" sz="2400" b="0" i="0">
                          <a:solidFill>
                            <a:srgbClr val="000000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６セット以上​</a:t>
                      </a:r>
                      <a:endParaRPr lang="ja-JP" altLang="en-US" sz="4000" b="0" i="0">
                        <a:solidFill>
                          <a:srgbClr val="000000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4400"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marL="176107" marR="176107" marT="88053" marB="8805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ゴミ袋（大）</a:t>
                      </a:r>
                    </a:p>
                  </a:txBody>
                  <a:tcPr marL="176107" marR="176107" marT="88053" marB="8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２枚</a:t>
                      </a:r>
                    </a:p>
                  </a:txBody>
                  <a:tcPr marL="176107" marR="176107" marT="88053" marB="88053" anchor="ctr"/>
                </a:tc>
                <a:tc>
                  <a:txBody>
                    <a:bodyPr/>
                    <a:lstStyle/>
                    <a:p>
                      <a:endParaRPr kumimoji="1" lang="ja-JP" altLang="en-US" sz="4400"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marL="176107" marR="176107" marT="88053" marB="88053" anchor="ctr"/>
                </a:tc>
                <a:extLst>
                  <a:ext uri="{0D108BD9-81ED-4DB2-BD59-A6C34878D82A}">
                    <a16:rowId xmlns:a16="http://schemas.microsoft.com/office/drawing/2014/main" val="3106286967"/>
                  </a:ext>
                </a:extLst>
              </a:tr>
              <a:tr h="907626">
                <a:tc>
                  <a:txBody>
                    <a:bodyPr/>
                    <a:lstStyle/>
                    <a:p>
                      <a:pPr algn="l" rtl="0" fontAlgn="base"/>
                      <a:r>
                        <a:rPr lang="ja-JP" altLang="en-US" sz="2400" b="0" i="0">
                          <a:solidFill>
                            <a:srgbClr val="000000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使い捨てマスク​</a:t>
                      </a:r>
                      <a:endParaRPr lang="ja-JP" altLang="en-US" sz="4000" b="0" i="0">
                        <a:solidFill>
                          <a:srgbClr val="000000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ja-JP" altLang="en-US" sz="2400" b="0" i="0">
                          <a:solidFill>
                            <a:srgbClr val="000000"/>
                          </a:solidFill>
                          <a:effectLst/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３枚​</a:t>
                      </a:r>
                      <a:endParaRPr lang="ja-JP" altLang="en-US" sz="4000" b="0" i="0">
                        <a:solidFill>
                          <a:srgbClr val="000000"/>
                        </a:solidFill>
                        <a:effectLst/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marL="176107" marR="176107" marT="88053" marB="8805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ビニール袋</a:t>
                      </a:r>
                    </a:p>
                  </a:txBody>
                  <a:tcPr marL="176107" marR="176107" marT="88053" marB="8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大、小</a:t>
                      </a:r>
                      <a:br>
                        <a:rPr kumimoji="1" lang="en-US" altLang="ja-JP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</a:br>
                      <a:r>
                        <a:rPr kumimoji="1"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各２枚</a:t>
                      </a:r>
                    </a:p>
                  </a:txBody>
                  <a:tcPr marL="176107" marR="176107" marT="88053" marB="88053" anchor="ctr"/>
                </a:tc>
                <a:tc>
                  <a:txBody>
                    <a:bodyPr/>
                    <a:lstStyle/>
                    <a:p>
                      <a:endParaRPr kumimoji="1" lang="ja-JP" altLang="en-US" sz="4400"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marL="176107" marR="176107" marT="88053" marB="88053" anchor="ctr"/>
                </a:tc>
                <a:extLst>
                  <a:ext uri="{0D108BD9-81ED-4DB2-BD59-A6C34878D82A}">
                    <a16:rowId xmlns:a16="http://schemas.microsoft.com/office/drawing/2014/main" val="3049034478"/>
                  </a:ext>
                </a:extLst>
              </a:tr>
              <a:tr h="907626">
                <a:tc>
                  <a:txBody>
                    <a:bodyPr/>
                    <a:lstStyle/>
                    <a:p>
                      <a:pPr marL="0" marR="0" lvl="0" indent="0" algn="l" defTabSz="1320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使い捨てシューズカバー</a:t>
                      </a:r>
                    </a:p>
                  </a:txBody>
                  <a:tcPr marL="176107" marR="176107" marT="88053" marB="8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１組</a:t>
                      </a:r>
                    </a:p>
                  </a:txBody>
                  <a:tcPr marL="176107" marR="176107" marT="88053" marB="88053" anchor="ctr"/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marL="176107" marR="176107" marT="88053" marB="8805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ペットボトル</a:t>
                      </a:r>
                      <a:endParaRPr kumimoji="1" lang="en-US" altLang="ja-JP" sz="2400"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  <a:p>
                      <a:r>
                        <a:rPr kumimoji="1"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（５００㎖）</a:t>
                      </a:r>
                    </a:p>
                  </a:txBody>
                  <a:tcPr marL="176107" marR="176107" marT="88053" marB="8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4</a:t>
                      </a:r>
                      <a:r>
                        <a:rPr kumimoji="1"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本</a:t>
                      </a:r>
                    </a:p>
                  </a:txBody>
                  <a:tcPr marL="176107" marR="176107" marT="88053" marB="88053" anchor="ctr"/>
                </a:tc>
                <a:tc>
                  <a:txBody>
                    <a:bodyPr/>
                    <a:lstStyle/>
                    <a:p>
                      <a:endParaRPr kumimoji="1" lang="ja-JP" altLang="en-US" sz="4400"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marL="176107" marR="176107" marT="88053" marB="88053" anchor="ctr"/>
                </a:tc>
                <a:extLst>
                  <a:ext uri="{0D108BD9-81ED-4DB2-BD59-A6C34878D82A}">
                    <a16:rowId xmlns:a16="http://schemas.microsoft.com/office/drawing/2014/main" val="2529923898"/>
                  </a:ext>
                </a:extLst>
              </a:tr>
              <a:tr h="907626"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雑巾</a:t>
                      </a:r>
                    </a:p>
                  </a:txBody>
                  <a:tcPr marL="176107" marR="176107" marT="88053" marB="8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>
                          <a:latin typeface="HGS創英角ﾎﾟｯﾌﾟ体" panose="040B0A00000000000000" pitchFamily="50" charset="-128"/>
                          <a:ea typeface="HGS創英角ﾎﾟｯﾌﾟ体" panose="040B0A00000000000000" pitchFamily="50" charset="-128"/>
                        </a:rPr>
                        <a:t>１枚</a:t>
                      </a:r>
                    </a:p>
                  </a:txBody>
                  <a:tcPr marL="176107" marR="176107" marT="88053" marB="8805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marL="176107" marR="176107" marT="88053" marB="8805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marL="176107" marR="176107" marT="88053" marB="880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marL="176107" marR="176107" marT="88053" marB="88053" anchor="ctr"/>
                </a:tc>
                <a:tc>
                  <a:txBody>
                    <a:bodyPr/>
                    <a:lstStyle/>
                    <a:p>
                      <a:endParaRPr kumimoji="1" lang="ja-JP" altLang="en-US" sz="4400">
                        <a:latin typeface="HGS創英角ﾎﾟｯﾌﾟ体" panose="040B0A00000000000000" pitchFamily="50" charset="-128"/>
                        <a:ea typeface="HGS創英角ﾎﾟｯﾌﾟ体" panose="040B0A00000000000000" pitchFamily="50" charset="-128"/>
                      </a:endParaRPr>
                    </a:p>
                  </a:txBody>
                  <a:tcPr marL="176107" marR="176107" marT="88053" marB="88053" anchor="ctr"/>
                </a:tc>
                <a:extLst>
                  <a:ext uri="{0D108BD9-81ED-4DB2-BD59-A6C34878D82A}">
                    <a16:rowId xmlns:a16="http://schemas.microsoft.com/office/drawing/2014/main" val="3482831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71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82F87A-3937-40EB-810E-F07C0EBC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2" y="-3570367"/>
            <a:ext cx="11391900" cy="1699235"/>
          </a:xfrm>
        </p:spPr>
        <p:txBody>
          <a:bodyPr/>
          <a:lstStyle/>
          <a:p>
            <a:r>
              <a:rPr kumimoji="1" lang="ja-JP" altLang="en-US"/>
              <a:t>バケツ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B67781-2113-4DF4-BB7C-D76DC3F49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422" y="2088108"/>
            <a:ext cx="6018469" cy="7094080"/>
          </a:xfrm>
        </p:spPr>
        <p:txBody>
          <a:bodyPr>
            <a:normAutofit lnSpcReduction="10000"/>
          </a:bodyPr>
          <a:lstStyle/>
          <a:p>
            <a:r>
              <a:rPr lang="ja-JP" altLang="en-US" sz="4000"/>
              <a:t>ビニール袋大を設置して</a:t>
            </a:r>
            <a:r>
              <a:rPr lang="ja-JP" altLang="en-US" sz="4000" b="1" u="sng"/>
              <a:t>清潔ゾーンに置く</a:t>
            </a:r>
            <a:endParaRPr lang="en-US" altLang="ja-JP" sz="4000" b="1" u="sng"/>
          </a:p>
          <a:p>
            <a:endParaRPr lang="en-US" altLang="ja-JP" sz="4000" b="1" u="sng"/>
          </a:p>
          <a:p>
            <a:r>
              <a:rPr lang="ja-JP" altLang="en-US" sz="4000"/>
              <a:t>汚染防止のため、</a:t>
            </a:r>
            <a:r>
              <a:rPr lang="ja-JP" altLang="en-US" sz="4000" b="1" u="sng"/>
              <a:t>袋の縁は内側に巻き込む</a:t>
            </a:r>
            <a:endParaRPr lang="en-US" altLang="ja-JP" sz="4000" b="1" u="sng"/>
          </a:p>
          <a:p>
            <a:endParaRPr lang="en-US" altLang="ja-JP" sz="4000"/>
          </a:p>
          <a:p>
            <a:r>
              <a:rPr lang="ja-JP" altLang="en-US" sz="4000"/>
              <a:t>消毒液を吸った紙の重みでビニール袋の端がバケツ内に入り込む危険性があるため、</a:t>
            </a:r>
            <a:r>
              <a:rPr lang="ja-JP" altLang="en-US" sz="4000" b="1" u="sng"/>
              <a:t>バケツの奥まで袋をセット</a:t>
            </a:r>
            <a:r>
              <a:rPr lang="ja-JP" altLang="en-US" sz="4000"/>
              <a:t>する</a:t>
            </a:r>
            <a:endParaRPr kumimoji="1" lang="en-US" altLang="ja-JP" sz="540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D1CA846-15CB-454C-914F-285A4B28698A}"/>
              </a:ext>
            </a:extLst>
          </p:cNvPr>
          <p:cNvGrpSpPr/>
          <p:nvPr/>
        </p:nvGrpSpPr>
        <p:grpSpPr>
          <a:xfrm>
            <a:off x="6719891" y="2822862"/>
            <a:ext cx="6088151" cy="5502271"/>
            <a:chOff x="5517031" y="4584637"/>
            <a:chExt cx="7592173" cy="5113006"/>
          </a:xfrm>
        </p:grpSpPr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4B61859D-9916-49D4-8D97-220E30CEA526}"/>
                </a:ext>
              </a:extLst>
            </p:cNvPr>
            <p:cNvSpPr/>
            <p:nvPr/>
          </p:nvSpPr>
          <p:spPr>
            <a:xfrm flipH="1">
              <a:off x="6097657" y="4584637"/>
              <a:ext cx="2922881" cy="4818474"/>
            </a:xfrm>
            <a:custGeom>
              <a:avLst/>
              <a:gdLst>
                <a:gd name="connsiteX0" fmla="*/ 1200150 w 1517650"/>
                <a:gd name="connsiteY0" fmla="*/ 717550 h 2501900"/>
                <a:gd name="connsiteX1" fmla="*/ 1193800 w 1517650"/>
                <a:gd name="connsiteY1" fmla="*/ 1460500 h 2501900"/>
                <a:gd name="connsiteX2" fmla="*/ 1517650 w 1517650"/>
                <a:gd name="connsiteY2" fmla="*/ 1460500 h 2501900"/>
                <a:gd name="connsiteX3" fmla="*/ 1447800 w 1517650"/>
                <a:gd name="connsiteY3" fmla="*/ 6350 h 2501900"/>
                <a:gd name="connsiteX4" fmla="*/ 806450 w 1517650"/>
                <a:gd name="connsiteY4" fmla="*/ 0 h 2501900"/>
                <a:gd name="connsiteX5" fmla="*/ 654050 w 1517650"/>
                <a:gd name="connsiteY5" fmla="*/ 2501900 h 2501900"/>
                <a:gd name="connsiteX6" fmla="*/ 0 w 1517650"/>
                <a:gd name="connsiteY6" fmla="*/ 2482850 h 2501900"/>
                <a:gd name="connsiteX7" fmla="*/ 31750 w 1517650"/>
                <a:gd name="connsiteY7" fmla="*/ 2470150 h 250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7650" h="2501900">
                  <a:moveTo>
                    <a:pt x="1200150" y="717550"/>
                  </a:moveTo>
                  <a:cubicBezTo>
                    <a:pt x="1198033" y="965200"/>
                    <a:pt x="1195917" y="1212850"/>
                    <a:pt x="1193800" y="1460500"/>
                  </a:cubicBezTo>
                  <a:lnTo>
                    <a:pt x="1517650" y="1460500"/>
                  </a:lnTo>
                  <a:lnTo>
                    <a:pt x="1447800" y="6350"/>
                  </a:lnTo>
                  <a:lnTo>
                    <a:pt x="806450" y="0"/>
                  </a:lnTo>
                  <a:lnTo>
                    <a:pt x="654050" y="2501900"/>
                  </a:lnTo>
                  <a:lnTo>
                    <a:pt x="0" y="2482850"/>
                  </a:lnTo>
                  <a:lnTo>
                    <a:pt x="31750" y="247015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467"/>
            </a:p>
          </p:txBody>
        </p:sp>
        <p:sp>
          <p:nvSpPr>
            <p:cNvPr id="17" name="矢印: 上カーブ 16">
              <a:extLst>
                <a:ext uri="{FF2B5EF4-FFF2-40B4-BE49-F238E27FC236}">
                  <a16:creationId xmlns:a16="http://schemas.microsoft.com/office/drawing/2014/main" id="{BAD30377-B853-48DC-B724-CF7EF76AD917}"/>
                </a:ext>
              </a:extLst>
            </p:cNvPr>
            <p:cNvSpPr/>
            <p:nvPr/>
          </p:nvSpPr>
          <p:spPr>
            <a:xfrm flipH="1">
              <a:off x="10950511" y="7322649"/>
              <a:ext cx="1277861" cy="677724"/>
            </a:xfrm>
            <a:prstGeom prst="curvedUpArrow">
              <a:avLst>
                <a:gd name="adj1" fmla="val 25000"/>
                <a:gd name="adj2" fmla="val 50000"/>
                <a:gd name="adj3" fmla="val 32218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467">
                <a:solidFill>
                  <a:schemeClr val="tx1"/>
                </a:solidFill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16F1C0F5-238D-43C2-8F47-7D8EB3AAF0A8}"/>
                </a:ext>
              </a:extLst>
            </p:cNvPr>
            <p:cNvSpPr txBox="1"/>
            <p:nvPr/>
          </p:nvSpPr>
          <p:spPr>
            <a:xfrm>
              <a:off x="10669522" y="8268163"/>
              <a:ext cx="2439682" cy="1001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/>
                <a:t>内側に巻き込む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7FA47FB-03B6-480F-B587-B083B25EC509}"/>
                </a:ext>
              </a:extLst>
            </p:cNvPr>
            <p:cNvSpPr txBox="1"/>
            <p:nvPr/>
          </p:nvSpPr>
          <p:spPr>
            <a:xfrm>
              <a:off x="5517031" y="8402865"/>
              <a:ext cx="1707353" cy="52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/>
                <a:t>バケツ</a:t>
              </a:r>
            </a:p>
          </p:txBody>
        </p: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A53F25A1-1D9F-460B-99F2-6A818872B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6293" y="7607818"/>
              <a:ext cx="891301" cy="71130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台形 3">
              <a:extLst>
                <a:ext uri="{FF2B5EF4-FFF2-40B4-BE49-F238E27FC236}">
                  <a16:creationId xmlns:a16="http://schemas.microsoft.com/office/drawing/2014/main" id="{3754F4FC-2C0D-448C-9406-904D76311120}"/>
                </a:ext>
              </a:extLst>
            </p:cNvPr>
            <p:cNvSpPr/>
            <p:nvPr/>
          </p:nvSpPr>
          <p:spPr>
            <a:xfrm rot="10800000">
              <a:off x="6960695" y="4947655"/>
              <a:ext cx="4084812" cy="4749988"/>
            </a:xfrm>
            <a:custGeom>
              <a:avLst/>
              <a:gdLst>
                <a:gd name="connsiteX0" fmla="*/ 0 w 2141354"/>
                <a:gd name="connsiteY0" fmla="*/ 2387600 h 2387600"/>
                <a:gd name="connsiteX1" fmla="*/ 228525 w 2141354"/>
                <a:gd name="connsiteY1" fmla="*/ 0 h 2387600"/>
                <a:gd name="connsiteX2" fmla="*/ 1912829 w 2141354"/>
                <a:gd name="connsiteY2" fmla="*/ 0 h 2387600"/>
                <a:gd name="connsiteX3" fmla="*/ 2141354 w 2141354"/>
                <a:gd name="connsiteY3" fmla="*/ 2387600 h 2387600"/>
                <a:gd name="connsiteX4" fmla="*/ 0 w 2141354"/>
                <a:gd name="connsiteY4" fmla="*/ 2387600 h 2387600"/>
                <a:gd name="connsiteX0" fmla="*/ 2466 w 2143820"/>
                <a:gd name="connsiteY0" fmla="*/ 2387600 h 2387732"/>
                <a:gd name="connsiteX1" fmla="*/ 230991 w 2143820"/>
                <a:gd name="connsiteY1" fmla="*/ 0 h 2387732"/>
                <a:gd name="connsiteX2" fmla="*/ 1915295 w 2143820"/>
                <a:gd name="connsiteY2" fmla="*/ 0 h 2387732"/>
                <a:gd name="connsiteX3" fmla="*/ 2143820 w 2143820"/>
                <a:gd name="connsiteY3" fmla="*/ 2387600 h 2387732"/>
                <a:gd name="connsiteX4" fmla="*/ 2466 w 2143820"/>
                <a:gd name="connsiteY4" fmla="*/ 2387600 h 2387732"/>
                <a:gd name="connsiteX0" fmla="*/ 2466 w 2143820"/>
                <a:gd name="connsiteY0" fmla="*/ 2387600 h 2387732"/>
                <a:gd name="connsiteX1" fmla="*/ 230991 w 2143820"/>
                <a:gd name="connsiteY1" fmla="*/ 0 h 2387732"/>
                <a:gd name="connsiteX2" fmla="*/ 1915295 w 2143820"/>
                <a:gd name="connsiteY2" fmla="*/ 0 h 2387732"/>
                <a:gd name="connsiteX3" fmla="*/ 2143820 w 2143820"/>
                <a:gd name="connsiteY3" fmla="*/ 2387600 h 2387732"/>
                <a:gd name="connsiteX4" fmla="*/ 2466 w 2143820"/>
                <a:gd name="connsiteY4" fmla="*/ 2387600 h 2387732"/>
                <a:gd name="connsiteX0" fmla="*/ 2466 w 2235260"/>
                <a:gd name="connsiteY0" fmla="*/ 2387600 h 2479040"/>
                <a:gd name="connsiteX1" fmla="*/ 230991 w 2235260"/>
                <a:gd name="connsiteY1" fmla="*/ 0 h 2479040"/>
                <a:gd name="connsiteX2" fmla="*/ 1915295 w 2235260"/>
                <a:gd name="connsiteY2" fmla="*/ 0 h 2479040"/>
                <a:gd name="connsiteX3" fmla="*/ 2235260 w 2235260"/>
                <a:gd name="connsiteY3" fmla="*/ 2479040 h 2479040"/>
                <a:gd name="connsiteX0" fmla="*/ 2466 w 2235260"/>
                <a:gd name="connsiteY0" fmla="*/ 2451100 h 2479040"/>
                <a:gd name="connsiteX1" fmla="*/ 230991 w 2235260"/>
                <a:gd name="connsiteY1" fmla="*/ 0 h 2479040"/>
                <a:gd name="connsiteX2" fmla="*/ 1915295 w 2235260"/>
                <a:gd name="connsiteY2" fmla="*/ 0 h 2479040"/>
                <a:gd name="connsiteX3" fmla="*/ 2235260 w 2235260"/>
                <a:gd name="connsiteY3" fmla="*/ 2479040 h 2479040"/>
                <a:gd name="connsiteX0" fmla="*/ 2466 w 2120960"/>
                <a:gd name="connsiteY0" fmla="*/ 2451100 h 2466340"/>
                <a:gd name="connsiteX1" fmla="*/ 230991 w 2120960"/>
                <a:gd name="connsiteY1" fmla="*/ 0 h 2466340"/>
                <a:gd name="connsiteX2" fmla="*/ 1915295 w 2120960"/>
                <a:gd name="connsiteY2" fmla="*/ 0 h 2466340"/>
                <a:gd name="connsiteX3" fmla="*/ 2120960 w 2120960"/>
                <a:gd name="connsiteY3" fmla="*/ 2466340 h 246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0960" h="2466340">
                  <a:moveTo>
                    <a:pt x="2466" y="2451100"/>
                  </a:moveTo>
                  <a:cubicBezTo>
                    <a:pt x="-22959" y="2468033"/>
                    <a:pt x="154816" y="795867"/>
                    <a:pt x="230991" y="0"/>
                  </a:cubicBezTo>
                  <a:lnTo>
                    <a:pt x="1915295" y="0"/>
                  </a:lnTo>
                  <a:cubicBezTo>
                    <a:pt x="1991470" y="795867"/>
                    <a:pt x="2120960" y="2466340"/>
                    <a:pt x="2120960" y="2466340"/>
                  </a:cubicBezTo>
                </a:path>
              </a:pathLst>
            </a:cu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467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CFD42C20-F287-49A3-9E8B-9B6D2D2F4CFB}"/>
                </a:ext>
              </a:extLst>
            </p:cNvPr>
            <p:cNvSpPr/>
            <p:nvPr/>
          </p:nvSpPr>
          <p:spPr>
            <a:xfrm>
              <a:off x="8966482" y="4584637"/>
              <a:ext cx="2922881" cy="4818474"/>
            </a:xfrm>
            <a:custGeom>
              <a:avLst/>
              <a:gdLst>
                <a:gd name="connsiteX0" fmla="*/ 1200150 w 1517650"/>
                <a:gd name="connsiteY0" fmla="*/ 717550 h 2501900"/>
                <a:gd name="connsiteX1" fmla="*/ 1193800 w 1517650"/>
                <a:gd name="connsiteY1" fmla="*/ 1460500 h 2501900"/>
                <a:gd name="connsiteX2" fmla="*/ 1517650 w 1517650"/>
                <a:gd name="connsiteY2" fmla="*/ 1460500 h 2501900"/>
                <a:gd name="connsiteX3" fmla="*/ 1447800 w 1517650"/>
                <a:gd name="connsiteY3" fmla="*/ 6350 h 2501900"/>
                <a:gd name="connsiteX4" fmla="*/ 806450 w 1517650"/>
                <a:gd name="connsiteY4" fmla="*/ 0 h 2501900"/>
                <a:gd name="connsiteX5" fmla="*/ 654050 w 1517650"/>
                <a:gd name="connsiteY5" fmla="*/ 2501900 h 2501900"/>
                <a:gd name="connsiteX6" fmla="*/ 0 w 1517650"/>
                <a:gd name="connsiteY6" fmla="*/ 2482850 h 2501900"/>
                <a:gd name="connsiteX7" fmla="*/ 31750 w 1517650"/>
                <a:gd name="connsiteY7" fmla="*/ 2470150 h 250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7650" h="2501900">
                  <a:moveTo>
                    <a:pt x="1200150" y="717550"/>
                  </a:moveTo>
                  <a:cubicBezTo>
                    <a:pt x="1198033" y="965200"/>
                    <a:pt x="1195917" y="1212850"/>
                    <a:pt x="1193800" y="1460500"/>
                  </a:cubicBezTo>
                  <a:lnTo>
                    <a:pt x="1517650" y="1460500"/>
                  </a:lnTo>
                  <a:lnTo>
                    <a:pt x="1447800" y="6350"/>
                  </a:lnTo>
                  <a:lnTo>
                    <a:pt x="806450" y="0"/>
                  </a:lnTo>
                  <a:lnTo>
                    <a:pt x="654050" y="2501900"/>
                  </a:lnTo>
                  <a:lnTo>
                    <a:pt x="0" y="2482850"/>
                  </a:lnTo>
                  <a:lnTo>
                    <a:pt x="31750" y="2470150"/>
                  </a:lnTo>
                </a:path>
              </a:pathLst>
            </a:cu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3467"/>
            </a:p>
          </p:txBody>
        </p:sp>
      </p:grp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ADB5CCAF-EF4A-4352-AE09-A0258DAC6930}"/>
              </a:ext>
            </a:extLst>
          </p:cNvPr>
          <p:cNvCxnSpPr>
            <a:cxnSpLocks/>
          </p:cNvCxnSpPr>
          <p:nvPr/>
        </p:nvCxnSpPr>
        <p:spPr>
          <a:xfrm flipH="1">
            <a:off x="8327820" y="3029128"/>
            <a:ext cx="371049" cy="82039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74CA6B1-E33C-40BB-B5CC-1855FD80BEE9}"/>
              </a:ext>
            </a:extLst>
          </p:cNvPr>
          <p:cNvSpPr txBox="1"/>
          <p:nvPr/>
        </p:nvSpPr>
        <p:spPr>
          <a:xfrm>
            <a:off x="8102957" y="2579505"/>
            <a:ext cx="203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/>
              <a:t>ビニール袋</a:t>
            </a:r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7B4CC34E-23D0-46A4-9DAB-18A405213E37}"/>
              </a:ext>
            </a:extLst>
          </p:cNvPr>
          <p:cNvSpPr txBox="1">
            <a:spLocks/>
          </p:cNvSpPr>
          <p:nvPr/>
        </p:nvSpPr>
        <p:spPr>
          <a:xfrm>
            <a:off x="1001579" y="585084"/>
            <a:ext cx="11252249" cy="1581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ごみ箱の注意点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D3AA63D-D90C-4C21-B09D-1EBBE3461D7B}"/>
              </a:ext>
            </a:extLst>
          </p:cNvPr>
          <p:cNvGrpSpPr/>
          <p:nvPr/>
        </p:nvGrpSpPr>
        <p:grpSpPr>
          <a:xfrm>
            <a:off x="156599" y="185584"/>
            <a:ext cx="12894801" cy="9534832"/>
            <a:chOff x="187085" y="187069"/>
            <a:chExt cx="12894801" cy="9534832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415657E-285C-4A6A-AF33-9AFFC2CBE49D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2203EF77-D989-4E4E-BA51-3BEF7C8F364E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EE1B55D3-E210-40D5-BC89-3C83D9506C93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F4B05FCE-25A7-4481-91FA-5E6F1F7BF8D8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0750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275E3CF-3A61-458C-BF66-448085EE4152}"/>
              </a:ext>
            </a:extLst>
          </p:cNvPr>
          <p:cNvGrpSpPr/>
          <p:nvPr/>
        </p:nvGrpSpPr>
        <p:grpSpPr>
          <a:xfrm>
            <a:off x="156599" y="185584"/>
            <a:ext cx="12894801" cy="9534832"/>
            <a:chOff x="187085" y="187069"/>
            <a:chExt cx="12894801" cy="9534832"/>
          </a:xfrm>
        </p:grpSpPr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0625D7CE-F83F-4CE1-A532-FA7C77CC74C5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631F4EF0-BBB2-4F0D-9D61-AE6CBDA2B852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1751E070-08E4-43D0-980A-6AF4D0CFC01A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0E12F0CC-D0F4-4296-982A-AF0FE057F487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FBE260E-236D-41CA-9951-9C94CB967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20134"/>
            <a:ext cx="13051401" cy="182734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ja-JP" altLang="en-US" sz="7300" b="1">
                <a:latin typeface="+mn-ea"/>
                <a:ea typeface="+mn-ea"/>
              </a:rPr>
              <a:t>次亜塩素酸ナトリウムの薄め方</a:t>
            </a:r>
            <a:br>
              <a:rPr lang="en-US" altLang="ja-JP" b="1">
                <a:latin typeface="+mn-ea"/>
                <a:ea typeface="+mn-ea"/>
              </a:rPr>
            </a:br>
            <a:r>
              <a:rPr lang="ja-JP" altLang="en-US" sz="4044" b="1">
                <a:latin typeface="+mn-ea"/>
                <a:ea typeface="+mn-ea"/>
              </a:rPr>
              <a:t>（台所用塩素系漂白剤５％を原液とした場合）</a:t>
            </a:r>
            <a:endParaRPr lang="ja-JP" altLang="en-US" b="1">
              <a:latin typeface="+mn-ea"/>
              <a:ea typeface="+mn-ea"/>
            </a:endParaRPr>
          </a:p>
        </p:txBody>
      </p:sp>
      <p:sp>
        <p:nvSpPr>
          <p:cNvPr id="77829" name="テキスト ボックス 6">
            <a:extLst>
              <a:ext uri="{FF2B5EF4-FFF2-40B4-BE49-F238E27FC236}">
                <a16:creationId xmlns:a16="http://schemas.microsoft.com/office/drawing/2014/main" id="{5C4377FC-BBA4-431E-AB8E-0848FA8B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177" y="7211924"/>
            <a:ext cx="9865143" cy="208954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89" b="1">
                <a:solidFill>
                  <a:srgbClr val="000000"/>
                </a:solidFill>
                <a:latin typeface="+mn-ea"/>
                <a:ea typeface="+mn-ea"/>
              </a:rPr>
              <a:t>注意：　</a:t>
            </a:r>
            <a:r>
              <a:rPr lang="ja-JP" altLang="en-US" sz="2400" b="1">
                <a:solidFill>
                  <a:srgbClr val="000000"/>
                </a:solidFill>
                <a:latin typeface="+mn-ea"/>
                <a:ea typeface="+mn-ea"/>
              </a:rPr>
              <a:t>手袋をして取り扱う。</a:t>
            </a:r>
            <a:endParaRPr lang="en-US" altLang="ja-JP" sz="2400" b="1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000000"/>
                </a:solidFill>
                <a:latin typeface="+mn-ea"/>
                <a:ea typeface="+mn-ea"/>
              </a:rPr>
              <a:t>　　　　換気を十分にする。</a:t>
            </a:r>
            <a:endParaRPr lang="en-US" altLang="ja-JP" sz="2400" b="1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000000"/>
                </a:solidFill>
                <a:latin typeface="+mn-ea"/>
                <a:ea typeface="+mn-ea"/>
              </a:rPr>
              <a:t>　　　　金属に使用した場合、きれいな水で拭き取る。</a:t>
            </a:r>
            <a:endParaRPr lang="en-US" altLang="ja-JP" sz="2400" b="1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000000"/>
                </a:solidFill>
                <a:latin typeface="+mn-ea"/>
                <a:ea typeface="+mn-ea"/>
              </a:rPr>
              <a:t>　　　　うすめた液は</a:t>
            </a:r>
            <a:r>
              <a:rPr lang="en-US" altLang="ja-JP" sz="2400" b="1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ja-JP" altLang="en-US" sz="2400" b="1">
                <a:solidFill>
                  <a:srgbClr val="000000"/>
                </a:solidFill>
                <a:latin typeface="+mn-ea"/>
                <a:ea typeface="+mn-ea"/>
              </a:rPr>
              <a:t>回分を準備、密閉し直射日光に当てない。</a:t>
            </a:r>
            <a:endParaRPr lang="en-US" altLang="ja-JP" sz="2400" b="1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000000"/>
                </a:solidFill>
                <a:latin typeface="+mn-ea"/>
                <a:ea typeface="+mn-ea"/>
              </a:rPr>
              <a:t>　　　　まちがって飲まないように、消毒液と大きく表示する。</a:t>
            </a:r>
            <a:r>
              <a:rPr lang="ja-JP" altLang="en-US" sz="2889" b="1">
                <a:solidFill>
                  <a:srgbClr val="000000"/>
                </a:solidFill>
                <a:latin typeface="+mn-ea"/>
                <a:ea typeface="+mn-ea"/>
              </a:rPr>
              <a:t>　　　　</a:t>
            </a:r>
          </a:p>
        </p:txBody>
      </p:sp>
      <p:sp>
        <p:nvSpPr>
          <p:cNvPr id="18" name="スライド番号プレースホルダ 17">
            <a:extLst>
              <a:ext uri="{FF2B5EF4-FFF2-40B4-BE49-F238E27FC236}">
                <a16:creationId xmlns:a16="http://schemas.microsoft.com/office/drawing/2014/main" id="{8F8BB180-6D01-458C-B0A7-0643C310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8874" y="9417581"/>
            <a:ext cx="3081867" cy="527403"/>
          </a:xfrm>
        </p:spPr>
        <p:txBody>
          <a:bodyPr rtlCol="0"/>
          <a:lstStyle/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rPr>
              <a:t>39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+mn-lt"/>
              <a:ea typeface="+mn-ea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5843838-2DA6-4236-B42D-B5A2A34B7A75}"/>
              </a:ext>
            </a:extLst>
          </p:cNvPr>
          <p:cNvGrpSpPr/>
          <p:nvPr/>
        </p:nvGrpSpPr>
        <p:grpSpPr>
          <a:xfrm>
            <a:off x="563098" y="1905570"/>
            <a:ext cx="5835827" cy="5273942"/>
            <a:chOff x="7019044" y="1898737"/>
            <a:chExt cx="5835827" cy="5273942"/>
          </a:xfrm>
        </p:grpSpPr>
        <p:sp>
          <p:nvSpPr>
            <p:cNvPr id="77833" name="正方形/長方形 10">
              <a:extLst>
                <a:ext uri="{FF2B5EF4-FFF2-40B4-BE49-F238E27FC236}">
                  <a16:creationId xmlns:a16="http://schemas.microsoft.com/office/drawing/2014/main" id="{65B219C0-3AE8-432F-ABC6-1D3CB6FCF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994" y="3061129"/>
              <a:ext cx="5702877" cy="83099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000000"/>
                  </a:solidFill>
                  <a:latin typeface="+mn-ea"/>
                  <a:ea typeface="+mn-ea"/>
                </a:rPr>
                <a:t>500</a:t>
              </a:r>
              <a:r>
                <a:rPr lang="ja-JP" altLang="en-US" sz="2400">
                  <a:solidFill>
                    <a:srgbClr val="000000"/>
                  </a:solidFill>
                  <a:latin typeface="+mn-ea"/>
                  <a:ea typeface="+mn-ea"/>
                </a:rPr>
                <a:t>ｍｌのペットボトル</a:t>
              </a:r>
              <a:r>
                <a:rPr lang="en-US" altLang="ja-JP" sz="2400">
                  <a:solidFill>
                    <a:srgbClr val="000000"/>
                  </a:solidFill>
                  <a:latin typeface="+mn-ea"/>
                  <a:ea typeface="+mn-ea"/>
                </a:rPr>
                <a:t>1 </a:t>
              </a:r>
              <a:r>
                <a:rPr lang="ja-JP" altLang="en-US" sz="2400">
                  <a:solidFill>
                    <a:srgbClr val="000000"/>
                  </a:solidFill>
                  <a:latin typeface="+mn-ea"/>
                  <a:ea typeface="+mn-ea"/>
                </a:rPr>
                <a:t>本の水に</a:t>
              </a:r>
              <a:endParaRPr lang="en-US" altLang="ja-JP" sz="2400">
                <a:solidFill>
                  <a:srgbClr val="000000"/>
                </a:solidFill>
                <a:latin typeface="+mn-ea"/>
                <a:ea typeface="+mn-ea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ja-JP" altLang="en-US" sz="2400">
                  <a:solidFill>
                    <a:srgbClr val="FF0000"/>
                  </a:solidFill>
                  <a:latin typeface="+mn-ea"/>
                  <a:ea typeface="+mn-ea"/>
                </a:rPr>
                <a:t>キャップ杯（</a:t>
              </a:r>
              <a:r>
                <a:rPr lang="en-US" altLang="ja-JP" sz="2400">
                  <a:solidFill>
                    <a:srgbClr val="FF0000"/>
                  </a:solidFill>
                  <a:latin typeface="+mn-ea"/>
                  <a:ea typeface="+mn-ea"/>
                </a:rPr>
                <a:t>5</a:t>
              </a:r>
              <a:r>
                <a:rPr lang="ja-JP" altLang="en-US" sz="2400">
                  <a:solidFill>
                    <a:srgbClr val="FF0000"/>
                  </a:solidFill>
                  <a:latin typeface="+mn-ea"/>
                  <a:ea typeface="+mn-ea"/>
                </a:rPr>
                <a:t>ｍｌ）</a:t>
              </a:r>
              <a:r>
                <a:rPr lang="ja-JP" altLang="en-US" sz="2400">
                  <a:solidFill>
                    <a:srgbClr val="000000"/>
                  </a:solidFill>
                  <a:latin typeface="+mn-ea"/>
                  <a:ea typeface="+mn-ea"/>
                </a:rPr>
                <a:t>の漂白剤を加える</a:t>
              </a:r>
              <a:endParaRPr lang="ja-JP" sz="2400">
                <a:latin typeface="+mn-ea"/>
                <a:ea typeface="+mn-ea"/>
                <a:cs typeface="Calibri"/>
              </a:endParaRPr>
            </a:p>
          </p:txBody>
        </p:sp>
        <p:sp>
          <p:nvSpPr>
            <p:cNvPr id="77835" name="テキスト ボックス 13">
              <a:extLst>
                <a:ext uri="{FF2B5EF4-FFF2-40B4-BE49-F238E27FC236}">
                  <a16:creationId xmlns:a16="http://schemas.microsoft.com/office/drawing/2014/main" id="{E1D41656-A3A4-479D-A302-C6C989A7C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5459" y="4953001"/>
              <a:ext cx="1516762" cy="625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3467" b="1">
                  <a:solidFill>
                    <a:srgbClr val="FF0000"/>
                  </a:solidFill>
                  <a:latin typeface="+mn-ea"/>
                  <a:ea typeface="+mn-ea"/>
                </a:rPr>
                <a:t>0.05</a:t>
              </a:r>
              <a:r>
                <a:rPr lang="ja-JP" altLang="en-US" sz="3467" b="1">
                  <a:solidFill>
                    <a:srgbClr val="FF0000"/>
                  </a:solidFill>
                  <a:latin typeface="+mn-ea"/>
                  <a:ea typeface="+mn-ea"/>
                </a:rPr>
                <a:t>％</a:t>
              </a:r>
            </a:p>
          </p:txBody>
        </p:sp>
        <p:sp>
          <p:nvSpPr>
            <p:cNvPr id="77837" name="テキスト ボックス 5">
              <a:extLst>
                <a:ext uri="{FF2B5EF4-FFF2-40B4-BE49-F238E27FC236}">
                  <a16:creationId xmlns:a16="http://schemas.microsoft.com/office/drawing/2014/main" id="{5DB2CAB7-B2F9-4B01-AE8E-4C956BA00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9044" y="1898737"/>
              <a:ext cx="507342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ja-JP" altLang="en-US" b="1">
                  <a:solidFill>
                    <a:srgbClr val="FF0000"/>
                  </a:solidFill>
                </a:rPr>
                <a:t>通常のお掃除用</a:t>
              </a:r>
              <a:endParaRPr lang="en-US" altLang="ja-JP" b="1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800">
                  <a:solidFill>
                    <a:srgbClr val="000000"/>
                  </a:solidFill>
                </a:rPr>
                <a:t>　</a:t>
              </a:r>
              <a:r>
                <a:rPr lang="ja-JP" altLang="en-US" sz="2800">
                  <a:solidFill>
                    <a:srgbClr val="000000"/>
                  </a:solidFill>
                  <a:latin typeface="ＭＳ Ｐゴシック" panose="020B0600070205080204" pitchFamily="50" charset="-128"/>
                </a:rPr>
                <a:t>ドアノブ・手すりなど</a:t>
              </a:r>
              <a:endParaRPr lang="en-US" altLang="ja-JP" sz="2800">
                <a:solidFill>
                  <a:srgbClr val="000000"/>
                </a:solidFill>
              </a:endParaRPr>
            </a:p>
          </p:txBody>
        </p:sp>
        <p:pic>
          <p:nvPicPr>
            <p:cNvPr id="77839" name="図 4" descr="bottle-02-thumbnail2.jpg">
              <a:extLst>
                <a:ext uri="{FF2B5EF4-FFF2-40B4-BE49-F238E27FC236}">
                  <a16:creationId xmlns:a16="http://schemas.microsoft.com/office/drawing/2014/main" id="{2E5FEAEB-311E-4786-991C-FC6C6541A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4848" y="4223810"/>
              <a:ext cx="1083435" cy="294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40" name="テキスト ボックス 21">
              <a:extLst>
                <a:ext uri="{FF2B5EF4-FFF2-40B4-BE49-F238E27FC236}">
                  <a16:creationId xmlns:a16="http://schemas.microsoft.com/office/drawing/2014/main" id="{4BB4C418-826C-42C1-A07E-5E0055211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63421" y="5003449"/>
              <a:ext cx="569183" cy="15696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b="1">
                  <a:solidFill>
                    <a:srgbClr val="000000"/>
                  </a:solidFill>
                  <a:latin typeface="Arial" panose="020B0604020202020204" pitchFamily="34" charset="0"/>
                </a:rPr>
                <a:t>消毒液</a:t>
              </a:r>
            </a:p>
          </p:txBody>
        </p:sp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id="{76708E33-84A3-4265-95FA-CD7E07F9D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1948" y="5340336"/>
              <a:ext cx="594632" cy="43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58B5ADD-B7C3-44C9-B8BC-9F218138719C}"/>
              </a:ext>
            </a:extLst>
          </p:cNvPr>
          <p:cNvGrpSpPr/>
          <p:nvPr/>
        </p:nvGrpSpPr>
        <p:grpSpPr>
          <a:xfrm>
            <a:off x="6329251" y="1858347"/>
            <a:ext cx="7151427" cy="5273942"/>
            <a:chOff x="-1" y="1858347"/>
            <a:chExt cx="7151427" cy="5273942"/>
          </a:xfrm>
        </p:grpSpPr>
        <p:pic>
          <p:nvPicPr>
            <p:cNvPr id="32" name="Picture 8">
              <a:extLst>
                <a:ext uri="{FF2B5EF4-FFF2-40B4-BE49-F238E27FC236}">
                  <a16:creationId xmlns:a16="http://schemas.microsoft.com/office/drawing/2014/main" id="{DF247DE3-2D7A-479C-9636-DB8BA0B13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6047" y="4925006"/>
              <a:ext cx="594632" cy="43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E7F3B303-4FCE-440B-9D90-F1B93EFDBE0C}"/>
                </a:ext>
              </a:extLst>
            </p:cNvPr>
            <p:cNvGrpSpPr/>
            <p:nvPr/>
          </p:nvGrpSpPr>
          <p:grpSpPr>
            <a:xfrm>
              <a:off x="-1" y="1858347"/>
              <a:ext cx="7151427" cy="5273942"/>
              <a:chOff x="-1" y="1898737"/>
              <a:chExt cx="7151427" cy="5273942"/>
            </a:xfrm>
          </p:grpSpPr>
          <p:pic>
            <p:nvPicPr>
              <p:cNvPr id="77827" name="図 4" descr="bottle-02-thumbnail2.jpg">
                <a:extLst>
                  <a:ext uri="{FF2B5EF4-FFF2-40B4-BE49-F238E27FC236}">
                    <a16:creationId xmlns:a16="http://schemas.microsoft.com/office/drawing/2014/main" id="{875ECBDA-7FA4-45DC-A103-59EFD28B1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6777" y="4223810"/>
                <a:ext cx="981428" cy="2948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828" name="テキスト ボックス 5">
                <a:extLst>
                  <a:ext uri="{FF2B5EF4-FFF2-40B4-BE49-F238E27FC236}">
                    <a16:creationId xmlns:a16="http://schemas.microsoft.com/office/drawing/2014/main" id="{496E0FB6-3209-45C4-9EAD-C9FA633BB3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" y="1898737"/>
                <a:ext cx="7151427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Wingdings" panose="05000000000000000000" pitchFamily="2" charset="2"/>
                  <a:buChar char="Ø"/>
                </a:pPr>
                <a:r>
                  <a:rPr lang="ja-JP" altLang="en-US" b="1">
                    <a:solidFill>
                      <a:srgbClr val="FF0000"/>
                    </a:solidFill>
                    <a:latin typeface="+mn-ea"/>
                    <a:ea typeface="+mn-ea"/>
                  </a:rPr>
                  <a:t>汚染がひどい場所用</a:t>
                </a:r>
                <a:endParaRPr lang="en-US" altLang="ja-JP" b="1">
                  <a:solidFill>
                    <a:srgbClr val="FF0000"/>
                  </a:solidFill>
                  <a:latin typeface="+mn-ea"/>
                  <a:ea typeface="+mn-ea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800">
                    <a:solidFill>
                      <a:srgbClr val="000000"/>
                    </a:solidFill>
                  </a:rPr>
                  <a:t>　嘔吐物や便がついた床や衣類・便器など</a:t>
                </a:r>
                <a:endParaRPr lang="en-US" altLang="ja-JP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7831" name="テキスト ボックス 5">
                <a:extLst>
                  <a:ext uri="{FF2B5EF4-FFF2-40B4-BE49-F238E27FC236}">
                    <a16:creationId xmlns:a16="http://schemas.microsoft.com/office/drawing/2014/main" id="{8AA0CF19-51AA-4050-850E-99F2FD2454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486" y="3090018"/>
                <a:ext cx="6361997" cy="83099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>
                    <a:solidFill>
                      <a:srgbClr val="000000"/>
                    </a:solidFill>
                    <a:latin typeface="+mn-ea"/>
                    <a:ea typeface="+mn-ea"/>
                  </a:rPr>
                  <a:t>500</a:t>
                </a:r>
                <a:r>
                  <a:rPr lang="ja-JP" altLang="en-US" sz="2400">
                    <a:solidFill>
                      <a:srgbClr val="000000"/>
                    </a:solidFill>
                    <a:latin typeface="+mn-ea"/>
                    <a:ea typeface="+mn-ea"/>
                  </a:rPr>
                  <a:t>ｍｌのペットボトル</a:t>
                </a:r>
                <a:r>
                  <a:rPr lang="en-US" altLang="ja-JP" sz="2400">
                    <a:solidFill>
                      <a:srgbClr val="000000"/>
                    </a:solidFill>
                    <a:latin typeface="+mn-ea"/>
                    <a:ea typeface="+mn-ea"/>
                  </a:rPr>
                  <a:t>1 </a:t>
                </a:r>
                <a:r>
                  <a:rPr lang="ja-JP" altLang="en-US" sz="2400">
                    <a:solidFill>
                      <a:srgbClr val="000000"/>
                    </a:solidFill>
                    <a:latin typeface="+mn-ea"/>
                    <a:ea typeface="+mn-ea"/>
                  </a:rPr>
                  <a:t>本の水に</a:t>
                </a:r>
                <a:endParaRPr lang="en-US" altLang="ja-JP" sz="2400">
                  <a:solidFill>
                    <a:srgbClr val="000000"/>
                  </a:solidFill>
                  <a:latin typeface="+mn-ea"/>
                  <a:ea typeface="+mn-ea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400">
                    <a:solidFill>
                      <a:srgbClr val="FF0000"/>
                    </a:solidFill>
                    <a:latin typeface="+mn-ea"/>
                    <a:ea typeface="+mn-ea"/>
                  </a:rPr>
                  <a:t>キャップ</a:t>
                </a:r>
                <a:r>
                  <a:rPr lang="en-US" altLang="ja-JP" sz="2400">
                    <a:solidFill>
                      <a:srgbClr val="FF0000"/>
                    </a:solidFill>
                    <a:latin typeface="+mn-ea"/>
                    <a:ea typeface="+mn-ea"/>
                  </a:rPr>
                  <a:t>10</a:t>
                </a:r>
                <a:r>
                  <a:rPr lang="ja-JP" altLang="en-US" sz="2400">
                    <a:solidFill>
                      <a:srgbClr val="FF0000"/>
                    </a:solidFill>
                    <a:latin typeface="+mn-ea"/>
                    <a:ea typeface="+mn-ea"/>
                  </a:rPr>
                  <a:t>杯（５</a:t>
                </a:r>
                <a:r>
                  <a:rPr lang="en-US" altLang="ja-JP" sz="2400">
                    <a:solidFill>
                      <a:srgbClr val="FF0000"/>
                    </a:solidFill>
                    <a:latin typeface="+mn-ea"/>
                    <a:ea typeface="+mn-ea"/>
                  </a:rPr>
                  <a:t>0</a:t>
                </a:r>
                <a:r>
                  <a:rPr lang="ja-JP" altLang="en-US" sz="2400">
                    <a:solidFill>
                      <a:srgbClr val="FF0000"/>
                    </a:solidFill>
                    <a:latin typeface="+mn-ea"/>
                    <a:ea typeface="+mn-ea"/>
                  </a:rPr>
                  <a:t>ｍｌ）</a:t>
                </a:r>
                <a:r>
                  <a:rPr lang="ja-JP" altLang="en-US" sz="2400">
                    <a:solidFill>
                      <a:srgbClr val="000000"/>
                    </a:solidFill>
                    <a:latin typeface="+mn-ea"/>
                    <a:ea typeface="+mn-ea"/>
                  </a:rPr>
                  <a:t>の漂白剤を加える</a:t>
                </a:r>
                <a:endParaRPr lang="en-US" altLang="ja-JP" sz="2400">
                  <a:solidFill>
                    <a:srgbClr val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7836" name="テキスト ボックス 14">
                <a:extLst>
                  <a:ext uri="{FF2B5EF4-FFF2-40B4-BE49-F238E27FC236}">
                    <a16:creationId xmlns:a16="http://schemas.microsoft.com/office/drawing/2014/main" id="{062A75F2-E07C-403E-8E8B-D2A2A92C93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4200" y="4953001"/>
                <a:ext cx="1261884" cy="625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3467" b="1">
                    <a:solidFill>
                      <a:srgbClr val="FF0000"/>
                    </a:solidFill>
                    <a:latin typeface="+mn-ea"/>
                    <a:ea typeface="+mn-ea"/>
                  </a:rPr>
                  <a:t>0.5</a:t>
                </a:r>
                <a:r>
                  <a:rPr lang="ja-JP" altLang="en-US" sz="3467" b="1">
                    <a:solidFill>
                      <a:srgbClr val="FF0000"/>
                    </a:solidFill>
                    <a:latin typeface="+mn-ea"/>
                    <a:ea typeface="+mn-ea"/>
                  </a:rPr>
                  <a:t>％</a:t>
                </a:r>
              </a:p>
            </p:txBody>
          </p:sp>
          <p:sp>
            <p:nvSpPr>
              <p:cNvPr id="77838" name="テキスト ボックス 18">
                <a:extLst>
                  <a:ext uri="{FF2B5EF4-FFF2-40B4-BE49-F238E27FC236}">
                    <a16:creationId xmlns:a16="http://schemas.microsoft.com/office/drawing/2014/main" id="{29AE42A1-543B-4069-90CA-065EB7ADB5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3025" y="5033931"/>
                <a:ext cx="665678" cy="15696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消毒液</a:t>
                </a:r>
              </a:p>
            </p:txBody>
          </p:sp>
          <p:pic>
            <p:nvPicPr>
              <p:cNvPr id="23" name="Picture 8">
                <a:extLst>
                  <a:ext uri="{FF2B5EF4-FFF2-40B4-BE49-F238E27FC236}">
                    <a16:creationId xmlns:a16="http://schemas.microsoft.com/office/drawing/2014/main" id="{C18D1C3B-6C04-4D91-98F0-EF5234DBCD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3990" y="4359119"/>
                <a:ext cx="594632" cy="431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8">
                <a:extLst>
                  <a:ext uri="{FF2B5EF4-FFF2-40B4-BE49-F238E27FC236}">
                    <a16:creationId xmlns:a16="http://schemas.microsoft.com/office/drawing/2014/main" id="{1BF50320-BD24-402C-8069-AF8643BF31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1527" y="4923169"/>
                <a:ext cx="594632" cy="431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8">
                <a:extLst>
                  <a:ext uri="{FF2B5EF4-FFF2-40B4-BE49-F238E27FC236}">
                    <a16:creationId xmlns:a16="http://schemas.microsoft.com/office/drawing/2014/main" id="{2C35C929-D777-4265-B462-E4BCF2A9D7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9290" y="5428502"/>
                <a:ext cx="594632" cy="431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8">
                <a:extLst>
                  <a:ext uri="{FF2B5EF4-FFF2-40B4-BE49-F238E27FC236}">
                    <a16:creationId xmlns:a16="http://schemas.microsoft.com/office/drawing/2014/main" id="{B6FC2D4C-BD46-4F67-BDD6-ADE76CB826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5881" y="5965382"/>
                <a:ext cx="594632" cy="431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8">
                <a:extLst>
                  <a:ext uri="{FF2B5EF4-FFF2-40B4-BE49-F238E27FC236}">
                    <a16:creationId xmlns:a16="http://schemas.microsoft.com/office/drawing/2014/main" id="{4BB944AA-43C9-4B32-B4F1-D810654341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4019" y="6531101"/>
                <a:ext cx="594632" cy="431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8">
                <a:extLst>
                  <a:ext uri="{FF2B5EF4-FFF2-40B4-BE49-F238E27FC236}">
                    <a16:creationId xmlns:a16="http://schemas.microsoft.com/office/drawing/2014/main" id="{64CAABD7-6A2C-4CFC-9D82-9AB751BA76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1838" y="6483259"/>
                <a:ext cx="594632" cy="431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0ED826B1-3E74-495F-86EA-8500570DA7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7365" y="5945019"/>
                <a:ext cx="594632" cy="431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8">
                <a:extLst>
                  <a:ext uri="{FF2B5EF4-FFF2-40B4-BE49-F238E27FC236}">
                    <a16:creationId xmlns:a16="http://schemas.microsoft.com/office/drawing/2014/main" id="{51EB3E28-5C34-40A4-AACD-4A897F16CC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7482" y="5424605"/>
                <a:ext cx="594632" cy="431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8">
                <a:extLst>
                  <a:ext uri="{FF2B5EF4-FFF2-40B4-BE49-F238E27FC236}">
                    <a16:creationId xmlns:a16="http://schemas.microsoft.com/office/drawing/2014/main" id="{6C1681DB-FA49-43C3-82F3-2BAA57B39F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7945" y="4353416"/>
                <a:ext cx="594632" cy="431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47B0810-BEB7-4557-816D-F6E66732A140}"/>
              </a:ext>
            </a:extLst>
          </p:cNvPr>
          <p:cNvGrpSpPr/>
          <p:nvPr/>
        </p:nvGrpSpPr>
        <p:grpSpPr>
          <a:xfrm>
            <a:off x="187085" y="187069"/>
            <a:ext cx="12894801" cy="9534832"/>
            <a:chOff x="187085" y="187069"/>
            <a:chExt cx="12894801" cy="9534832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7B8E3355-5E37-4F68-850A-20EF8D7E7497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DB961A9-069D-460B-9E00-C8E0C5F86CA8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EB6BBF21-5478-428D-B9B0-8AD2ED9161CE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53953B55-FA70-4F20-B60E-1A06FBEDBDD4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タイトル 3">
            <a:extLst>
              <a:ext uri="{FF2B5EF4-FFF2-40B4-BE49-F238E27FC236}">
                <a16:creationId xmlns:a16="http://schemas.microsoft.com/office/drawing/2014/main" id="{E9BE6EC0-FBB0-43B3-BE57-7130763389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0682" y="627181"/>
            <a:ext cx="12768687" cy="2160503"/>
          </a:xfrm>
        </p:spPr>
        <p:txBody>
          <a:bodyPr>
            <a:normAutofit/>
          </a:bodyPr>
          <a:lstStyle/>
          <a:p>
            <a:r>
              <a:rPr lang="en-US" altLang="ja-JP" sz="5400" b="1">
                <a:latin typeface="+mn-ea"/>
              </a:rPr>
              <a:t>A</a:t>
            </a:r>
            <a:r>
              <a:rPr lang="ja-JP" altLang="en-US" sz="5400" b="1">
                <a:latin typeface="+mn-ea"/>
              </a:rPr>
              <a:t>－</a:t>
            </a:r>
            <a:r>
              <a:rPr kumimoji="0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１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游ゴシック Light" panose="020B0300000000000000" pitchFamily="50" charset="-128"/>
                <a:cs typeface="+mn-cs"/>
              </a:rPr>
              <a:t>　</a:t>
            </a:r>
            <a:r>
              <a:rPr lang="ja-JP" altLang="en-US" sz="5400" b="1"/>
              <a:t>嘔吐を発見した職員</a:t>
            </a:r>
            <a:r>
              <a:rPr lang="en-US" altLang="ja-JP" sz="5400" b="1"/>
              <a:t>A</a:t>
            </a:r>
            <a:br>
              <a:rPr lang="en-US" altLang="ja-JP" sz="5400" b="1"/>
            </a:br>
            <a:r>
              <a:rPr lang="ja-JP" altLang="en-US" sz="5400" b="1"/>
              <a:t>　　　　</a:t>
            </a:r>
            <a:r>
              <a:rPr lang="ja-JP" altLang="en-US" sz="5400" b="1">
                <a:latin typeface="+mj-ea"/>
                <a:ea typeface="+mj-ea"/>
              </a:rPr>
              <a:t>（応援職員を呼ぶ）</a:t>
            </a:r>
            <a:endParaRPr lang="ja-JP" altLang="en-US" b="1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A2D6A5-156A-4207-8A89-7DAE533EC682}"/>
              </a:ext>
            </a:extLst>
          </p:cNvPr>
          <p:cNvSpPr txBox="1"/>
          <p:nvPr/>
        </p:nvSpPr>
        <p:spPr>
          <a:xfrm>
            <a:off x="0" y="-4469361"/>
            <a:ext cx="9509334" cy="625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467"/>
              <a:t>感染性胃腸炎疑似例発生時アクションカード例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A608813-2D8A-48E8-A32F-74BE0E8408CB}"/>
              </a:ext>
            </a:extLst>
          </p:cNvPr>
          <p:cNvGrpSpPr/>
          <p:nvPr/>
        </p:nvGrpSpPr>
        <p:grpSpPr>
          <a:xfrm>
            <a:off x="814595" y="3169220"/>
            <a:ext cx="4972966" cy="2982828"/>
            <a:chOff x="449130" y="3196515"/>
            <a:chExt cx="4972966" cy="2982828"/>
          </a:xfrm>
        </p:grpSpPr>
        <p:pic>
          <p:nvPicPr>
            <p:cNvPr id="9" name="Picture 2" descr="保母さん・保育士のイラスト（職業） | かわいいフリー素材集 いらすとや">
              <a:extLst>
                <a:ext uri="{FF2B5EF4-FFF2-40B4-BE49-F238E27FC236}">
                  <a16:creationId xmlns:a16="http://schemas.microsoft.com/office/drawing/2014/main" id="{F06A51D4-E179-4ADE-93D4-628A41EFC6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02"/>
            <a:stretch/>
          </p:blipFill>
          <p:spPr bwMode="auto">
            <a:xfrm>
              <a:off x="3124463" y="3196515"/>
              <a:ext cx="2297633" cy="245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保育士の男の子のイラスト（将来の夢） | かわいいフリー素材集 いらすとや">
              <a:extLst>
                <a:ext uri="{FF2B5EF4-FFF2-40B4-BE49-F238E27FC236}">
                  <a16:creationId xmlns:a16="http://schemas.microsoft.com/office/drawing/2014/main" id="{A312E525-3E7A-4F68-8EC1-592A2283B5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3" b="28419"/>
            <a:stretch/>
          </p:blipFill>
          <p:spPr bwMode="auto">
            <a:xfrm>
              <a:off x="1895988" y="3529110"/>
              <a:ext cx="2007343" cy="2114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保育で使える！カードシアターあそび１２ヶ月を買ってみた！レビュー | サンデーのこれいい！ブログ">
              <a:extLst>
                <a:ext uri="{FF2B5EF4-FFF2-40B4-BE49-F238E27FC236}">
                  <a16:creationId xmlns:a16="http://schemas.microsoft.com/office/drawing/2014/main" id="{0C3AF0DA-0E6A-40E1-87AB-CEA0250468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8" b="27665"/>
            <a:stretch/>
          </p:blipFill>
          <p:spPr bwMode="auto">
            <a:xfrm>
              <a:off x="449130" y="3529110"/>
              <a:ext cx="1978584" cy="2114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F086A36E-678E-495A-A8B1-118B835858E3}"/>
                </a:ext>
              </a:extLst>
            </p:cNvPr>
            <p:cNvSpPr txBox="1"/>
            <p:nvPr/>
          </p:nvSpPr>
          <p:spPr>
            <a:xfrm>
              <a:off x="979084" y="5708534"/>
              <a:ext cx="11188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/>
                <a:t>職員</a:t>
              </a:r>
              <a:r>
                <a:rPr kumimoji="1" lang="en-US" altLang="ja-JP" sz="2400"/>
                <a:t>B</a:t>
              </a:r>
              <a:endParaRPr kumimoji="1" lang="ja-JP" altLang="en-US" sz="240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16B54DAD-C9F7-476F-9886-C0F3695453C7}"/>
                </a:ext>
              </a:extLst>
            </p:cNvPr>
            <p:cNvSpPr txBox="1"/>
            <p:nvPr/>
          </p:nvSpPr>
          <p:spPr>
            <a:xfrm>
              <a:off x="2485319" y="5717678"/>
              <a:ext cx="982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/>
                <a:t>職員</a:t>
              </a:r>
              <a:r>
                <a:rPr kumimoji="1" lang="en-US" altLang="ja-JP" sz="2400"/>
                <a:t>C</a:t>
              </a:r>
              <a:endParaRPr kumimoji="1" lang="ja-JP" altLang="en-US" sz="240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4FD5F32-2D76-46EF-81F1-14B0DEE7665C}"/>
                </a:ext>
              </a:extLst>
            </p:cNvPr>
            <p:cNvSpPr txBox="1"/>
            <p:nvPr/>
          </p:nvSpPr>
          <p:spPr>
            <a:xfrm>
              <a:off x="3855329" y="5701155"/>
              <a:ext cx="1086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/>
                <a:t>職員</a:t>
              </a:r>
              <a:r>
                <a:rPr kumimoji="1" lang="en-US" altLang="ja-JP" sz="2400"/>
                <a:t>D</a:t>
              </a:r>
              <a:endParaRPr kumimoji="1" lang="ja-JP" altLang="en-US" sz="2400"/>
            </a:p>
          </p:txBody>
        </p:sp>
      </p:grpSp>
      <p:sp>
        <p:nvSpPr>
          <p:cNvPr id="10" name="思考の吹き出し: 雲形 9">
            <a:extLst>
              <a:ext uri="{FF2B5EF4-FFF2-40B4-BE49-F238E27FC236}">
                <a16:creationId xmlns:a16="http://schemas.microsoft.com/office/drawing/2014/main" id="{2F1B57C7-A14A-4558-BCA6-2A3E589AFF96}"/>
              </a:ext>
            </a:extLst>
          </p:cNvPr>
          <p:cNvSpPr/>
          <p:nvPr/>
        </p:nvSpPr>
        <p:spPr>
          <a:xfrm>
            <a:off x="166358" y="2694468"/>
            <a:ext cx="6405071" cy="4162567"/>
          </a:xfrm>
          <a:prstGeom prst="cloudCallout">
            <a:avLst>
              <a:gd name="adj1" fmla="val 64185"/>
              <a:gd name="adj2" fmla="val 175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4" name="Picture 6" descr="拡声器で話す女性のイラスト（真剣）">
            <a:extLst>
              <a:ext uri="{FF2B5EF4-FFF2-40B4-BE49-F238E27FC236}">
                <a16:creationId xmlns:a16="http://schemas.microsoft.com/office/drawing/2014/main" id="{74BBCECB-5BFC-4A36-815A-2FE4D120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2366" y="3468439"/>
            <a:ext cx="5127345" cy="554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保育園で突然の発熱！ただの風邪？それとも病気？幼児に多い疾病と基本的な対応|保育士さんのための保育コラム【保育士求人 ほいくジョブ】">
            <a:extLst>
              <a:ext uri="{FF2B5EF4-FFF2-40B4-BE49-F238E27FC236}">
                <a16:creationId xmlns:a16="http://schemas.microsoft.com/office/drawing/2014/main" id="{949CC8EE-DFCC-45C9-A181-E45F393EC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89"/>
          <a:stretch/>
        </p:blipFill>
        <p:spPr bwMode="auto">
          <a:xfrm>
            <a:off x="5614846" y="6264321"/>
            <a:ext cx="2860499" cy="279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6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2310C28-C5E9-4F8C-9798-0682D99DCBF5}"/>
              </a:ext>
            </a:extLst>
          </p:cNvPr>
          <p:cNvGrpSpPr/>
          <p:nvPr/>
        </p:nvGrpSpPr>
        <p:grpSpPr>
          <a:xfrm>
            <a:off x="187085" y="187069"/>
            <a:ext cx="12894801" cy="9534832"/>
            <a:chOff x="187085" y="187069"/>
            <a:chExt cx="12894801" cy="953483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B47E894A-FF58-4CB5-A04E-3B07690EA001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8C1C9DD-9E9F-4A4D-832C-5399A957331E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1B4F9D2-5C0D-47A1-AD72-1D5C4E38B44B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8B61C216-47BF-4AC0-8BFB-AC2A91F5F965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EFB75B4-EE09-4B79-AFCB-37FD087C358C}"/>
              </a:ext>
            </a:extLst>
          </p:cNvPr>
          <p:cNvSpPr txBox="1"/>
          <p:nvPr/>
        </p:nvSpPr>
        <p:spPr>
          <a:xfrm>
            <a:off x="682391" y="5154128"/>
            <a:ext cx="1420731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4100"/>
              <a:t>職員（</a:t>
            </a:r>
            <a:r>
              <a:rPr lang="en-US" altLang="ja-JP" sz="4100"/>
              <a:t>B</a:t>
            </a:r>
            <a:r>
              <a:rPr lang="ja-JP" altLang="en-US" sz="4100"/>
              <a:t>）に</a:t>
            </a:r>
            <a:r>
              <a:rPr lang="ja-JP" altLang="en-US" sz="4100" u="sng"/>
              <a:t>汚染区域の区分け（ゾーニング）</a:t>
            </a:r>
            <a:r>
              <a:rPr lang="ja-JP" altLang="en-US" sz="4100"/>
              <a:t>と</a:t>
            </a:r>
            <a:endParaRPr lang="en-US" altLang="ja-JP" sz="4100"/>
          </a:p>
          <a:p>
            <a:pPr marL="0" indent="0">
              <a:buNone/>
            </a:pPr>
            <a:r>
              <a:rPr lang="ja-JP" altLang="en-US" sz="4100"/>
              <a:t>　　　　　</a:t>
            </a:r>
            <a:r>
              <a:rPr lang="ja-JP" altLang="en-US" sz="4100" u="sng"/>
              <a:t>嘔吐物処理、消毒</a:t>
            </a:r>
            <a:r>
              <a:rPr lang="ja-JP" altLang="en-US" sz="4100"/>
              <a:t>のリーダー役を依頼</a:t>
            </a:r>
            <a:endParaRPr lang="en-US" altLang="ja-JP" sz="4100"/>
          </a:p>
          <a:p>
            <a:pPr marL="0" indent="0">
              <a:buNone/>
            </a:pPr>
            <a:endParaRPr lang="en-US" altLang="ja-JP" sz="4100"/>
          </a:p>
          <a:p>
            <a:pPr marL="0" indent="0">
              <a:buNone/>
            </a:pPr>
            <a:r>
              <a:rPr lang="ja-JP" altLang="en-US" sz="4100"/>
              <a:t>職員（</a:t>
            </a:r>
            <a:r>
              <a:rPr lang="en-US" altLang="ja-JP" sz="4100"/>
              <a:t>C</a:t>
            </a:r>
            <a:r>
              <a:rPr lang="ja-JP" altLang="en-US" sz="4100"/>
              <a:t>）に</a:t>
            </a:r>
            <a:r>
              <a:rPr lang="ja-JP" altLang="en-US" sz="4100" u="sng"/>
              <a:t>換気</a:t>
            </a:r>
            <a:r>
              <a:rPr lang="ja-JP" altLang="en-US" sz="4100"/>
              <a:t>を依頼</a:t>
            </a:r>
            <a:endParaRPr lang="en-US" altLang="ja-JP" sz="4100"/>
          </a:p>
          <a:p>
            <a:pPr marL="0" indent="0">
              <a:buNone/>
            </a:pPr>
            <a:endParaRPr lang="en-US" altLang="ja-JP" sz="4100"/>
          </a:p>
          <a:p>
            <a:pPr marL="0" indent="0">
              <a:buNone/>
            </a:pPr>
            <a:r>
              <a:rPr lang="ja-JP" altLang="en-US" sz="4100"/>
              <a:t>職員（</a:t>
            </a:r>
            <a:r>
              <a:rPr lang="en-US" altLang="ja-JP" sz="4100"/>
              <a:t>D</a:t>
            </a:r>
            <a:r>
              <a:rPr lang="ja-JP" altLang="en-US" sz="4100"/>
              <a:t>）に</a:t>
            </a:r>
            <a:r>
              <a:rPr lang="ja-JP" altLang="en-US" sz="4100" u="sng"/>
              <a:t>嘔吐物処理セットを持ってくる</a:t>
            </a:r>
            <a:r>
              <a:rPr lang="ja-JP" altLang="en-US" sz="4100"/>
              <a:t>よう依頼</a:t>
            </a:r>
            <a:endParaRPr lang="en-US" altLang="ja-JP" sz="410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8A4C9C-C8A9-4728-96FB-68CBDF3B6A07}"/>
              </a:ext>
            </a:extLst>
          </p:cNvPr>
          <p:cNvSpPr txBox="1"/>
          <p:nvPr/>
        </p:nvSpPr>
        <p:spPr>
          <a:xfrm>
            <a:off x="586856" y="1023582"/>
            <a:ext cx="13183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5400" b="1">
                <a:latin typeface="+mn-ea"/>
              </a:rPr>
              <a:t>A</a:t>
            </a:r>
            <a:r>
              <a:rPr lang="ja-JP" altLang="en-US" sz="5400" b="1">
                <a:latin typeface="+mn-ea"/>
              </a:rPr>
              <a:t>－１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游ゴシック Light" panose="020B0300000000000000" pitchFamily="50" charset="-128"/>
                <a:cs typeface="+mn-cs"/>
              </a:rPr>
              <a:t>　嘔吐を発見した職員</a:t>
            </a:r>
            <a:r>
              <a:rPr kumimoji="1" lang="en-US" altLang="ja-JP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游ゴシック Light" panose="020B0300000000000000" pitchFamily="50" charset="-128"/>
                <a:cs typeface="+mn-cs"/>
              </a:rPr>
              <a:t>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>
                <a:solidFill>
                  <a:prstClr val="black"/>
                </a:solidFill>
                <a:latin typeface="Calibri Light" panose="020F0302020204030204"/>
                <a:ea typeface="游ゴシック Light" panose="020B0300000000000000" pitchFamily="50" charset="-128"/>
              </a:rPr>
              <a:t>　　　</a:t>
            </a:r>
            <a:r>
              <a:rPr kumimoji="1" lang="ja-JP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游ゴシック Light" panose="020B0300000000000000" pitchFamily="50" charset="-128"/>
                <a:cs typeface="+mn-cs"/>
              </a:rPr>
              <a:t>（応援職員を呼ぶ）</a:t>
            </a:r>
            <a:endParaRPr kumimoji="0" lang="en-US" altLang="ja-JP" sz="5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5A12FB-A7D0-45AF-9D05-DCEBF67DAF3D}"/>
              </a:ext>
            </a:extLst>
          </p:cNvPr>
          <p:cNvSpPr txBox="1"/>
          <p:nvPr/>
        </p:nvSpPr>
        <p:spPr>
          <a:xfrm>
            <a:off x="973991" y="3394950"/>
            <a:ext cx="1144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ja-JP" altLang="en-US" sz="7200" b="1"/>
              <a:t>★職員</a:t>
            </a:r>
            <a:r>
              <a:rPr lang="en-US" altLang="ja-JP" sz="7200" b="1"/>
              <a:t>B</a:t>
            </a:r>
            <a:r>
              <a:rPr lang="ja-JP" altLang="en-US" sz="7200" b="1"/>
              <a:t>、</a:t>
            </a:r>
            <a:r>
              <a:rPr lang="en-US" altLang="ja-JP" sz="7200" b="1"/>
              <a:t>C</a:t>
            </a:r>
            <a:r>
              <a:rPr lang="ja-JP" altLang="en-US" sz="7200" b="1"/>
              <a:t>、</a:t>
            </a:r>
            <a:r>
              <a:rPr lang="en-US" altLang="ja-JP" sz="7200" b="1"/>
              <a:t>D</a:t>
            </a:r>
            <a:r>
              <a:rPr lang="ja-JP" altLang="en-US" sz="7200" b="1"/>
              <a:t>に応援依頼</a:t>
            </a:r>
            <a:endParaRPr lang="en-US" altLang="ja-JP" sz="7200" b="1"/>
          </a:p>
        </p:txBody>
      </p:sp>
    </p:spTree>
    <p:extLst>
      <p:ext uri="{BB962C8B-B14F-4D97-AF65-F5344CB8AC3E}">
        <p14:creationId xmlns:p14="http://schemas.microsoft.com/office/powerpoint/2010/main" val="297039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9BE6EC0-FBB0-43B3-BE57-71307633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0" y="676919"/>
            <a:ext cx="11391900" cy="1288360"/>
          </a:xfrm>
        </p:spPr>
        <p:txBody>
          <a:bodyPr>
            <a:normAutofit fontScale="90000"/>
          </a:bodyPr>
          <a:lstStyle/>
          <a:p>
            <a:r>
              <a:rPr lang="en-US" altLang="ja-JP" sz="5400" b="1">
                <a:latin typeface="+mn-ea"/>
                <a:ea typeface="+mn-ea"/>
              </a:rPr>
              <a:t>A</a:t>
            </a:r>
            <a:r>
              <a:rPr lang="ja-JP" altLang="en-US" sz="5400" b="1">
                <a:latin typeface="+mn-ea"/>
                <a:ea typeface="+mn-ea"/>
              </a:rPr>
              <a:t>－</a:t>
            </a:r>
            <a:r>
              <a:rPr lang="en-US" altLang="ja-JP" sz="5400" b="1">
                <a:latin typeface="+mn-ea"/>
                <a:ea typeface="+mn-ea"/>
              </a:rPr>
              <a:t>2</a:t>
            </a:r>
            <a:r>
              <a:rPr lang="ja-JP" altLang="en-US" sz="5400" b="1">
                <a:latin typeface="+mn-ea"/>
                <a:ea typeface="+mn-ea"/>
              </a:rPr>
              <a:t>　</a:t>
            </a:r>
            <a:r>
              <a:rPr lang="ja-JP" altLang="en-US" sz="5400" b="1">
                <a:latin typeface="+mj-ea"/>
              </a:rPr>
              <a:t>職員</a:t>
            </a:r>
            <a:r>
              <a:rPr lang="en-US" altLang="ja-JP" sz="5400" b="1">
                <a:latin typeface="+mj-ea"/>
              </a:rPr>
              <a:t>A</a:t>
            </a:r>
            <a:br>
              <a:rPr lang="en-US" altLang="ja-JP" sz="5400" b="1">
                <a:latin typeface="+mj-ea"/>
              </a:rPr>
            </a:br>
            <a:r>
              <a:rPr lang="ja-JP" altLang="en-US" sz="5400" b="1">
                <a:latin typeface="+mj-ea"/>
                <a:ea typeface="+mj-ea"/>
              </a:rPr>
              <a:t>（発見者、汚染区域にいる園児のケア）</a:t>
            </a:r>
            <a:endParaRPr lang="ja-JP" altLang="en-US" sz="5400" b="1">
              <a:latin typeface="+mj-ea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215B394-3EBE-4839-93FB-491E57084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84" y="1965279"/>
            <a:ext cx="11590266" cy="74097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altLang="ja-JP" sz="4000"/>
          </a:p>
          <a:p>
            <a:pPr marL="0" indent="0">
              <a:buNone/>
            </a:pPr>
            <a:r>
              <a:rPr lang="ja-JP" altLang="en-US" sz="7200" b="1"/>
              <a:t>★園児たちのケア</a:t>
            </a:r>
            <a:endParaRPr lang="en-US" altLang="ja-JP" sz="7200" b="1"/>
          </a:p>
          <a:p>
            <a:pPr marL="0" indent="0">
              <a:buNone/>
            </a:pPr>
            <a:endParaRPr lang="en-US" altLang="ja-JP" sz="4000"/>
          </a:p>
          <a:p>
            <a:pPr marL="0" indent="0">
              <a:buNone/>
            </a:pPr>
            <a:r>
              <a:rPr lang="ja-JP" altLang="en-US" sz="4000"/>
              <a:t>袋を持って、嘔吐した園児に</a:t>
            </a:r>
            <a:endParaRPr lang="en-US" altLang="ja-JP" sz="4000"/>
          </a:p>
          <a:p>
            <a:pPr marL="0" indent="0">
              <a:buNone/>
            </a:pPr>
            <a:r>
              <a:rPr lang="ja-JP" altLang="en-US" sz="4000" b="1" u="sng"/>
              <a:t>後ろから近づき、</a:t>
            </a:r>
            <a:r>
              <a:rPr lang="ja-JP" altLang="en-US" sz="4000">
                <a:ea typeface="游ゴシック"/>
              </a:rPr>
              <a:t>二次嘔吐に</a:t>
            </a:r>
            <a:endParaRPr lang="en-US" altLang="ja-JP" sz="4000">
              <a:ea typeface="游ゴシック"/>
            </a:endParaRPr>
          </a:p>
          <a:p>
            <a:pPr marL="0" indent="0">
              <a:buNone/>
            </a:pPr>
            <a:r>
              <a:rPr lang="ja-JP" altLang="en-US" sz="4000">
                <a:ea typeface="游ゴシック"/>
              </a:rPr>
              <a:t>そなえ袋を渡し、声をかけ</a:t>
            </a:r>
            <a:endParaRPr lang="en-US" altLang="ja-JP" sz="4000">
              <a:ea typeface="游ゴシック"/>
            </a:endParaRPr>
          </a:p>
          <a:p>
            <a:pPr marL="0" indent="0">
              <a:buNone/>
            </a:pPr>
            <a:r>
              <a:rPr lang="ja-JP" altLang="en-US" sz="4000">
                <a:ea typeface="游ゴシック"/>
              </a:rPr>
              <a:t>安心させる。</a:t>
            </a:r>
            <a:endParaRPr lang="en-US" altLang="ja-JP" sz="4000">
              <a:ea typeface="游ゴシック"/>
            </a:endParaRPr>
          </a:p>
          <a:p>
            <a:pPr marL="0" indent="0">
              <a:buNone/>
            </a:pPr>
            <a:r>
              <a:rPr lang="ja-JP" altLang="en-US" sz="4000"/>
              <a:t>（他職員が防護服を着用する</a:t>
            </a:r>
            <a:endParaRPr lang="en-US" altLang="ja-JP" sz="4000"/>
          </a:p>
          <a:p>
            <a:pPr marL="0" indent="0">
              <a:buNone/>
            </a:pPr>
            <a:r>
              <a:rPr lang="ja-JP" altLang="en-US" sz="4000"/>
              <a:t>　まで適宜声かけなど）</a:t>
            </a:r>
            <a:endParaRPr lang="en-US" altLang="ja-JP" sz="400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A2D6A5-156A-4207-8A89-7DAE533EC682}"/>
              </a:ext>
            </a:extLst>
          </p:cNvPr>
          <p:cNvSpPr txBox="1"/>
          <p:nvPr/>
        </p:nvSpPr>
        <p:spPr>
          <a:xfrm>
            <a:off x="0" y="-4469361"/>
            <a:ext cx="9509334" cy="625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467"/>
              <a:t>感染性胃腸炎疑似例発生時アクションカード例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8602EAE-79C2-4E5E-A005-7044BDADA477}"/>
              </a:ext>
            </a:extLst>
          </p:cNvPr>
          <p:cNvGrpSpPr/>
          <p:nvPr/>
        </p:nvGrpSpPr>
        <p:grpSpPr>
          <a:xfrm>
            <a:off x="187085" y="187069"/>
            <a:ext cx="12894801" cy="9534832"/>
            <a:chOff x="187085" y="187069"/>
            <a:chExt cx="12894801" cy="9534832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C395178-28D1-4D52-A5DE-83302BF82B30}"/>
                </a:ext>
              </a:extLst>
            </p:cNvPr>
            <p:cNvSpPr/>
            <p:nvPr/>
          </p:nvSpPr>
          <p:spPr>
            <a:xfrm>
              <a:off x="187086" y="393786"/>
              <a:ext cx="373596" cy="9254907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1029108E-DD01-4D13-8F67-418C6875EDA1}"/>
                </a:ext>
              </a:extLst>
            </p:cNvPr>
            <p:cNvSpPr/>
            <p:nvPr/>
          </p:nvSpPr>
          <p:spPr>
            <a:xfrm>
              <a:off x="187085" y="187069"/>
              <a:ext cx="12894801" cy="308902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8DA60B22-C183-4C6B-BFDA-3F0446482489}"/>
                </a:ext>
              </a:extLst>
            </p:cNvPr>
            <p:cNvSpPr/>
            <p:nvPr/>
          </p:nvSpPr>
          <p:spPr>
            <a:xfrm>
              <a:off x="12708290" y="187069"/>
              <a:ext cx="373596" cy="9461624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2B3C85F-C39A-4E9B-B93C-EB6882E2F042}"/>
                </a:ext>
              </a:extLst>
            </p:cNvPr>
            <p:cNvSpPr/>
            <p:nvPr/>
          </p:nvSpPr>
          <p:spPr>
            <a:xfrm>
              <a:off x="187085" y="9375058"/>
              <a:ext cx="12894801" cy="346843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" name="図 1" descr="白いバックグラウンドの前に座っている人形&#10;&#10;低い精度で自動的に生成された説明">
            <a:extLst>
              <a:ext uri="{FF2B5EF4-FFF2-40B4-BE49-F238E27FC236}">
                <a16:creationId xmlns:a16="http://schemas.microsoft.com/office/drawing/2014/main" id="{1E5FE10C-31BA-012B-F121-EF98E2EB9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80" y="5169786"/>
            <a:ext cx="5305504" cy="3644577"/>
          </a:xfrm>
          <a:prstGeom prst="rect">
            <a:avLst/>
          </a:prstGeom>
        </p:spPr>
      </p:pic>
      <p:pic>
        <p:nvPicPr>
          <p:cNvPr id="3" name="Picture 2" descr="保育園で突然の発熱！ただの風邪？それとも病気？幼児に多い疾病と基本的な対応|保育士さんのための保育コラム【保育士求人 ほいくジョブ】">
            <a:extLst>
              <a:ext uri="{FF2B5EF4-FFF2-40B4-BE49-F238E27FC236}">
                <a16:creationId xmlns:a16="http://schemas.microsoft.com/office/drawing/2014/main" id="{76AEBE16-E8A6-5FAE-EDB1-E936AB98B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89"/>
          <a:stretch/>
        </p:blipFill>
        <p:spPr bwMode="auto">
          <a:xfrm>
            <a:off x="8354970" y="6482174"/>
            <a:ext cx="2006221" cy="18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レジ袋のイラスト">
            <a:extLst>
              <a:ext uri="{FF2B5EF4-FFF2-40B4-BE49-F238E27FC236}">
                <a16:creationId xmlns:a16="http://schemas.microsoft.com/office/drawing/2014/main" id="{3FE94F9D-5F7B-511A-918A-9941F54D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515">
            <a:off x="8678877" y="7981340"/>
            <a:ext cx="1483226" cy="15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2736DB82-A381-C369-8B5F-7D6CC3AE2BCD}"/>
              </a:ext>
            </a:extLst>
          </p:cNvPr>
          <p:cNvSpPr/>
          <p:nvPr/>
        </p:nvSpPr>
        <p:spPr>
          <a:xfrm>
            <a:off x="7820166" y="3442723"/>
            <a:ext cx="2593076" cy="2920954"/>
          </a:xfrm>
          <a:prstGeom prst="wedgeEllipseCallout">
            <a:avLst>
              <a:gd name="adj1" fmla="val 46361"/>
              <a:gd name="adj2" fmla="val 5534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89CCD08-80F7-689E-BE16-7EB0C2F522D8}"/>
              </a:ext>
            </a:extLst>
          </p:cNvPr>
          <p:cNvSpPr txBox="1"/>
          <p:nvPr/>
        </p:nvSpPr>
        <p:spPr>
          <a:xfrm>
            <a:off x="8190960" y="4058612"/>
            <a:ext cx="2110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れっど君大丈夫だよ、</a:t>
            </a:r>
            <a:endParaRPr kumimoji="1" lang="en-US" altLang="ja-JP" sz="2800" b="1"/>
          </a:p>
          <a:p>
            <a:r>
              <a:rPr kumimoji="1" lang="ja-JP" altLang="en-US" sz="2800" b="1"/>
              <a:t>袋持ってきたからね</a:t>
            </a:r>
            <a:r>
              <a:rPr kumimoji="1" lang="ja-JP" altLang="en-US" sz="2000" b="1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0140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9257eb-913e-4ac1-85fb-b21a0d82ef28" xsi:nil="true"/>
    <lcf76f155ced4ddcb4097134ff3c332f xmlns="7ccfd1a6-11ac-480e-9454-1a24515d43c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5C7DAB276AEFD44BB62A451F9F2EEB9" ma:contentTypeVersion="15" ma:contentTypeDescription="新しいドキュメントを作成します。" ma:contentTypeScope="" ma:versionID="0ab150a46a2f81062eb087ba73df94b8">
  <xsd:schema xmlns:xsd="http://www.w3.org/2001/XMLSchema" xmlns:xs="http://www.w3.org/2001/XMLSchema" xmlns:p="http://schemas.microsoft.com/office/2006/metadata/properties" xmlns:ns2="7ccfd1a6-11ac-480e-9454-1a24515d43c5" xmlns:ns3="e19257eb-913e-4ac1-85fb-b21a0d82ef28" targetNamespace="http://schemas.microsoft.com/office/2006/metadata/properties" ma:root="true" ma:fieldsID="11b949fe9bbef25f9618d25a0cf26422" ns2:_="" ns3:_="">
    <xsd:import namespace="7ccfd1a6-11ac-480e-9454-1a24515d43c5"/>
    <xsd:import namespace="e19257eb-913e-4ac1-85fb-b21a0d82ef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fd1a6-11ac-480e-9454-1a24515d43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5f17c7ce-d49b-420f-98be-9ce655d2e4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9257eb-913e-4ac1-85fb-b21a0d82ef2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27beafe-62bd-4dd8-9598-29af464b12bc}" ma:internalName="TaxCatchAll" ma:showField="CatchAllData" ma:web="e19257eb-913e-4ac1-85fb-b21a0d82ef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263885-D4D8-4A68-BB44-4974E5CE2EEE}">
  <ds:schemaRefs>
    <ds:schemaRef ds:uri="http://purl.org/dc/terms/"/>
    <ds:schemaRef ds:uri="http://purl.org/dc/dcmitype/"/>
    <ds:schemaRef ds:uri="http://schemas.microsoft.com/office/2006/documentManagement/types"/>
    <ds:schemaRef ds:uri="e19257eb-913e-4ac1-85fb-b21a0d82ef28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ccfd1a6-11ac-480e-9454-1a24515d43c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7803DD-2F52-4CE6-B4AB-BB573B239EA4}">
  <ds:schemaRefs>
    <ds:schemaRef ds:uri="7ccfd1a6-11ac-480e-9454-1a24515d43c5"/>
    <ds:schemaRef ds:uri="e19257eb-913e-4ac1-85fb-b21a0d82ef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6DFCB1F-2161-4DB9-9AE7-C80BC30FA5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2407</Words>
  <Application>Microsoft Office PowerPoint</Application>
  <PresentationFormat>ユーザー設定</PresentationFormat>
  <Paragraphs>389</Paragraphs>
  <Slides>35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6" baseType="lpstr">
      <vt:lpstr>HGP創英角ﾎﾟｯﾌﾟ体</vt:lpstr>
      <vt:lpstr>HGS創英角ﾎﾟｯﾌﾟ体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感染性胃腸炎発生時 アクションカード</vt:lpstr>
      <vt:lpstr>はじめに</vt:lpstr>
      <vt:lpstr>PowerPoint プレゼンテーション</vt:lpstr>
      <vt:lpstr>嘔吐発生時処理に必要な物品</vt:lpstr>
      <vt:lpstr>バケツ</vt:lpstr>
      <vt:lpstr>次亜塩素酸ナトリウムの薄め方 （台所用塩素系漂白剤５％を原液とした場合）</vt:lpstr>
      <vt:lpstr>A－１　嘔吐を発見した職員A 　　　　（応援職員を呼ぶ）</vt:lpstr>
      <vt:lpstr>PowerPoint プレゼンテーション</vt:lpstr>
      <vt:lpstr>A－2　職員A （発見者、汚染区域にいる園児のケア）</vt:lpstr>
      <vt:lpstr>PowerPoint プレゼンテーション</vt:lpstr>
      <vt:lpstr>A－４　職員A （発見者、汚染区域にいた園児のケア）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B－７　職員B（リーダー）</vt:lpstr>
      <vt:lpstr>PowerPoint プレゼンテーション</vt:lpstr>
      <vt:lpstr>PowerPoint プレゼンテーション</vt:lpstr>
      <vt:lpstr>C－1　職員C 　（換気や清潔区域にいる園児の避難、消毒を手伝う人） </vt:lpstr>
      <vt:lpstr>PowerPoint プレゼンテーション</vt:lpstr>
      <vt:lpstr>C－２　職員C 　（換気や清潔区域にいる園児の避難、消毒を手伝う人）</vt:lpstr>
      <vt:lpstr>C－３　職員C 　（換気や清潔区域にいる園児の避難、消毒を手伝う人） </vt:lpstr>
      <vt:lpstr>PowerPoint プレゼンテーション</vt:lpstr>
      <vt:lpstr>C－４　職員C 　（換気や清潔区域にいる園児の避難、消毒を手伝う人） </vt:lpstr>
      <vt:lpstr>D－１　職員D  （吐物処理セットを取りに行き、 　汚染区域にいる園児の誘導や消毒を手伝う人）</vt:lpstr>
      <vt:lpstr>D－２　職員D  　（吐物処理セットを取りに行き、 　汚染区域にいる園児の誘導や消毒を手伝う人）</vt:lpstr>
      <vt:lpstr>PowerPoint プレゼンテーション</vt:lpstr>
      <vt:lpstr>D－４　職員D （吐物処理セットを取りに行き、 　汚染区域にいる園児の誘導や消毒を手伝う人）</vt:lpstr>
      <vt:lpstr>PowerPoint プレゼンテーション</vt:lpstr>
      <vt:lpstr>D－５　職員D 　 （吐物処理セットを取りに行き、 　　汚染区域にいる園児の誘導や消毒を手伝う人）</vt:lpstr>
      <vt:lpstr>上席職員 ※代行順位を決めておく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嘔吐園児を発見した保育士</dc:title>
  <dc:creator>市川 宏枝</dc:creator>
  <cp:lastModifiedBy>坪田 直子</cp:lastModifiedBy>
  <cp:revision>2</cp:revision>
  <cp:lastPrinted>2024-06-24T12:27:07Z</cp:lastPrinted>
  <dcterms:created xsi:type="dcterms:W3CDTF">2023-05-09T23:51:37Z</dcterms:created>
  <dcterms:modified xsi:type="dcterms:W3CDTF">2024-06-28T02:42:50Z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0x01010035C7DAB276AEFD44BB62A451F9F2EEB9</vt:lpwstr>
  </property>
  <property fmtid="{D5CDD505-2E9C-101B-9397-08002B2CF9AE}" pid="3" name="MediaServiceImageTags">
    <vt:lpwstr/>
  </property>
</Properties>
</file>