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6" r:id="rId2"/>
    <p:sldId id="257" r:id="rId3"/>
    <p:sldId id="299" r:id="rId4"/>
    <p:sldId id="303" r:id="rId5"/>
    <p:sldId id="259" r:id="rId6"/>
    <p:sldId id="305" r:id="rId7"/>
    <p:sldId id="302" r:id="rId8"/>
    <p:sldId id="304" r:id="rId9"/>
    <p:sldId id="268" r:id="rId10"/>
    <p:sldId id="300" r:id="rId11"/>
    <p:sldId id="298" r:id="rId12"/>
    <p:sldId id="272" r:id="rId13"/>
    <p:sldId id="269" r:id="rId14"/>
    <p:sldId id="295" r:id="rId15"/>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5CF0"/>
    <a:srgbClr val="FCFB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370" autoAdjust="0"/>
    <p:restoredTop sz="96521" autoAdjust="0"/>
  </p:normalViewPr>
  <p:slideViewPr>
    <p:cSldViewPr snapToGrid="0">
      <p:cViewPr varScale="1">
        <p:scale>
          <a:sx n="87" d="100"/>
          <a:sy n="87" d="100"/>
        </p:scale>
        <p:origin x="744" y="7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0" d="100"/>
          <a:sy n="80" d="100"/>
        </p:scale>
        <p:origin x="4002"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6F720F-072C-4E9E-897A-5C777628D59C}" type="datetimeFigureOut">
              <a:rPr kumimoji="1" lang="ja-JP" altLang="en-US" smtClean="0"/>
              <a:t>2026/7/10</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D06E9F-7E50-4146-AC04-F2AEF95BBE89}" type="slidenum">
              <a:rPr kumimoji="1" lang="ja-JP" altLang="en-US" smtClean="0"/>
              <a:t>‹#›</a:t>
            </a:fld>
            <a:endParaRPr kumimoji="1" lang="ja-JP" altLang="en-US"/>
          </a:p>
        </p:txBody>
      </p:sp>
    </p:spTree>
    <p:extLst>
      <p:ext uri="{BB962C8B-B14F-4D97-AF65-F5344CB8AC3E}">
        <p14:creationId xmlns:p14="http://schemas.microsoft.com/office/powerpoint/2010/main" val="171283428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こちらが被災報告の流れとなります。</a:t>
            </a:r>
            <a:endParaRPr kumimoji="1" lang="en-US" altLang="ja-JP" dirty="0"/>
          </a:p>
          <a:p>
            <a:r>
              <a:rPr kumimoji="1" lang="ja-JP" altLang="en-US" dirty="0"/>
              <a:t>まず、国がシステムへ災害情報を登録します。</a:t>
            </a:r>
            <a:endParaRPr kumimoji="1" lang="en-US" altLang="ja-JP" dirty="0"/>
          </a:p>
          <a:p>
            <a:r>
              <a:rPr kumimoji="1" lang="ja-JP" altLang="en-US" dirty="0"/>
              <a:t>その後、施設宛てに被災報告指示をメールにて通知します。</a:t>
            </a:r>
            <a:endParaRPr kumimoji="1" lang="en-US" altLang="ja-JP" dirty="0"/>
          </a:p>
          <a:p>
            <a:r>
              <a:rPr kumimoji="1" lang="ja-JP" altLang="en-US" dirty="0"/>
              <a:t>システム登録済の全施設へ県社協アドレスから一斉通知、県所管施設向けに県アドレスから通知、市町所管施設向けに市町アドレスから通知を行います。</a:t>
            </a:r>
            <a:endParaRPr kumimoji="1" lang="en-US" altLang="ja-JP" dirty="0"/>
          </a:p>
          <a:p>
            <a:r>
              <a:rPr kumimoji="1" lang="ja-JP" altLang="en-US" dirty="0"/>
              <a:t>通知を受けた施設は被災状況を入力します。</a:t>
            </a:r>
            <a:endParaRPr kumimoji="1" lang="en-US" altLang="ja-JP" dirty="0"/>
          </a:p>
          <a:p>
            <a:r>
              <a:rPr kumimoji="1" lang="ja-JP" altLang="en-US" dirty="0"/>
              <a:t>県および市町はシステムで入力された情報を集計します。</a:t>
            </a:r>
            <a:endParaRPr kumimoji="1" lang="en-US" altLang="ja-JP" dirty="0"/>
          </a:p>
          <a:p>
            <a:r>
              <a:rPr kumimoji="1" lang="ja-JP" altLang="en-US" dirty="0"/>
              <a:t>未入力施設には、追加確認を実施し、必要に応じて代理入力を実施します。</a:t>
            </a:r>
            <a:endParaRPr kumimoji="1" lang="en-US" altLang="ja-JP" dirty="0"/>
          </a:p>
          <a:p>
            <a:r>
              <a:rPr kumimoji="1" lang="ja-JP" altLang="en-US" dirty="0"/>
              <a:t>こうして集まった情報をもとに支援ニーズを把握し、支援の優先付けおよび外部への支援要請を行っていきます。</a:t>
            </a:r>
            <a:endParaRPr kumimoji="1" lang="en-US" altLang="ja-JP" dirty="0"/>
          </a:p>
          <a:p>
            <a:br>
              <a:rPr kumimoji="1" lang="en-US" altLang="ja-JP" dirty="0"/>
            </a:br>
            <a:r>
              <a:rPr kumimoji="1" lang="ja-JP" altLang="en-US" dirty="0"/>
              <a:t>早期の支援ニーズの把握および優先付けのためには、施設さんがもれなく入力してもらうことが大切になります。</a:t>
            </a:r>
          </a:p>
        </p:txBody>
      </p:sp>
      <p:sp>
        <p:nvSpPr>
          <p:cNvPr id="4" name="スライド番号プレースホルダー 3"/>
          <p:cNvSpPr>
            <a:spLocks noGrp="1"/>
          </p:cNvSpPr>
          <p:nvPr>
            <p:ph type="sldNum" sz="quarter" idx="5"/>
          </p:nvPr>
        </p:nvSpPr>
        <p:spPr/>
        <p:txBody>
          <a:bodyPr/>
          <a:lstStyle/>
          <a:p>
            <a:fld id="{3212AE8B-887C-48AA-B2D7-351734E7BBF9}" type="slidenum">
              <a:rPr kumimoji="1" lang="ja-JP" altLang="en-US" smtClean="0"/>
              <a:t>4</a:t>
            </a:fld>
            <a:endParaRPr kumimoji="1" lang="ja-JP" altLang="en-US"/>
          </a:p>
        </p:txBody>
      </p:sp>
    </p:spTree>
    <p:extLst>
      <p:ext uri="{BB962C8B-B14F-4D97-AF65-F5344CB8AC3E}">
        <p14:creationId xmlns:p14="http://schemas.microsoft.com/office/powerpoint/2010/main" val="2515366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こちらは入力項目に一覧です、必須となっている項目はもれなく入力が必要となります。</a:t>
            </a:r>
          </a:p>
        </p:txBody>
      </p:sp>
      <p:sp>
        <p:nvSpPr>
          <p:cNvPr id="4" name="スライド番号プレースホルダー 3"/>
          <p:cNvSpPr>
            <a:spLocks noGrp="1"/>
          </p:cNvSpPr>
          <p:nvPr>
            <p:ph type="sldNum" sz="quarter" idx="5"/>
          </p:nvPr>
        </p:nvSpPr>
        <p:spPr/>
        <p:txBody>
          <a:bodyPr/>
          <a:lstStyle/>
          <a:p>
            <a:fld id="{3212AE8B-887C-48AA-B2D7-351734E7BBF9}" type="slidenum">
              <a:rPr kumimoji="1" lang="ja-JP" altLang="en-US" smtClean="0"/>
              <a:t>6</a:t>
            </a:fld>
            <a:endParaRPr kumimoji="1" lang="ja-JP" altLang="en-US"/>
          </a:p>
        </p:txBody>
      </p:sp>
    </p:spTree>
    <p:extLst>
      <p:ext uri="{BB962C8B-B14F-4D97-AF65-F5344CB8AC3E}">
        <p14:creationId xmlns:p14="http://schemas.microsoft.com/office/powerpoint/2010/main" val="1871412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7" name="Rectangle 6"/>
          <p:cNvSpPr/>
          <p:nvPr/>
        </p:nvSpPr>
        <p:spPr>
          <a:xfrm>
            <a:off x="2383"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6000" spc="-38" baseline="0">
                <a:solidFill>
                  <a:schemeClr val="tx1">
                    <a:lumMod val="85000"/>
                    <a:lumOff val="15000"/>
                  </a:schemeClr>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825038" y="4455620"/>
            <a:ext cx="7543800" cy="1143000"/>
          </a:xfrm>
        </p:spPr>
        <p:txBody>
          <a:bodyPr lIns="91440" rIns="91440">
            <a:normAutofit/>
          </a:bodyPr>
          <a:lstStyle>
            <a:lvl1pPr marL="0" indent="0" algn="l">
              <a:buNone/>
              <a:defRPr sz="1800" cap="all" spc="150" baseline="0">
                <a:solidFill>
                  <a:schemeClr val="tx2"/>
                </a:solidFill>
                <a:latin typeface="+mj-lt"/>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D2F9AC8E-88F6-4EB5-B440-3453B60B0239}" type="datetime1">
              <a:rPr kumimoji="1" lang="ja-JP" altLang="en-US" smtClean="0"/>
              <a:t>2026/7/10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01723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D604C1B-243D-48C8-A676-F41F3AFE4AF2}" type="datetime1">
              <a:rPr kumimoji="1" lang="ja-JP" altLang="en-US" smtClean="0"/>
              <a:t>2026/7/10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8020083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7" name="Rectangle 6"/>
          <p:cNvSpPr/>
          <p:nvPr/>
        </p:nvSpPr>
        <p:spPr>
          <a:xfrm>
            <a:off x="2383"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6" y="414781"/>
            <a:ext cx="1971675" cy="5757421"/>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1" y="414778"/>
            <a:ext cx="5800725" cy="5757422"/>
          </a:xfrm>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BBE8C42-6FE0-4152-B1EF-28A8CE278897}" type="datetime1">
              <a:rPr kumimoji="1" lang="ja-JP" altLang="en-US" smtClean="0"/>
              <a:t>2026/7/10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4201702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BEFA6CA-EB4E-4579-8860-D41D5313D6C5}" type="datetime1">
              <a:rPr kumimoji="1" lang="ja-JP" altLang="en-US" smtClean="0"/>
              <a:t>2026/7/10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3630909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3"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6000" b="0">
                <a:solidFill>
                  <a:schemeClr val="tx1">
                    <a:lumMod val="85000"/>
                    <a:lumOff val="15000"/>
                  </a:schemeClr>
                </a:solidFill>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1800" cap="all" spc="150" baseline="0">
                <a:solidFill>
                  <a:schemeClr val="tx2"/>
                </a:solidFill>
                <a:latin typeface="+mj-lt"/>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4C8ED4B-D232-4B26-8084-31A516EB7BC4}" type="datetime1">
              <a:rPr kumimoji="1" lang="ja-JP" altLang="en-US" smtClean="0"/>
              <a:t>2026/7/10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7072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6"/>
            <a:ext cx="7543800" cy="1450757"/>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22959" y="1845734"/>
            <a:ext cx="370332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2AAE9AA8-6900-4816-BC27-7C21E9129C0D}" type="datetime1">
              <a:rPr kumimoji="1" lang="ja-JP" altLang="en-US" smtClean="0"/>
              <a:t>2026/7/10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1315862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6"/>
            <a:ext cx="7543800" cy="1450757"/>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822960" y="2582334"/>
            <a:ext cx="370332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4663440" y="2582334"/>
            <a:ext cx="370332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4001EEFE-9888-439D-B60F-CE05882ABA22}" type="datetime1">
              <a:rPr kumimoji="1" lang="ja-JP" altLang="en-US" smtClean="0"/>
              <a:t>2026/7/10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677786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C6B24754-7703-4669-AD42-129386540AA7}" type="datetime1">
              <a:rPr kumimoji="1" lang="ja-JP" altLang="en-US" smtClean="0"/>
              <a:t>2026/7/10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310567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5" name="Rectangle 4"/>
          <p:cNvSpPr/>
          <p:nvPr/>
        </p:nvSpPr>
        <p:spPr>
          <a:xfrm>
            <a:off x="2383"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3"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4A7C988-C7A2-444C-B493-E0342109AB7F}" type="datetime1">
              <a:rPr kumimoji="1" lang="ja-JP" altLang="en-US" smtClean="0"/>
              <a:t>2026/7/10</a:t>
            </a:fld>
            <a:endParaRPr kumimoji="1" lang="ja-JP" alt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kumimoji="1" lang="ja-JP" altLang="en-US"/>
          </a:p>
        </p:txBody>
      </p:sp>
      <p:sp>
        <p:nvSpPr>
          <p:cNvPr id="9" name="Slide Number Placeholder 8"/>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4055091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コンテンツ">
    <p:spTree>
      <p:nvGrpSpPr>
        <p:cNvPr id="1" name=""/>
        <p:cNvGrpSpPr/>
        <p:nvPr/>
      </p:nvGrpSpPr>
      <p:grpSpPr>
        <a:xfrm>
          <a:off x="0" y="0"/>
          <a:ext cx="0" cy="0"/>
          <a:chOff x="0" y="0"/>
          <a:chExt cx="0" cy="0"/>
        </a:xfrm>
      </p:grpSpPr>
      <p:sp>
        <p:nvSpPr>
          <p:cNvPr id="8" name="Rectangle 7"/>
          <p:cNvSpPr/>
          <p:nvPr/>
        </p:nvSpPr>
        <p:spPr>
          <a:xfrm>
            <a:off x="14"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2700" b="0">
                <a:solidFill>
                  <a:srgbClr val="FFFFFF"/>
                </a:solidFill>
              </a:defRPr>
            </a:lvl1pPr>
          </a:lstStyle>
          <a:p>
            <a:r>
              <a:rPr lang="ja-JP" altLang="en-US"/>
              <a:t>マスター タイトルの書式設定</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5" name="Date Placeholder 4"/>
          <p:cNvSpPr>
            <a:spLocks noGrp="1"/>
          </p:cNvSpPr>
          <p:nvPr>
            <p:ph type="dt" sz="half" idx="10"/>
          </p:nvPr>
        </p:nvSpPr>
        <p:spPr>
          <a:xfrm>
            <a:off x="349135" y="6459788"/>
            <a:ext cx="1963883" cy="365125"/>
          </a:xfrm>
        </p:spPr>
        <p:txBody>
          <a:bodyPr/>
          <a:lstStyle>
            <a:lvl1pPr algn="l">
              <a:defRPr/>
            </a:lvl1pPr>
          </a:lstStyle>
          <a:p>
            <a:fld id="{FC60B2BE-F938-4D24-9EE9-A559C5E3DC91}" type="datetime1">
              <a:rPr kumimoji="1" lang="ja-JP" altLang="en-US" smtClean="0"/>
              <a:t>2026/7/10</a:t>
            </a:fld>
            <a:endParaRPr kumimoji="1" lang="ja-JP" altLang="en-US"/>
          </a:p>
        </p:txBody>
      </p:sp>
      <p:sp>
        <p:nvSpPr>
          <p:cNvPr id="6" name="Footer Placeholder 5"/>
          <p:cNvSpPr>
            <a:spLocks noGrp="1"/>
          </p:cNvSpPr>
          <p:nvPr>
            <p:ph type="ftr" sz="quarter" idx="11"/>
          </p:nvPr>
        </p:nvSpPr>
        <p:spPr>
          <a:xfrm>
            <a:off x="3600450" y="6459788"/>
            <a:ext cx="3486150" cy="365125"/>
          </a:xfrm>
        </p:spPr>
        <p:txBody>
          <a:bodyPr/>
          <a:lstStyle>
            <a:lvl1pPr algn="l">
              <a:defRPr>
                <a:solidFill>
                  <a:schemeClr val="tx2"/>
                </a:solidFill>
              </a:defRPr>
            </a:lvl1pPr>
          </a:lstStyle>
          <a:p>
            <a:endParaRPr kumimoji="1" lang="ja-JP" alt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6338989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8" name="Rectangle 7"/>
          <p:cNvSpPr/>
          <p:nvPr/>
        </p:nvSpPr>
        <p:spPr>
          <a:xfrm>
            <a:off x="1"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3"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4948" cy="822960"/>
          </a:xfrm>
        </p:spPr>
        <p:txBody>
          <a:bodyPr lIns="91440" tIns="0" rIns="91440" bIns="0" anchor="b">
            <a:noAutofit/>
          </a:bodyPr>
          <a:lstStyle>
            <a:lvl1pPr>
              <a:defRPr sz="2700" b="0">
                <a:solidFill>
                  <a:srgbClr val="FFFFFF"/>
                </a:solidFill>
              </a:defRPr>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13" y="0"/>
            <a:ext cx="9143989" cy="4915076"/>
          </a:xfrm>
          <a:blipFill>
            <a:blip r:embed="rId2"/>
            <a:stretch>
              <a:fillRect/>
            </a:stretch>
          </a:blipFill>
        </p:spPr>
        <p:txBody>
          <a:bodyPr lIns="457200" tIns="457200" anchor="t"/>
          <a:lstStyle>
            <a:lvl1pPr marL="0" indent="0">
              <a:buNone/>
              <a:defRPr sz="2400">
                <a:solidFill>
                  <a:schemeClr val="bg1"/>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22960" y="5907023"/>
            <a:ext cx="7584948" cy="594360"/>
          </a:xfrm>
        </p:spPr>
        <p:txBody>
          <a:bodyPr lIns="91440" tIns="0" rIns="91440" bIns="0">
            <a:normAutofit/>
          </a:bodyPr>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2BFBC63-643A-4502-B737-6DC3B9CA74D3}" type="datetime1">
              <a:rPr kumimoji="1" lang="ja-JP" altLang="en-US" smtClean="0"/>
              <a:t>2026/7/10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19709467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334316"/>
            <a:ext cx="9144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5"/>
            <a:ext cx="7543800" cy="702302"/>
          </a:xfrm>
          <a:prstGeom prst="rect">
            <a:avLst/>
          </a:prstGeom>
        </p:spPr>
        <p:txBody>
          <a:bodyPr vert="horz" lIns="91440" tIns="45720" rIns="91440" bIns="45720" rtlCol="0" anchor="b">
            <a:normAutofit/>
          </a:bodyPr>
          <a:lstStyle/>
          <a:p>
            <a:r>
              <a:rPr lang="ja-JP" altLang="en-US" dirty="0"/>
              <a:t>マスター タイトルの書式設定</a:t>
            </a:r>
            <a:endParaRPr lang="en-US" dirty="0"/>
          </a:p>
        </p:txBody>
      </p:sp>
      <p:sp>
        <p:nvSpPr>
          <p:cNvPr id="3" name="Text Placeholder 2"/>
          <p:cNvSpPr>
            <a:spLocks noGrp="1"/>
          </p:cNvSpPr>
          <p:nvPr>
            <p:ph type="body" idx="1"/>
          </p:nvPr>
        </p:nvSpPr>
        <p:spPr>
          <a:xfrm>
            <a:off x="822960" y="1845734"/>
            <a:ext cx="7543800" cy="4023360"/>
          </a:xfrm>
          <a:prstGeom prst="rect">
            <a:avLst/>
          </a:prstGeom>
        </p:spPr>
        <p:txBody>
          <a:bodyPr vert="horz" lIns="0" tIns="45720" rIns="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22962" y="6459788"/>
            <a:ext cx="1854203" cy="365125"/>
          </a:xfrm>
          <a:prstGeom prst="rect">
            <a:avLst/>
          </a:prstGeom>
        </p:spPr>
        <p:txBody>
          <a:bodyPr vert="horz" lIns="91440" tIns="45720" rIns="91440" bIns="45720" rtlCol="0" anchor="ctr"/>
          <a:lstStyle>
            <a:lvl1pPr algn="l">
              <a:defRPr sz="675">
                <a:solidFill>
                  <a:srgbClr val="FFFFFF"/>
                </a:solidFill>
              </a:defRPr>
            </a:lvl1pPr>
          </a:lstStyle>
          <a:p>
            <a:fld id="{8115E475-F026-4ECE-A497-509D197BEDF0}" type="datetime1">
              <a:rPr kumimoji="1" lang="ja-JP" altLang="en-US" smtClean="0"/>
              <a:t>2026/7/10</a:t>
            </a:fld>
            <a:endParaRPr kumimoji="1" lang="ja-JP" altLang="en-US"/>
          </a:p>
        </p:txBody>
      </p:sp>
      <p:sp>
        <p:nvSpPr>
          <p:cNvPr id="5" name="Footer Placeholder 4"/>
          <p:cNvSpPr>
            <a:spLocks noGrp="1"/>
          </p:cNvSpPr>
          <p:nvPr>
            <p:ph type="ftr" sz="quarter" idx="3"/>
          </p:nvPr>
        </p:nvSpPr>
        <p:spPr>
          <a:xfrm>
            <a:off x="2764640" y="6459788"/>
            <a:ext cx="3617103" cy="365125"/>
          </a:xfrm>
          <a:prstGeom prst="rect">
            <a:avLst/>
          </a:prstGeom>
        </p:spPr>
        <p:txBody>
          <a:bodyPr vert="horz" lIns="91440" tIns="45720" rIns="91440" bIns="45720" rtlCol="0" anchor="ctr"/>
          <a:lstStyle>
            <a:lvl1pPr algn="ctr">
              <a:defRPr sz="675" cap="all" baseline="0">
                <a:solidFill>
                  <a:srgbClr val="FFFFFF"/>
                </a:solidFill>
              </a:defRPr>
            </a:lvl1pPr>
          </a:lstStyle>
          <a:p>
            <a:endParaRPr kumimoji="1" lang="ja-JP" altLang="en-US"/>
          </a:p>
        </p:txBody>
      </p:sp>
      <p:sp>
        <p:nvSpPr>
          <p:cNvPr id="6" name="Slide Number Placeholder 5"/>
          <p:cNvSpPr>
            <a:spLocks noGrp="1"/>
          </p:cNvSpPr>
          <p:nvPr>
            <p:ph type="sldNum" sz="quarter" idx="4"/>
          </p:nvPr>
        </p:nvSpPr>
        <p:spPr>
          <a:xfrm>
            <a:off x="7425345" y="6459788"/>
            <a:ext cx="984019" cy="365125"/>
          </a:xfrm>
          <a:prstGeom prst="rect">
            <a:avLst/>
          </a:prstGeom>
        </p:spPr>
        <p:txBody>
          <a:bodyPr vert="horz" lIns="91440" tIns="45720" rIns="91440" bIns="45720" rtlCol="0" anchor="ctr"/>
          <a:lstStyle>
            <a:lvl1pPr algn="r">
              <a:defRPr sz="788">
                <a:solidFill>
                  <a:srgbClr val="FFFFFF"/>
                </a:solidFill>
              </a:defRPr>
            </a:lvl1pPr>
          </a:lstStyle>
          <a:p>
            <a:fld id="{A99D720A-4AD5-4DCF-885F-DE5297996123}" type="slidenum">
              <a:rPr kumimoji="1" lang="ja-JP" altLang="en-US" smtClean="0"/>
              <a:t>‹#›</a:t>
            </a:fld>
            <a:endParaRPr kumimoji="1" lang="ja-JP" altLang="en-US"/>
          </a:p>
        </p:txBody>
      </p:sp>
      <p:cxnSp>
        <p:nvCxnSpPr>
          <p:cNvPr id="10" name="Straight Connector 9"/>
          <p:cNvCxnSpPr/>
          <p:nvPr/>
        </p:nvCxnSpPr>
        <p:spPr>
          <a:xfrm>
            <a:off x="891540" y="11663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67363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685800" rtl="0" eaLnBrk="1" latinLnBrk="0" hangingPunct="1">
        <a:lnSpc>
          <a:spcPct val="85000"/>
        </a:lnSpc>
        <a:spcBef>
          <a:spcPct val="0"/>
        </a:spcBef>
        <a:buNone/>
        <a:defRPr kumimoji="1" sz="3600" kern="1200" spc="-38" baseline="0">
          <a:solidFill>
            <a:schemeClr val="tx1">
              <a:lumMod val="75000"/>
              <a:lumOff val="25000"/>
            </a:schemeClr>
          </a:solidFill>
          <a:latin typeface="+mj-lt"/>
          <a:ea typeface="+mj-ea"/>
          <a:cs typeface="+mj-cs"/>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kumimoji="1" sz="1500" kern="1200">
          <a:solidFill>
            <a:schemeClr val="tx1">
              <a:lumMod val="75000"/>
              <a:lumOff val="25000"/>
            </a:schemeClr>
          </a:solidFill>
          <a:latin typeface="+mn-lt"/>
          <a:ea typeface="+mn-ea"/>
          <a:cs typeface="+mn-cs"/>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kumimoji="1" sz="1350" kern="1200">
          <a:solidFill>
            <a:schemeClr val="tx1">
              <a:lumMod val="75000"/>
              <a:lumOff val="25000"/>
            </a:schemeClr>
          </a:solidFill>
          <a:latin typeface="+mn-lt"/>
          <a:ea typeface="+mn-ea"/>
          <a:cs typeface="+mn-cs"/>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mailto:hokaisei@pref.fukui.lg.jp"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normAutofit/>
          </a:bodyPr>
          <a:lstStyle/>
          <a:p>
            <a:r>
              <a:rPr lang="ja-JP" altLang="en-US" sz="3600" dirty="0">
                <a:ea typeface="+mj-lt"/>
                <a:cs typeface="+mj-lt"/>
              </a:rPr>
              <a:t>災害時情報共有システム訓練</a:t>
            </a:r>
            <a:br>
              <a:rPr lang="en-US" altLang="ja-JP" sz="3600" dirty="0">
                <a:ea typeface="+mj-lt"/>
                <a:cs typeface="+mj-lt"/>
              </a:rPr>
            </a:br>
            <a:r>
              <a:rPr lang="ja-JP" altLang="en-US" sz="3600" dirty="0">
                <a:ea typeface="+mj-lt"/>
                <a:cs typeface="+mj-lt"/>
              </a:rPr>
              <a:t>について</a:t>
            </a:r>
            <a:endParaRPr lang="ja-JP" sz="3600" dirty="0"/>
          </a:p>
        </p:txBody>
      </p:sp>
      <p:sp>
        <p:nvSpPr>
          <p:cNvPr id="3" name="サブタイトル 2"/>
          <p:cNvSpPr>
            <a:spLocks noGrp="1"/>
          </p:cNvSpPr>
          <p:nvPr>
            <p:ph type="subTitle"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EF288AC7-26CB-350C-DE05-FEC6DE736B13}"/>
              </a:ext>
            </a:extLst>
          </p:cNvPr>
          <p:cNvSpPr>
            <a:spLocks noGrp="1"/>
          </p:cNvSpPr>
          <p:nvPr>
            <p:ph type="sldNum" sz="quarter" idx="12"/>
          </p:nvPr>
        </p:nvSpPr>
        <p:spPr/>
        <p:txBody>
          <a:bodyPr/>
          <a:lstStyle/>
          <a:p>
            <a:fld id="{A99D720A-4AD5-4DCF-885F-DE5297996123}" type="slidenum">
              <a:rPr kumimoji="1" lang="ja-JP" altLang="en-US" smtClean="0"/>
              <a:t>1</a:t>
            </a:fld>
            <a:endParaRPr kumimoji="1" lang="ja-JP" altLang="en-US"/>
          </a:p>
        </p:txBody>
      </p:sp>
    </p:spTree>
    <p:extLst>
      <p:ext uri="{BB962C8B-B14F-4D97-AF65-F5344CB8AC3E}">
        <p14:creationId xmlns:p14="http://schemas.microsoft.com/office/powerpoint/2010/main" val="21283802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FC4ED84-63A4-784B-1A73-9674011B8504}"/>
              </a:ext>
            </a:extLst>
          </p:cNvPr>
          <p:cNvSpPr>
            <a:spLocks noGrp="1"/>
          </p:cNvSpPr>
          <p:nvPr>
            <p:ph type="title"/>
          </p:nvPr>
        </p:nvSpPr>
        <p:spPr/>
        <p:txBody>
          <a:bodyPr/>
          <a:lstStyle/>
          <a:p>
            <a:endParaRPr kumimoji="1" lang="ja-JP" altLang="en-US" dirty="0"/>
          </a:p>
        </p:txBody>
      </p:sp>
      <p:sp>
        <p:nvSpPr>
          <p:cNvPr id="3" name="コンテンツ プレースホルダー 2">
            <a:extLst>
              <a:ext uri="{FF2B5EF4-FFF2-40B4-BE49-F238E27FC236}">
                <a16:creationId xmlns:a16="http://schemas.microsoft.com/office/drawing/2014/main" id="{25EDFAD1-E5B0-9DD0-8858-F977B70E2EDF}"/>
              </a:ext>
            </a:extLst>
          </p:cNvPr>
          <p:cNvSpPr>
            <a:spLocks noGrp="1"/>
          </p:cNvSpPr>
          <p:nvPr>
            <p:ph idx="1"/>
          </p:nvPr>
        </p:nvSpPr>
        <p:spPr>
          <a:xfrm>
            <a:off x="659423" y="1581965"/>
            <a:ext cx="7543800" cy="4023360"/>
          </a:xfrm>
        </p:spPr>
        <p:txBody>
          <a:bodyPr/>
          <a:lstStyle/>
          <a:p>
            <a:pPr marL="0" indent="0">
              <a:buNone/>
            </a:pPr>
            <a:r>
              <a:rPr lang="ja-JP" altLang="en-US" sz="2400" dirty="0"/>
              <a:t>〇訓練沿革</a:t>
            </a:r>
            <a:endParaRPr lang="en-US" altLang="ja-JP" sz="2400" dirty="0"/>
          </a:p>
          <a:p>
            <a:endParaRPr kumimoji="1" lang="ja-JP" altLang="en-US" dirty="0"/>
          </a:p>
        </p:txBody>
      </p:sp>
      <p:sp>
        <p:nvSpPr>
          <p:cNvPr id="4" name="スライド番号プレースホルダー 3">
            <a:extLst>
              <a:ext uri="{FF2B5EF4-FFF2-40B4-BE49-F238E27FC236}">
                <a16:creationId xmlns:a16="http://schemas.microsoft.com/office/drawing/2014/main" id="{32F2C381-9523-D16B-AD4C-E34ACCFC767B}"/>
              </a:ext>
            </a:extLst>
          </p:cNvPr>
          <p:cNvSpPr>
            <a:spLocks noGrp="1"/>
          </p:cNvSpPr>
          <p:nvPr>
            <p:ph type="sldNum" sz="quarter" idx="12"/>
          </p:nvPr>
        </p:nvSpPr>
        <p:spPr/>
        <p:txBody>
          <a:bodyPr/>
          <a:lstStyle/>
          <a:p>
            <a:fld id="{A99D720A-4AD5-4DCF-885F-DE5297996123}" type="slidenum">
              <a:rPr kumimoji="1" lang="ja-JP" altLang="en-US" smtClean="0"/>
              <a:t>10</a:t>
            </a:fld>
            <a:endParaRPr kumimoji="1" lang="ja-JP" altLang="en-US"/>
          </a:p>
        </p:txBody>
      </p:sp>
      <p:graphicFrame>
        <p:nvGraphicFramePr>
          <p:cNvPr id="5" name="表 4">
            <a:extLst>
              <a:ext uri="{FF2B5EF4-FFF2-40B4-BE49-F238E27FC236}">
                <a16:creationId xmlns:a16="http://schemas.microsoft.com/office/drawing/2014/main" id="{A4562596-D6A6-E899-1D27-B17A3D91199E}"/>
              </a:ext>
            </a:extLst>
          </p:cNvPr>
          <p:cNvGraphicFramePr>
            <a:graphicFrameLocks noGrp="1"/>
          </p:cNvGraphicFramePr>
          <p:nvPr>
            <p:extLst>
              <p:ext uri="{D42A27DB-BD31-4B8C-83A1-F6EECF244321}">
                <p14:modId xmlns:p14="http://schemas.microsoft.com/office/powerpoint/2010/main" val="4152064184"/>
              </p:ext>
            </p:extLst>
          </p:nvPr>
        </p:nvGraphicFramePr>
        <p:xfrm>
          <a:off x="940777" y="2385600"/>
          <a:ext cx="6901962" cy="2767902"/>
        </p:xfrm>
        <a:graphic>
          <a:graphicData uri="http://schemas.openxmlformats.org/drawingml/2006/table">
            <a:tbl>
              <a:tblPr/>
              <a:tblGrid>
                <a:gridCol w="1101377">
                  <a:extLst>
                    <a:ext uri="{9D8B030D-6E8A-4147-A177-3AD203B41FA5}">
                      <a16:colId xmlns:a16="http://schemas.microsoft.com/office/drawing/2014/main" val="1554980148"/>
                    </a:ext>
                  </a:extLst>
                </a:gridCol>
                <a:gridCol w="5800585">
                  <a:extLst>
                    <a:ext uri="{9D8B030D-6E8A-4147-A177-3AD203B41FA5}">
                      <a16:colId xmlns:a16="http://schemas.microsoft.com/office/drawing/2014/main" val="1663338265"/>
                    </a:ext>
                  </a:extLst>
                </a:gridCol>
              </a:tblGrid>
              <a:tr h="409654">
                <a:tc>
                  <a:txBody>
                    <a:bodyPr/>
                    <a:lstStyle/>
                    <a:p>
                      <a:pPr algn="l" fontAlgn="ctr">
                        <a:buNone/>
                      </a:pPr>
                      <a:r>
                        <a:rPr lang="ja-JP" altLang="en-US" sz="1500" b="0" i="0" u="none" strike="noStrike" dirty="0">
                          <a:solidFill>
                            <a:srgbClr val="000000"/>
                          </a:solidFill>
                          <a:effectLst/>
                          <a:latin typeface="游ゴシック" panose="020B0400000000000000" pitchFamily="50" charset="-128"/>
                          <a:ea typeface="游ゴシック" panose="020B0400000000000000" pitchFamily="50" charset="-128"/>
                        </a:rPr>
                        <a:t>時期</a:t>
                      </a:r>
                    </a:p>
                  </a:txBody>
                  <a:tcPr marL="5029" marR="5029" marT="50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buNone/>
                      </a:pPr>
                      <a:r>
                        <a:rPr lang="ja-JP" altLang="en-US" sz="1500" b="0" i="0" u="none" strike="noStrike" dirty="0">
                          <a:solidFill>
                            <a:srgbClr val="000000"/>
                          </a:solidFill>
                          <a:effectLst/>
                          <a:latin typeface="游ゴシック" panose="020B0400000000000000" pitchFamily="50" charset="-128"/>
                          <a:ea typeface="游ゴシック" panose="020B0400000000000000" pitchFamily="50" charset="-128"/>
                        </a:rPr>
                        <a:t>主な内容</a:t>
                      </a:r>
                    </a:p>
                  </a:txBody>
                  <a:tcPr marL="5029" marR="5029" marT="50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709667233"/>
                  </a:ext>
                </a:extLst>
              </a:tr>
              <a:tr h="614481">
                <a:tc>
                  <a:txBody>
                    <a:bodyPr/>
                    <a:lstStyle/>
                    <a:p>
                      <a:pPr algn="l" fontAlgn="ctr">
                        <a:buNone/>
                      </a:pPr>
                      <a:r>
                        <a:rPr lang="ja-JP" altLang="en-US" sz="1500" b="0" i="0" u="none" strike="noStrike" dirty="0">
                          <a:solidFill>
                            <a:srgbClr val="000000"/>
                          </a:solidFill>
                          <a:effectLst/>
                          <a:latin typeface="游ゴシック" panose="020B0400000000000000" pitchFamily="50" charset="-128"/>
                          <a:ea typeface="游ゴシック" panose="020B0400000000000000" pitchFamily="50" charset="-128"/>
                        </a:rPr>
                        <a:t>令和</a:t>
                      </a:r>
                      <a:r>
                        <a:rPr lang="en-US" altLang="ja-JP" sz="1500" b="0" i="0" u="none" strike="noStrike" dirty="0">
                          <a:solidFill>
                            <a:srgbClr val="000000"/>
                          </a:solidFill>
                          <a:effectLst/>
                          <a:latin typeface="游ゴシック" panose="020B0400000000000000" pitchFamily="50" charset="-128"/>
                          <a:ea typeface="游ゴシック" panose="020B0400000000000000" pitchFamily="50" charset="-128"/>
                        </a:rPr>
                        <a:t>5</a:t>
                      </a:r>
                      <a:r>
                        <a:rPr lang="ja-JP" altLang="en-US" sz="1500" b="0" i="0" u="none" strike="noStrike" dirty="0">
                          <a:solidFill>
                            <a:srgbClr val="000000"/>
                          </a:solidFill>
                          <a:effectLst/>
                          <a:latin typeface="游ゴシック" panose="020B0400000000000000" pitchFamily="50" charset="-128"/>
                          <a:ea typeface="游ゴシック" panose="020B0400000000000000" pitchFamily="50" charset="-128"/>
                        </a:rPr>
                        <a:t>年度</a:t>
                      </a:r>
                    </a:p>
                  </a:txBody>
                  <a:tcPr marL="5029" marR="5029" marT="50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altLang="en-US" sz="1500" b="0" i="0" u="none" strike="noStrike" dirty="0">
                          <a:solidFill>
                            <a:srgbClr val="000000"/>
                          </a:solidFill>
                          <a:effectLst/>
                          <a:latin typeface="游ゴシック" panose="020B0400000000000000" pitchFamily="50" charset="-128"/>
                          <a:ea typeface="游ゴシック" panose="020B0400000000000000" pitchFamily="50" charset="-128"/>
                        </a:rPr>
                        <a:t>令和</a:t>
                      </a:r>
                      <a:r>
                        <a:rPr lang="en-US" altLang="ja-JP" sz="1500" b="0" i="0" u="none" strike="noStrike" dirty="0">
                          <a:solidFill>
                            <a:srgbClr val="000000"/>
                          </a:solidFill>
                          <a:effectLst/>
                          <a:latin typeface="游ゴシック" panose="020B0400000000000000" pitchFamily="50" charset="-128"/>
                          <a:ea typeface="游ゴシック" panose="020B0400000000000000" pitchFamily="50" charset="-128"/>
                        </a:rPr>
                        <a:t>5</a:t>
                      </a:r>
                      <a:r>
                        <a:rPr lang="ja-JP" altLang="en-US" sz="1500" b="0" i="0" u="none" strike="noStrike" dirty="0">
                          <a:solidFill>
                            <a:srgbClr val="000000"/>
                          </a:solidFill>
                          <a:effectLst/>
                          <a:latin typeface="游ゴシック" panose="020B0400000000000000" pitchFamily="50" charset="-128"/>
                          <a:ea typeface="游ゴシック" panose="020B0400000000000000" pitchFamily="50" charset="-128"/>
                        </a:rPr>
                        <a:t>年から令和</a:t>
                      </a:r>
                      <a:r>
                        <a:rPr lang="en-US" altLang="ja-JP" sz="1500" b="0" i="0" u="none" strike="noStrike" dirty="0">
                          <a:solidFill>
                            <a:srgbClr val="000000"/>
                          </a:solidFill>
                          <a:effectLst/>
                          <a:latin typeface="游ゴシック" panose="020B0400000000000000" pitchFamily="50" charset="-128"/>
                          <a:ea typeface="游ゴシック" panose="020B0400000000000000" pitchFamily="50" charset="-128"/>
                        </a:rPr>
                        <a:t>9</a:t>
                      </a:r>
                      <a:r>
                        <a:rPr lang="ja-JP" altLang="en-US" sz="1500" b="0" i="0" u="none" strike="noStrike" dirty="0">
                          <a:solidFill>
                            <a:srgbClr val="000000"/>
                          </a:solidFill>
                          <a:effectLst/>
                          <a:latin typeface="游ゴシック" panose="020B0400000000000000" pitchFamily="50" charset="-128"/>
                          <a:ea typeface="游ゴシック" panose="020B0400000000000000" pitchFamily="50" charset="-128"/>
                        </a:rPr>
                        <a:t>年までを目標とした</a:t>
                      </a:r>
                      <a:r>
                        <a:rPr lang="en-US" altLang="ja-JP" sz="1500" b="0" i="0" u="none" strike="noStrike" dirty="0">
                          <a:solidFill>
                            <a:srgbClr val="000000"/>
                          </a:solidFill>
                          <a:effectLst/>
                          <a:latin typeface="游ゴシック" panose="020B0400000000000000" pitchFamily="50" charset="-128"/>
                          <a:ea typeface="游ゴシック" panose="020B0400000000000000" pitchFamily="50" charset="-128"/>
                        </a:rPr>
                        <a:t>5</a:t>
                      </a:r>
                      <a:r>
                        <a:rPr lang="ja-JP" altLang="en-US" sz="1500" b="0" i="0" u="none" strike="noStrike" dirty="0">
                          <a:solidFill>
                            <a:srgbClr val="000000"/>
                          </a:solidFill>
                          <a:effectLst/>
                          <a:latin typeface="游ゴシック" panose="020B0400000000000000" pitchFamily="50" charset="-128"/>
                          <a:ea typeface="游ゴシック" panose="020B0400000000000000" pitchFamily="50" charset="-128"/>
                        </a:rPr>
                        <a:t>か年計画が国より発表</a:t>
                      </a:r>
                      <a:endParaRPr lang="en-US" altLang="ja-JP" sz="1500" b="0" i="0" u="none" strike="noStrike" dirty="0">
                        <a:solidFill>
                          <a:srgbClr val="000000"/>
                        </a:solidFill>
                        <a:effectLst/>
                        <a:latin typeface="游ゴシック" panose="020B0400000000000000" pitchFamily="50" charset="-128"/>
                        <a:ea typeface="游ゴシック" panose="020B0400000000000000" pitchFamily="50" charset="-128"/>
                      </a:endParaRPr>
                    </a:p>
                    <a:p>
                      <a:pPr algn="l" fontAlgn="ctr">
                        <a:buNone/>
                      </a:pPr>
                      <a:r>
                        <a:rPr lang="ja-JP" altLang="en-US" sz="1500" b="0" i="0" u="none" strike="noStrike" dirty="0">
                          <a:solidFill>
                            <a:srgbClr val="000000"/>
                          </a:solidFill>
                          <a:effectLst/>
                          <a:latin typeface="游ゴシック" panose="020B0400000000000000" pitchFamily="50" charset="-128"/>
                          <a:ea typeface="游ゴシック" panose="020B0400000000000000" pitchFamily="50" charset="-128"/>
                        </a:rPr>
                        <a:t>年</a:t>
                      </a:r>
                      <a:r>
                        <a:rPr lang="en-US" altLang="ja-JP" sz="1500" b="0" i="0" u="none" strike="noStrike" dirty="0">
                          <a:solidFill>
                            <a:srgbClr val="000000"/>
                          </a:solidFill>
                          <a:effectLst/>
                          <a:latin typeface="游ゴシック" panose="020B0400000000000000" pitchFamily="50" charset="-128"/>
                          <a:ea typeface="游ゴシック" panose="020B0400000000000000" pitchFamily="50" charset="-128"/>
                        </a:rPr>
                        <a:t>2</a:t>
                      </a:r>
                      <a:r>
                        <a:rPr lang="ja-JP" altLang="en-US" sz="1500" b="0" i="0" u="none" strike="noStrike" dirty="0">
                          <a:solidFill>
                            <a:srgbClr val="000000"/>
                          </a:solidFill>
                          <a:effectLst/>
                          <a:latin typeface="游ゴシック" panose="020B0400000000000000" pitchFamily="50" charset="-128"/>
                          <a:ea typeface="游ゴシック" panose="020B0400000000000000" pitchFamily="50" charset="-128"/>
                        </a:rPr>
                        <a:t>回の訓練を開始</a:t>
                      </a:r>
                      <a:endParaRPr lang="en-US" altLang="ja-JP" sz="15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029" marR="5029" marT="50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18514119"/>
                  </a:ext>
                </a:extLst>
              </a:tr>
              <a:tr h="417025">
                <a:tc>
                  <a:txBody>
                    <a:bodyPr/>
                    <a:lstStyle/>
                    <a:p>
                      <a:pPr algn="l" fontAlgn="ctr">
                        <a:buNone/>
                      </a:pPr>
                      <a:r>
                        <a:rPr lang="ja-JP" altLang="en-US" sz="1500" b="0" i="0" u="none" strike="noStrike" dirty="0">
                          <a:solidFill>
                            <a:srgbClr val="000000"/>
                          </a:solidFill>
                          <a:effectLst/>
                          <a:latin typeface="游ゴシック" panose="020B0400000000000000" pitchFamily="50" charset="-128"/>
                          <a:ea typeface="游ゴシック" panose="020B0400000000000000" pitchFamily="50" charset="-128"/>
                        </a:rPr>
                        <a:t>令和</a:t>
                      </a:r>
                      <a:r>
                        <a:rPr lang="en-US" altLang="ja-JP" sz="1500" b="0" i="0" u="none" strike="noStrike" dirty="0">
                          <a:solidFill>
                            <a:srgbClr val="000000"/>
                          </a:solidFill>
                          <a:effectLst/>
                          <a:latin typeface="游ゴシック" panose="020B0400000000000000" pitchFamily="50" charset="-128"/>
                          <a:ea typeface="游ゴシック" panose="020B0400000000000000" pitchFamily="50" charset="-128"/>
                        </a:rPr>
                        <a:t>7</a:t>
                      </a:r>
                      <a:r>
                        <a:rPr lang="ja-JP" altLang="en-US" sz="1500" b="0" i="0" u="none" strike="noStrike" dirty="0">
                          <a:solidFill>
                            <a:srgbClr val="000000"/>
                          </a:solidFill>
                          <a:effectLst/>
                          <a:latin typeface="游ゴシック" panose="020B0400000000000000" pitchFamily="50" charset="-128"/>
                          <a:ea typeface="游ゴシック" panose="020B0400000000000000" pitchFamily="50" charset="-128"/>
                        </a:rPr>
                        <a:t>年度</a:t>
                      </a:r>
                    </a:p>
                  </a:txBody>
                  <a:tcPr marL="5029" marR="5029" marT="50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altLang="en-US" sz="1500" b="0" i="0" u="none" strike="noStrike" dirty="0">
                          <a:solidFill>
                            <a:srgbClr val="000000"/>
                          </a:solidFill>
                          <a:effectLst/>
                          <a:latin typeface="游ゴシック" panose="020B0400000000000000" pitchFamily="50" charset="-128"/>
                          <a:ea typeface="游ゴシック" panose="020B0400000000000000" pitchFamily="50" charset="-128"/>
                        </a:rPr>
                        <a:t>能登震災を受けて、令和</a:t>
                      </a:r>
                      <a:r>
                        <a:rPr lang="en-US" altLang="ja-JP" sz="1500" b="0" i="0" u="none" strike="noStrike" dirty="0">
                          <a:solidFill>
                            <a:srgbClr val="000000"/>
                          </a:solidFill>
                          <a:effectLst/>
                          <a:latin typeface="游ゴシック" panose="020B0400000000000000" pitchFamily="50" charset="-128"/>
                          <a:ea typeface="游ゴシック" panose="020B0400000000000000" pitchFamily="50" charset="-128"/>
                        </a:rPr>
                        <a:t>7</a:t>
                      </a:r>
                      <a:r>
                        <a:rPr lang="ja-JP" altLang="en-US" sz="1500" b="0" i="0" u="none" strike="noStrike" dirty="0">
                          <a:solidFill>
                            <a:srgbClr val="000000"/>
                          </a:solidFill>
                          <a:effectLst/>
                          <a:latin typeface="游ゴシック" panose="020B0400000000000000" pitchFamily="50" charset="-128"/>
                          <a:ea typeface="游ゴシック" panose="020B0400000000000000" pitchFamily="50" charset="-128"/>
                        </a:rPr>
                        <a:t>年までの</a:t>
                      </a:r>
                      <a:r>
                        <a:rPr lang="en-US" altLang="ja-JP" sz="1500" b="0" i="0" u="none" strike="noStrike" dirty="0">
                          <a:solidFill>
                            <a:srgbClr val="000000"/>
                          </a:solidFill>
                          <a:effectLst/>
                          <a:latin typeface="游ゴシック" panose="020B0400000000000000" pitchFamily="50" charset="-128"/>
                          <a:ea typeface="游ゴシック" panose="020B0400000000000000" pitchFamily="50" charset="-128"/>
                        </a:rPr>
                        <a:t>3</a:t>
                      </a:r>
                      <a:r>
                        <a:rPr lang="ja-JP" altLang="en-US" sz="1500" b="0" i="0" u="none" strike="noStrike" dirty="0">
                          <a:solidFill>
                            <a:srgbClr val="000000"/>
                          </a:solidFill>
                          <a:effectLst/>
                          <a:latin typeface="游ゴシック" panose="020B0400000000000000" pitchFamily="50" charset="-128"/>
                          <a:ea typeface="游ゴシック" panose="020B0400000000000000" pitchFamily="50" charset="-128"/>
                        </a:rPr>
                        <a:t>か年で完了に見直しがかかる</a:t>
                      </a:r>
                    </a:p>
                    <a:p>
                      <a:pPr algn="l" fontAlgn="ctr">
                        <a:buNone/>
                      </a:pPr>
                      <a:endParaRPr lang="zh-TW" altLang="en-US" sz="15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029" marR="5029" marT="50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8050496"/>
                  </a:ext>
                </a:extLst>
              </a:tr>
              <a:tr h="417025">
                <a:tc>
                  <a:txBody>
                    <a:bodyPr/>
                    <a:lstStyle/>
                    <a:p>
                      <a:pPr algn="l" fontAlgn="ctr">
                        <a:buNone/>
                      </a:pPr>
                      <a:r>
                        <a:rPr lang="ja-JP" altLang="en-US" sz="1500" b="0" i="0" u="none" strike="noStrike" dirty="0">
                          <a:solidFill>
                            <a:srgbClr val="000000"/>
                          </a:solidFill>
                          <a:effectLst/>
                          <a:latin typeface="游ゴシック" panose="020B0400000000000000" pitchFamily="50" charset="-128"/>
                          <a:ea typeface="游ゴシック" panose="020B0400000000000000" pitchFamily="50" charset="-128"/>
                        </a:rPr>
                        <a:t>令和</a:t>
                      </a:r>
                      <a:r>
                        <a:rPr lang="en-US" altLang="ja-JP" sz="1500" b="0" i="0" u="none" strike="noStrike" dirty="0">
                          <a:solidFill>
                            <a:srgbClr val="000000"/>
                          </a:solidFill>
                          <a:effectLst/>
                          <a:latin typeface="游ゴシック" panose="020B0400000000000000" pitchFamily="50" charset="-128"/>
                          <a:ea typeface="游ゴシック" panose="020B0400000000000000" pitchFamily="50" charset="-128"/>
                        </a:rPr>
                        <a:t>8</a:t>
                      </a:r>
                      <a:r>
                        <a:rPr lang="ja-JP" altLang="en-US" sz="1500" b="0" i="0" u="none" strike="noStrike" dirty="0">
                          <a:solidFill>
                            <a:srgbClr val="000000"/>
                          </a:solidFill>
                          <a:effectLst/>
                          <a:latin typeface="游ゴシック" panose="020B0400000000000000" pitchFamily="50" charset="-128"/>
                          <a:ea typeface="游ゴシック" panose="020B0400000000000000" pitchFamily="50" charset="-128"/>
                        </a:rPr>
                        <a:t>年</a:t>
                      </a:r>
                      <a:r>
                        <a:rPr lang="en-US" altLang="ja-JP" sz="1500" b="0" i="0" u="none" strike="noStrike" dirty="0">
                          <a:solidFill>
                            <a:srgbClr val="000000"/>
                          </a:solidFill>
                          <a:effectLst/>
                          <a:latin typeface="游ゴシック" panose="020B0400000000000000" pitchFamily="50" charset="-128"/>
                          <a:ea typeface="游ゴシック" panose="020B0400000000000000" pitchFamily="50" charset="-128"/>
                        </a:rPr>
                        <a:t>2</a:t>
                      </a:r>
                      <a:r>
                        <a:rPr lang="ja-JP" altLang="en-US" sz="1500" b="0" i="0" u="none" strike="noStrike" dirty="0">
                          <a:solidFill>
                            <a:srgbClr val="000000"/>
                          </a:solidFill>
                          <a:effectLst/>
                          <a:latin typeface="游ゴシック" panose="020B0400000000000000" pitchFamily="50" charset="-128"/>
                          <a:ea typeface="游ゴシック" panose="020B0400000000000000" pitchFamily="50" charset="-128"/>
                        </a:rPr>
                        <a:t>月</a:t>
                      </a:r>
                    </a:p>
                  </a:txBody>
                  <a:tcPr marL="5029" marR="5029" marT="50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altLang="en-US" sz="1500" b="0" i="0" u="none" strike="noStrike" dirty="0">
                          <a:solidFill>
                            <a:srgbClr val="000000"/>
                          </a:solidFill>
                          <a:effectLst/>
                          <a:latin typeface="游ゴシック" panose="020B0400000000000000" pitchFamily="50" charset="-128"/>
                          <a:ea typeface="游ゴシック" panose="020B0400000000000000" pitchFamily="50" charset="-128"/>
                        </a:rPr>
                        <a:t>年</a:t>
                      </a:r>
                      <a:r>
                        <a:rPr lang="en-US" altLang="ja-JP" sz="1500" b="0" i="0" u="none" strike="noStrike" dirty="0">
                          <a:solidFill>
                            <a:srgbClr val="000000"/>
                          </a:solidFill>
                          <a:effectLst/>
                          <a:latin typeface="游ゴシック" panose="020B0400000000000000" pitchFamily="50" charset="-128"/>
                          <a:ea typeface="游ゴシック" panose="020B0400000000000000" pitchFamily="50" charset="-128"/>
                        </a:rPr>
                        <a:t>2</a:t>
                      </a:r>
                      <a:r>
                        <a:rPr lang="ja-JP" altLang="en-US" sz="1500" b="0" i="0" u="none" strike="noStrike" dirty="0">
                          <a:solidFill>
                            <a:srgbClr val="000000"/>
                          </a:solidFill>
                          <a:effectLst/>
                          <a:latin typeface="游ゴシック" panose="020B0400000000000000" pitchFamily="50" charset="-128"/>
                          <a:ea typeface="游ゴシック" panose="020B0400000000000000" pitchFamily="50" charset="-128"/>
                        </a:rPr>
                        <a:t>回の訓練に加えてこれまでシステムの報告対象としてこなかったサービスを対象に訓練実施</a:t>
                      </a:r>
                    </a:p>
                  </a:txBody>
                  <a:tcPr marL="5029" marR="5029" marT="50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41868094"/>
                  </a:ext>
                </a:extLst>
              </a:tr>
              <a:tr h="819309">
                <a:tc>
                  <a:txBody>
                    <a:bodyPr/>
                    <a:lstStyle/>
                    <a:p>
                      <a:pPr algn="l" fontAlgn="ctr">
                        <a:buNone/>
                      </a:pPr>
                      <a:r>
                        <a:rPr lang="ja-JP" altLang="en-US" sz="1500" b="0" i="0" u="none" strike="noStrike" dirty="0">
                          <a:solidFill>
                            <a:srgbClr val="000000"/>
                          </a:solidFill>
                          <a:effectLst/>
                          <a:latin typeface="游ゴシック" panose="020B0400000000000000" pitchFamily="50" charset="-128"/>
                          <a:ea typeface="游ゴシック" panose="020B0400000000000000" pitchFamily="50" charset="-128"/>
                        </a:rPr>
                        <a:t>令和</a:t>
                      </a:r>
                      <a:r>
                        <a:rPr lang="en-US" altLang="ja-JP" sz="1500" b="0" i="0" u="none" strike="noStrike" dirty="0">
                          <a:solidFill>
                            <a:srgbClr val="000000"/>
                          </a:solidFill>
                          <a:effectLst/>
                          <a:latin typeface="游ゴシック" panose="020B0400000000000000" pitchFamily="50" charset="-128"/>
                          <a:ea typeface="游ゴシック" panose="020B0400000000000000" pitchFamily="50" charset="-128"/>
                        </a:rPr>
                        <a:t>8</a:t>
                      </a:r>
                      <a:r>
                        <a:rPr lang="ja-JP" altLang="en-US" sz="1500" b="0" i="0" u="none" strike="noStrike" dirty="0">
                          <a:solidFill>
                            <a:srgbClr val="000000"/>
                          </a:solidFill>
                          <a:effectLst/>
                          <a:latin typeface="游ゴシック" panose="020B0400000000000000" pitchFamily="50" charset="-128"/>
                          <a:ea typeface="游ゴシック" panose="020B0400000000000000" pitchFamily="50" charset="-128"/>
                        </a:rPr>
                        <a:t>年度</a:t>
                      </a:r>
                      <a:endParaRPr lang="en-US" altLang="ja-JP" sz="1500" b="0" i="0" u="none" strike="noStrike" dirty="0">
                        <a:solidFill>
                          <a:srgbClr val="000000"/>
                        </a:solidFill>
                        <a:effectLst/>
                        <a:latin typeface="游ゴシック" panose="020B0400000000000000" pitchFamily="50" charset="-128"/>
                        <a:ea typeface="游ゴシック" panose="020B0400000000000000" pitchFamily="50" charset="-128"/>
                      </a:endParaRPr>
                    </a:p>
                    <a:p>
                      <a:pPr algn="l" fontAlgn="ctr">
                        <a:buNone/>
                      </a:pPr>
                      <a:r>
                        <a:rPr lang="ja-JP" altLang="en-US" sz="1500" b="0" i="0" u="none" strike="noStrike" dirty="0">
                          <a:solidFill>
                            <a:srgbClr val="000000"/>
                          </a:solidFill>
                          <a:effectLst/>
                          <a:latin typeface="游ゴシック" panose="020B0400000000000000" pitchFamily="50" charset="-128"/>
                          <a:ea typeface="游ゴシック" panose="020B0400000000000000" pitchFamily="50" charset="-128"/>
                        </a:rPr>
                        <a:t>（予定）</a:t>
                      </a:r>
                    </a:p>
                  </a:txBody>
                  <a:tcPr marL="5029" marR="5029" marT="50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US" altLang="ja-JP" sz="1500" b="0" i="0" u="none" strike="noStrike" dirty="0">
                          <a:solidFill>
                            <a:srgbClr val="000000"/>
                          </a:solidFill>
                          <a:effectLst/>
                          <a:latin typeface="游ゴシック" panose="020B0400000000000000" pitchFamily="50" charset="-128"/>
                          <a:ea typeface="游ゴシック" panose="020B0400000000000000" pitchFamily="50" charset="-128"/>
                        </a:rPr>
                        <a:t>7/22,23</a:t>
                      </a:r>
                      <a:r>
                        <a:rPr lang="ja-JP" altLang="en-US" sz="1500" b="0" i="0" u="none" strike="noStrike" dirty="0">
                          <a:solidFill>
                            <a:srgbClr val="000000"/>
                          </a:solidFill>
                          <a:effectLst/>
                          <a:latin typeface="游ゴシック" panose="020B0400000000000000" pitchFamily="50" charset="-128"/>
                          <a:ea typeface="游ゴシック" panose="020B0400000000000000" pitchFamily="50" charset="-128"/>
                        </a:rPr>
                        <a:t>の</a:t>
                      </a:r>
                      <a:r>
                        <a:rPr lang="en-US" altLang="ja-JP" sz="1500" b="0" i="0" u="none" strike="noStrike" dirty="0">
                          <a:solidFill>
                            <a:srgbClr val="000000"/>
                          </a:solidFill>
                          <a:effectLst/>
                          <a:latin typeface="游ゴシック" panose="020B0400000000000000" pitchFamily="50" charset="-128"/>
                          <a:ea typeface="游ゴシック" panose="020B0400000000000000" pitchFamily="50" charset="-128"/>
                        </a:rPr>
                        <a:t>2</a:t>
                      </a:r>
                      <a:r>
                        <a:rPr lang="ja-JP" altLang="en-US" sz="1500" b="0" i="0" u="none" strike="noStrike" dirty="0">
                          <a:solidFill>
                            <a:srgbClr val="000000"/>
                          </a:solidFill>
                          <a:effectLst/>
                          <a:latin typeface="游ゴシック" panose="020B0400000000000000" pitchFamily="50" charset="-128"/>
                          <a:ea typeface="游ゴシック" panose="020B0400000000000000" pitchFamily="50" charset="-128"/>
                        </a:rPr>
                        <a:t>日に分けて訓練を実施</a:t>
                      </a:r>
                    </a:p>
                  </a:txBody>
                  <a:tcPr marL="5029" marR="5029" marT="50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92505765"/>
                  </a:ext>
                </a:extLst>
              </a:tr>
            </a:tbl>
          </a:graphicData>
        </a:graphic>
      </p:graphicFrame>
    </p:spTree>
    <p:extLst>
      <p:ext uri="{BB962C8B-B14F-4D97-AF65-F5344CB8AC3E}">
        <p14:creationId xmlns:p14="http://schemas.microsoft.com/office/powerpoint/2010/main" val="28891952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6AFF92B-0A43-CA0B-BD0C-A790C3417558}"/>
              </a:ext>
            </a:extLst>
          </p:cNvPr>
          <p:cNvSpPr>
            <a:spLocks noGrp="1"/>
          </p:cNvSpPr>
          <p:nvPr>
            <p:ph type="title"/>
          </p:nvPr>
        </p:nvSpPr>
        <p:spPr/>
        <p:txBody>
          <a:bodyPr/>
          <a:lstStyle/>
          <a:p>
            <a:r>
              <a:rPr kumimoji="1" lang="ja-JP" altLang="en-US" dirty="0"/>
              <a:t>今年度の訓練</a:t>
            </a:r>
            <a:r>
              <a:rPr lang="ja-JP" altLang="en-US" dirty="0"/>
              <a:t>日程</a:t>
            </a:r>
            <a:endParaRPr kumimoji="1" lang="ja-JP" altLang="en-US" dirty="0"/>
          </a:p>
        </p:txBody>
      </p:sp>
      <p:sp>
        <p:nvSpPr>
          <p:cNvPr id="3" name="コンテンツ プレースホルダー 2">
            <a:extLst>
              <a:ext uri="{FF2B5EF4-FFF2-40B4-BE49-F238E27FC236}">
                <a16:creationId xmlns:a16="http://schemas.microsoft.com/office/drawing/2014/main" id="{57BB68AA-B937-DE24-8E66-5619B7FEE642}"/>
              </a:ext>
            </a:extLst>
          </p:cNvPr>
          <p:cNvSpPr>
            <a:spLocks noGrp="1"/>
          </p:cNvSpPr>
          <p:nvPr>
            <p:ph idx="1"/>
          </p:nvPr>
        </p:nvSpPr>
        <p:spPr/>
        <p:txBody>
          <a:bodyPr/>
          <a:lstStyle/>
          <a:p>
            <a:r>
              <a:rPr kumimoji="1" lang="ja-JP" altLang="en-US" sz="2800" dirty="0"/>
              <a:t>➀</a:t>
            </a:r>
            <a:r>
              <a:rPr kumimoji="1" lang="en-US" altLang="ja-JP" sz="2800" dirty="0"/>
              <a:t>7/22 10:00-15:00</a:t>
            </a:r>
          </a:p>
          <a:p>
            <a:r>
              <a:rPr kumimoji="1" lang="ja-JP" altLang="en-US" sz="2000" dirty="0"/>
              <a:t>坂井市、越前市、敦賀市、大野市、鯖江市、あわら市、小浜市</a:t>
            </a:r>
            <a:endParaRPr kumimoji="1" lang="en-US" altLang="ja-JP" sz="2000" dirty="0"/>
          </a:p>
          <a:p>
            <a:endParaRPr lang="en-US" altLang="ja-JP" sz="2000" dirty="0"/>
          </a:p>
          <a:p>
            <a:r>
              <a:rPr kumimoji="1" lang="ja-JP" altLang="en-US" sz="2800" dirty="0"/>
              <a:t>②</a:t>
            </a:r>
            <a:r>
              <a:rPr kumimoji="1" lang="en-US" altLang="ja-JP" sz="2800" dirty="0"/>
              <a:t>7/23 10:00-15:00</a:t>
            </a:r>
          </a:p>
          <a:p>
            <a:r>
              <a:rPr kumimoji="1" lang="ja-JP" altLang="en-US" sz="2000" dirty="0"/>
              <a:t>福井市、勝山市、越前町、永平寺町、南越前町、若狭町、高浜町、</a:t>
            </a:r>
            <a:endParaRPr kumimoji="1" lang="en-US" altLang="ja-JP" sz="2000" dirty="0"/>
          </a:p>
          <a:p>
            <a:r>
              <a:rPr lang="ja-JP" altLang="en-US" sz="2000" dirty="0"/>
              <a:t>池田町、美浜町、おおい町</a:t>
            </a:r>
            <a:endParaRPr kumimoji="1" lang="en-US" altLang="ja-JP" sz="2800" dirty="0"/>
          </a:p>
          <a:p>
            <a:endParaRPr kumimoji="1" lang="ja-JP" altLang="en-US" dirty="0"/>
          </a:p>
        </p:txBody>
      </p:sp>
      <p:sp>
        <p:nvSpPr>
          <p:cNvPr id="4" name="スライド番号プレースホルダー 3">
            <a:extLst>
              <a:ext uri="{FF2B5EF4-FFF2-40B4-BE49-F238E27FC236}">
                <a16:creationId xmlns:a16="http://schemas.microsoft.com/office/drawing/2014/main" id="{1A0F3A8A-0541-F9B4-5373-4A67750ADAB9}"/>
              </a:ext>
            </a:extLst>
          </p:cNvPr>
          <p:cNvSpPr>
            <a:spLocks noGrp="1"/>
          </p:cNvSpPr>
          <p:nvPr>
            <p:ph type="sldNum" sz="quarter" idx="12"/>
          </p:nvPr>
        </p:nvSpPr>
        <p:spPr/>
        <p:txBody>
          <a:bodyPr/>
          <a:lstStyle/>
          <a:p>
            <a:fld id="{A99D720A-4AD5-4DCF-885F-DE5297996123}" type="slidenum">
              <a:rPr kumimoji="1" lang="ja-JP" altLang="en-US" smtClean="0"/>
              <a:t>11</a:t>
            </a:fld>
            <a:endParaRPr kumimoji="1" lang="ja-JP" altLang="en-US"/>
          </a:p>
        </p:txBody>
      </p:sp>
    </p:spTree>
    <p:extLst>
      <p:ext uri="{BB962C8B-B14F-4D97-AF65-F5344CB8AC3E}">
        <p14:creationId xmlns:p14="http://schemas.microsoft.com/office/powerpoint/2010/main" val="28947830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8BE82B3-A840-E3F3-B9C5-00474E3926FB}"/>
              </a:ext>
            </a:extLst>
          </p:cNvPr>
          <p:cNvSpPr>
            <a:spLocks noGrp="1"/>
          </p:cNvSpPr>
          <p:nvPr>
            <p:ph type="title"/>
          </p:nvPr>
        </p:nvSpPr>
        <p:spPr/>
        <p:txBody>
          <a:bodyPr/>
          <a:lstStyle/>
          <a:p>
            <a:r>
              <a:rPr lang="ja-JP" altLang="en-US" dirty="0">
                <a:ea typeface="ＭＳ Ｐゴシック"/>
              </a:rPr>
              <a:t>訓練当日の流れ</a:t>
            </a:r>
            <a:endParaRPr kumimoji="1" lang="ja-JP" altLang="en-US" dirty="0"/>
          </a:p>
        </p:txBody>
      </p:sp>
      <p:pic>
        <p:nvPicPr>
          <p:cNvPr id="5" name="コンテンツ プレースホルダー 4"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CCB1238F-767D-040D-4DF2-3959E605446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7678" y="2357306"/>
            <a:ext cx="8288643" cy="3167910"/>
          </a:xfrm>
        </p:spPr>
      </p:pic>
      <p:sp>
        <p:nvSpPr>
          <p:cNvPr id="3" name="スライド番号プレースホルダー 2">
            <a:extLst>
              <a:ext uri="{FF2B5EF4-FFF2-40B4-BE49-F238E27FC236}">
                <a16:creationId xmlns:a16="http://schemas.microsoft.com/office/drawing/2014/main" id="{DBA4A3D4-D782-0BDB-60A0-CA928F693BE4}"/>
              </a:ext>
            </a:extLst>
          </p:cNvPr>
          <p:cNvSpPr>
            <a:spLocks noGrp="1"/>
          </p:cNvSpPr>
          <p:nvPr>
            <p:ph type="sldNum" sz="quarter" idx="12"/>
          </p:nvPr>
        </p:nvSpPr>
        <p:spPr/>
        <p:txBody>
          <a:bodyPr/>
          <a:lstStyle/>
          <a:p>
            <a:fld id="{A99D720A-4AD5-4DCF-885F-DE5297996123}" type="slidenum">
              <a:rPr kumimoji="1" lang="ja-JP" altLang="en-US" smtClean="0"/>
              <a:t>12</a:t>
            </a:fld>
            <a:endParaRPr kumimoji="1" lang="ja-JP" altLang="en-US"/>
          </a:p>
        </p:txBody>
      </p:sp>
    </p:spTree>
    <p:extLst>
      <p:ext uri="{BB962C8B-B14F-4D97-AF65-F5344CB8AC3E}">
        <p14:creationId xmlns:p14="http://schemas.microsoft.com/office/powerpoint/2010/main" val="20700866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116AA0E-B93D-49B4-B7F9-C66485583E58}"/>
              </a:ext>
            </a:extLst>
          </p:cNvPr>
          <p:cNvSpPr>
            <a:spLocks noGrp="1"/>
          </p:cNvSpPr>
          <p:nvPr>
            <p:ph type="title"/>
          </p:nvPr>
        </p:nvSpPr>
        <p:spPr/>
        <p:txBody>
          <a:bodyPr/>
          <a:lstStyle/>
          <a:p>
            <a:pPr>
              <a:spcBef>
                <a:spcPts val="1000"/>
              </a:spcBef>
            </a:pPr>
            <a:r>
              <a:rPr lang="ja-JP" sz="4000">
                <a:latin typeface="Aptos"/>
                <a:ea typeface="ＭＳ Ｐゴシック"/>
              </a:rPr>
              <a:t>訓練で確認する項目</a:t>
            </a:r>
            <a:endParaRPr lang="en-US" sz="3200">
              <a:latin typeface="Aptos"/>
              <a:ea typeface="ＭＳ Ｐゴシック"/>
            </a:endParaRPr>
          </a:p>
        </p:txBody>
      </p:sp>
      <p:sp>
        <p:nvSpPr>
          <p:cNvPr id="3" name="コンテンツ プレースホルダー 2">
            <a:extLst>
              <a:ext uri="{FF2B5EF4-FFF2-40B4-BE49-F238E27FC236}">
                <a16:creationId xmlns:a16="http://schemas.microsoft.com/office/drawing/2014/main" id="{282B222B-5EB8-73E0-DD21-AF0C36D82B7B}"/>
              </a:ext>
            </a:extLst>
          </p:cNvPr>
          <p:cNvSpPr>
            <a:spLocks noGrp="1"/>
          </p:cNvSpPr>
          <p:nvPr>
            <p:ph idx="1"/>
          </p:nvPr>
        </p:nvSpPr>
        <p:spPr>
          <a:xfrm>
            <a:off x="628650" y="1825625"/>
            <a:ext cx="8176985" cy="4351338"/>
          </a:xfrm>
        </p:spPr>
        <p:txBody>
          <a:bodyPr vert="horz" lIns="91440" tIns="45720" rIns="91440" bIns="45720" rtlCol="0" anchor="t">
            <a:normAutofit/>
          </a:bodyPr>
          <a:lstStyle/>
          <a:p>
            <a:pPr marL="0" indent="0">
              <a:buNone/>
            </a:pPr>
            <a:r>
              <a:rPr lang="ja-JP" altLang="en-US" sz="2000" dirty="0">
                <a:ea typeface="ＭＳ Ｐゴシック"/>
              </a:rPr>
              <a:t>・各市町ごとの施設報告率</a:t>
            </a:r>
            <a:endParaRPr lang="en-US" altLang="ja-JP" sz="2000" dirty="0">
              <a:ea typeface="ＭＳ Ｐゴシック"/>
            </a:endParaRPr>
          </a:p>
          <a:p>
            <a:pPr marL="0" indent="0">
              <a:buNone/>
            </a:pPr>
            <a:r>
              <a:rPr lang="ja-JP" sz="2000" dirty="0">
                <a:ea typeface="ＭＳ Ｐゴシック"/>
              </a:rPr>
              <a:t>・市町が管</a:t>
            </a:r>
            <a:r>
              <a:rPr lang="ja-JP" altLang="en-US" sz="2000" dirty="0">
                <a:ea typeface="ＭＳ Ｐゴシック"/>
              </a:rPr>
              <a:t>内施設(県所管含む)の被災報告を確認集計できるか</a:t>
            </a:r>
            <a:endParaRPr lang="ja-JP" sz="2000" dirty="0">
              <a:ea typeface="ＭＳ Ｐゴシック"/>
            </a:endParaRPr>
          </a:p>
          <a:p>
            <a:pPr marL="0" indent="0">
              <a:buNone/>
            </a:pPr>
            <a:r>
              <a:rPr lang="ja-JP" altLang="en-US" sz="2000" dirty="0">
                <a:ea typeface="ＭＳ Ｐゴシック"/>
              </a:rPr>
              <a:t>・県が集計して全体把握が行えるか</a:t>
            </a:r>
            <a:endParaRPr lang="ja-JP" sz="2000" dirty="0">
              <a:ea typeface="ＭＳ Ｐゴシック"/>
            </a:endParaRPr>
          </a:p>
          <a:p>
            <a:pPr marL="0" indent="0">
              <a:buNone/>
            </a:pPr>
            <a:r>
              <a:rPr lang="ja-JP" altLang="en-US" sz="2000" dirty="0">
                <a:ea typeface="ＭＳ Ｐゴシック"/>
              </a:rPr>
              <a:t>・県、市町が代理入力機能を活用できるか</a:t>
            </a:r>
          </a:p>
        </p:txBody>
      </p:sp>
      <p:sp>
        <p:nvSpPr>
          <p:cNvPr id="4" name="スライド番号プレースホルダー 3">
            <a:extLst>
              <a:ext uri="{FF2B5EF4-FFF2-40B4-BE49-F238E27FC236}">
                <a16:creationId xmlns:a16="http://schemas.microsoft.com/office/drawing/2014/main" id="{CFB51BCC-B382-5664-F743-6E9240BCF7B6}"/>
              </a:ext>
            </a:extLst>
          </p:cNvPr>
          <p:cNvSpPr>
            <a:spLocks noGrp="1"/>
          </p:cNvSpPr>
          <p:nvPr>
            <p:ph type="sldNum" sz="quarter" idx="12"/>
          </p:nvPr>
        </p:nvSpPr>
        <p:spPr/>
        <p:txBody>
          <a:bodyPr/>
          <a:lstStyle/>
          <a:p>
            <a:fld id="{A99D720A-4AD5-4DCF-885F-DE5297996123}" type="slidenum">
              <a:rPr kumimoji="1" lang="ja-JP" altLang="en-US" smtClean="0"/>
              <a:t>13</a:t>
            </a:fld>
            <a:endParaRPr kumimoji="1" lang="ja-JP" altLang="en-US"/>
          </a:p>
        </p:txBody>
      </p:sp>
    </p:spTree>
    <p:extLst>
      <p:ext uri="{BB962C8B-B14F-4D97-AF65-F5344CB8AC3E}">
        <p14:creationId xmlns:p14="http://schemas.microsoft.com/office/powerpoint/2010/main" val="6621864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0E55384-8C58-F56E-A53A-D8592883421A}"/>
              </a:ext>
            </a:extLst>
          </p:cNvPr>
          <p:cNvSpPr>
            <a:spLocks noGrp="1"/>
          </p:cNvSpPr>
          <p:nvPr>
            <p:ph type="title"/>
          </p:nvPr>
        </p:nvSpPr>
        <p:spPr/>
        <p:txBody>
          <a:bodyPr/>
          <a:lstStyle/>
          <a:p>
            <a:r>
              <a:rPr kumimoji="1" lang="en-US" altLang="ja-JP" dirty="0"/>
              <a:t>Q&amp;A</a:t>
            </a:r>
            <a:endParaRPr kumimoji="1" lang="ja-JP" altLang="en-US" dirty="0"/>
          </a:p>
        </p:txBody>
      </p:sp>
      <p:sp>
        <p:nvSpPr>
          <p:cNvPr id="4" name="スライド番号プレースホルダー 3">
            <a:extLst>
              <a:ext uri="{FF2B5EF4-FFF2-40B4-BE49-F238E27FC236}">
                <a16:creationId xmlns:a16="http://schemas.microsoft.com/office/drawing/2014/main" id="{A6DBB3D5-2777-7C04-AD0A-2DC3350C06D2}"/>
              </a:ext>
            </a:extLst>
          </p:cNvPr>
          <p:cNvSpPr>
            <a:spLocks noGrp="1"/>
          </p:cNvSpPr>
          <p:nvPr>
            <p:ph type="sldNum" sz="quarter" idx="12"/>
          </p:nvPr>
        </p:nvSpPr>
        <p:spPr/>
        <p:txBody>
          <a:bodyPr/>
          <a:lstStyle/>
          <a:p>
            <a:fld id="{A99D720A-4AD5-4DCF-885F-DE5297996123}" type="slidenum">
              <a:rPr kumimoji="1" lang="ja-JP" altLang="en-US" smtClean="0"/>
              <a:t>14</a:t>
            </a:fld>
            <a:endParaRPr kumimoji="1" lang="ja-JP" altLang="en-US"/>
          </a:p>
        </p:txBody>
      </p:sp>
      <p:sp>
        <p:nvSpPr>
          <p:cNvPr id="8" name="テキスト ボックス 7">
            <a:extLst>
              <a:ext uri="{FF2B5EF4-FFF2-40B4-BE49-F238E27FC236}">
                <a16:creationId xmlns:a16="http://schemas.microsoft.com/office/drawing/2014/main" id="{8611632A-5BED-8B02-4BB0-BEC92DEFCB08}"/>
              </a:ext>
            </a:extLst>
          </p:cNvPr>
          <p:cNvSpPr txBox="1"/>
          <p:nvPr/>
        </p:nvSpPr>
        <p:spPr>
          <a:xfrm>
            <a:off x="734636" y="1412252"/>
            <a:ext cx="7952164" cy="2585323"/>
          </a:xfrm>
          <a:prstGeom prst="rect">
            <a:avLst/>
          </a:prstGeom>
          <a:noFill/>
        </p:spPr>
        <p:txBody>
          <a:bodyPr wrap="square">
            <a:spAutoFit/>
          </a:bodyPr>
          <a:lstStyle/>
          <a:p>
            <a:endParaRPr lang="en-US" altLang="ja-JP" sz="1600" dirty="0"/>
          </a:p>
          <a:p>
            <a:pPr marL="342900" indent="-342900">
              <a:buAutoNum type="alphaUcPeriod" startAt="17"/>
            </a:pPr>
            <a:r>
              <a:rPr lang="ja-JP" altLang="en-US" sz="1600" dirty="0"/>
              <a:t>当日参加できない施設はどうすればよいか？</a:t>
            </a:r>
            <a:endParaRPr lang="en-US" altLang="ja-JP" sz="1600" dirty="0"/>
          </a:p>
          <a:p>
            <a:r>
              <a:rPr lang="en-US" altLang="ja-JP" sz="1600" dirty="0"/>
              <a:t>A.  </a:t>
            </a:r>
            <a:r>
              <a:rPr lang="ja-JP" altLang="en-US" sz="1600" dirty="0"/>
              <a:t>システムは</a:t>
            </a:r>
            <a:r>
              <a:rPr lang="en-US" altLang="ja-JP" sz="1600" dirty="0"/>
              <a:t>7/21 13:00</a:t>
            </a:r>
            <a:r>
              <a:rPr lang="ja-JP" altLang="en-US" sz="1600" dirty="0"/>
              <a:t>以降、報告可能にしているため、</a:t>
            </a:r>
            <a:r>
              <a:rPr lang="en-US" altLang="ja-JP" sz="1600" dirty="0"/>
              <a:t>7</a:t>
            </a:r>
            <a:r>
              <a:rPr lang="ja-JP" altLang="en-US" sz="1600" dirty="0"/>
              <a:t>月中に報告するように</a:t>
            </a:r>
            <a:endParaRPr lang="en-US" altLang="ja-JP" sz="1600" dirty="0"/>
          </a:p>
          <a:p>
            <a:r>
              <a:rPr lang="ja-JP" altLang="en-US" sz="1600" dirty="0"/>
              <a:t>　　案内ください。</a:t>
            </a:r>
            <a:endParaRPr lang="en-US" altLang="ja-JP" sz="1600" dirty="0"/>
          </a:p>
          <a:p>
            <a:endParaRPr lang="en-US" altLang="ja-JP" dirty="0"/>
          </a:p>
          <a:p>
            <a:r>
              <a:rPr lang="en-US" altLang="ja-JP" sz="1600" dirty="0"/>
              <a:t>Q. </a:t>
            </a:r>
            <a:r>
              <a:rPr lang="ja-JP" altLang="en-US" sz="1600" dirty="0"/>
              <a:t>　ログインできない場合、どうすればよいか？</a:t>
            </a:r>
            <a:endParaRPr lang="en-US" altLang="ja-JP" sz="1600" dirty="0"/>
          </a:p>
          <a:p>
            <a:pPr marL="342900" indent="-342900">
              <a:buAutoNum type="alphaUcPeriod"/>
            </a:pPr>
            <a:r>
              <a:rPr lang="ja-JP" altLang="en-US" sz="1600" dirty="0"/>
              <a:t>県まで連絡ください　</a:t>
            </a:r>
            <a:r>
              <a:rPr lang="en-US" altLang="ja-JP" sz="1600" dirty="0">
                <a:hlinkClick r:id="rId2"/>
              </a:rPr>
              <a:t>hokaisei@pref.fukui.lg.jp</a:t>
            </a:r>
            <a:endParaRPr lang="en-US" altLang="ja-JP" sz="1600" dirty="0"/>
          </a:p>
          <a:p>
            <a:endParaRPr lang="en-US" altLang="ja-JP" sz="1600" dirty="0"/>
          </a:p>
          <a:p>
            <a:r>
              <a:rPr lang="en-US" altLang="ja-JP" sz="1600" dirty="0"/>
              <a:t>Q.</a:t>
            </a:r>
            <a:r>
              <a:rPr lang="ja-JP" altLang="en-US" sz="1600" dirty="0"/>
              <a:t>　複数サービスをまとめて一つのサービスで報告してよいか？</a:t>
            </a:r>
            <a:endParaRPr lang="en-US" altLang="ja-JP" sz="1600" dirty="0"/>
          </a:p>
          <a:p>
            <a:r>
              <a:rPr lang="en-US" altLang="ja-JP" sz="1600" dirty="0"/>
              <a:t>A.   </a:t>
            </a:r>
            <a:r>
              <a:rPr lang="ja-JP" altLang="en-US" sz="1600" dirty="0"/>
              <a:t>サービスごとの状況を確認するためのシステムのため、サービス単位で報告ください</a:t>
            </a:r>
            <a:endParaRPr lang="en-US" altLang="ja-JP" sz="1600" dirty="0"/>
          </a:p>
        </p:txBody>
      </p:sp>
    </p:spTree>
    <p:extLst>
      <p:ext uri="{BB962C8B-B14F-4D97-AF65-F5344CB8AC3E}">
        <p14:creationId xmlns:p14="http://schemas.microsoft.com/office/powerpoint/2010/main" val="4117632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8F8DD25-17D8-7026-D7FD-74B8BB3C2290}"/>
              </a:ext>
            </a:extLst>
          </p:cNvPr>
          <p:cNvSpPr>
            <a:spLocks noGrp="1"/>
          </p:cNvSpPr>
          <p:nvPr>
            <p:ph type="title"/>
          </p:nvPr>
        </p:nvSpPr>
        <p:spPr/>
        <p:txBody>
          <a:bodyPr/>
          <a:lstStyle/>
          <a:p>
            <a:r>
              <a:rPr lang="ja-JP" altLang="en-US">
                <a:ea typeface="ＭＳ Ｐゴシック"/>
              </a:rPr>
              <a:t>アジェンダ</a:t>
            </a:r>
            <a:endParaRPr kumimoji="1" lang="ja-JP" altLang="en-US"/>
          </a:p>
        </p:txBody>
      </p:sp>
      <p:sp>
        <p:nvSpPr>
          <p:cNvPr id="3" name="コンテンツ プレースホルダー 2">
            <a:extLst>
              <a:ext uri="{FF2B5EF4-FFF2-40B4-BE49-F238E27FC236}">
                <a16:creationId xmlns:a16="http://schemas.microsoft.com/office/drawing/2014/main" id="{9D404879-C011-07D3-CA4C-0293434A3036}"/>
              </a:ext>
            </a:extLst>
          </p:cNvPr>
          <p:cNvSpPr>
            <a:spLocks noGrp="1"/>
          </p:cNvSpPr>
          <p:nvPr>
            <p:ph idx="1"/>
          </p:nvPr>
        </p:nvSpPr>
        <p:spPr/>
        <p:txBody>
          <a:bodyPr vert="horz" lIns="91440" tIns="45720" rIns="91440" bIns="45720" rtlCol="0" anchor="t">
            <a:normAutofit/>
          </a:bodyPr>
          <a:lstStyle/>
          <a:p>
            <a:pPr marL="0" indent="0">
              <a:buNone/>
            </a:pPr>
            <a:r>
              <a:rPr lang="ja-JP" altLang="en-US" sz="1950" dirty="0">
                <a:ea typeface="ＭＳ Ｐゴシック"/>
              </a:rPr>
              <a:t>・システム概要</a:t>
            </a:r>
            <a:endParaRPr lang="en-US" altLang="ja-JP" sz="1950" dirty="0">
              <a:ea typeface="ＭＳ Ｐゴシック"/>
            </a:endParaRPr>
          </a:p>
          <a:p>
            <a:pPr marL="0" indent="0">
              <a:buNone/>
            </a:pPr>
            <a:r>
              <a:rPr lang="ja-JP" altLang="en-US" sz="1950" dirty="0">
                <a:ea typeface="ＭＳ Ｐゴシック"/>
              </a:rPr>
              <a:t>・訓練概要</a:t>
            </a:r>
            <a:endParaRPr lang="en-US" altLang="ja-JP" sz="1950" dirty="0">
              <a:ea typeface="ＭＳ Ｐゴシック"/>
            </a:endParaRPr>
          </a:p>
          <a:p>
            <a:pPr marL="0" indent="0">
              <a:buNone/>
            </a:pPr>
            <a:r>
              <a:rPr lang="ja-JP" altLang="en-US" sz="1950" dirty="0">
                <a:ea typeface="ＭＳ Ｐゴシック"/>
              </a:rPr>
              <a:t>・訓練当日の流れ</a:t>
            </a:r>
            <a:endParaRPr lang="en-US" altLang="ja-JP" sz="1950" dirty="0">
              <a:ea typeface="ＭＳ Ｐゴシック"/>
            </a:endParaRPr>
          </a:p>
          <a:p>
            <a:pPr marL="0" indent="0">
              <a:buNone/>
            </a:pPr>
            <a:r>
              <a:rPr lang="ja-JP" altLang="en-US" sz="1950" dirty="0">
                <a:ea typeface="ＭＳ Ｐゴシック"/>
              </a:rPr>
              <a:t>・訓練で確認する項目</a:t>
            </a:r>
            <a:endParaRPr lang="en-US" altLang="ja-JP" sz="1950" dirty="0">
              <a:ea typeface="ＭＳ Ｐゴシック"/>
            </a:endParaRPr>
          </a:p>
          <a:p>
            <a:pPr marL="0" indent="0">
              <a:buNone/>
            </a:pPr>
            <a:r>
              <a:rPr lang="ja-JP" altLang="en-US" sz="1950" dirty="0">
                <a:ea typeface="ＭＳ Ｐゴシック"/>
              </a:rPr>
              <a:t>・</a:t>
            </a:r>
            <a:r>
              <a:rPr lang="en-US" altLang="ja-JP" sz="1950" dirty="0">
                <a:ea typeface="ＭＳ Ｐゴシック"/>
              </a:rPr>
              <a:t>Q&amp;A</a:t>
            </a:r>
          </a:p>
        </p:txBody>
      </p:sp>
      <p:sp>
        <p:nvSpPr>
          <p:cNvPr id="4" name="スライド番号プレースホルダー 3">
            <a:extLst>
              <a:ext uri="{FF2B5EF4-FFF2-40B4-BE49-F238E27FC236}">
                <a16:creationId xmlns:a16="http://schemas.microsoft.com/office/drawing/2014/main" id="{EFD16C32-7244-C341-3E81-BF54728E611B}"/>
              </a:ext>
            </a:extLst>
          </p:cNvPr>
          <p:cNvSpPr>
            <a:spLocks noGrp="1"/>
          </p:cNvSpPr>
          <p:nvPr>
            <p:ph type="sldNum" sz="quarter" idx="12"/>
          </p:nvPr>
        </p:nvSpPr>
        <p:spPr/>
        <p:txBody>
          <a:bodyPr/>
          <a:lstStyle/>
          <a:p>
            <a:fld id="{A99D720A-4AD5-4DCF-885F-DE5297996123}" type="slidenum">
              <a:rPr kumimoji="1" lang="ja-JP" altLang="en-US" smtClean="0"/>
              <a:t>2</a:t>
            </a:fld>
            <a:endParaRPr kumimoji="1" lang="ja-JP" altLang="en-US"/>
          </a:p>
        </p:txBody>
      </p:sp>
    </p:spTree>
    <p:extLst>
      <p:ext uri="{BB962C8B-B14F-4D97-AF65-F5344CB8AC3E}">
        <p14:creationId xmlns:p14="http://schemas.microsoft.com/office/powerpoint/2010/main" val="1298332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D230B01-F8E8-F86C-7D81-6D3CC1A9D465}"/>
              </a:ext>
            </a:extLst>
          </p:cNvPr>
          <p:cNvSpPr>
            <a:spLocks noGrp="1"/>
          </p:cNvSpPr>
          <p:nvPr>
            <p:ph type="title"/>
          </p:nvPr>
        </p:nvSpPr>
        <p:spPr/>
        <p:txBody>
          <a:bodyPr/>
          <a:lstStyle/>
          <a:p>
            <a:r>
              <a:rPr kumimoji="1" lang="ja-JP" altLang="en-US" dirty="0"/>
              <a:t>システム概要</a:t>
            </a:r>
          </a:p>
        </p:txBody>
      </p:sp>
      <p:sp>
        <p:nvSpPr>
          <p:cNvPr id="3" name="コンテンツ プレースホルダー 2">
            <a:extLst>
              <a:ext uri="{FF2B5EF4-FFF2-40B4-BE49-F238E27FC236}">
                <a16:creationId xmlns:a16="http://schemas.microsoft.com/office/drawing/2014/main" id="{CE3544D5-848C-17F7-2786-3C85C5384DDF}"/>
              </a:ext>
            </a:extLst>
          </p:cNvPr>
          <p:cNvSpPr>
            <a:spLocks noGrp="1"/>
          </p:cNvSpPr>
          <p:nvPr>
            <p:ph idx="1"/>
          </p:nvPr>
        </p:nvSpPr>
        <p:spPr>
          <a:xfrm>
            <a:off x="509954" y="1318846"/>
            <a:ext cx="7856806" cy="4550248"/>
          </a:xfrm>
        </p:spPr>
        <p:txBody>
          <a:bodyPr>
            <a:normAutofit/>
          </a:bodyPr>
          <a:lstStyle/>
          <a:p>
            <a:r>
              <a:rPr kumimoji="1" lang="ja-JP" altLang="en-US" sz="2000" dirty="0"/>
              <a:t>〇概要</a:t>
            </a:r>
            <a:endParaRPr kumimoji="1" lang="en-US" altLang="ja-JP" sz="2000" dirty="0"/>
          </a:p>
          <a:p>
            <a:r>
              <a:rPr lang="ja-JP" altLang="en-US" sz="2000" dirty="0"/>
              <a:t>介護サービス情報公表システムの被災報告機能のこと</a:t>
            </a:r>
            <a:endParaRPr kumimoji="1" lang="en-US" altLang="ja-JP" sz="2000" dirty="0"/>
          </a:p>
          <a:p>
            <a:endParaRPr lang="en-US" altLang="ja-JP" sz="2000" dirty="0"/>
          </a:p>
          <a:p>
            <a:r>
              <a:rPr kumimoji="1" lang="ja-JP" altLang="en-US" sz="2000" dirty="0"/>
              <a:t>〇導入目的</a:t>
            </a:r>
            <a:endParaRPr kumimoji="1" lang="en-US" altLang="ja-JP" sz="2000" dirty="0"/>
          </a:p>
          <a:p>
            <a:r>
              <a:rPr kumimoji="1" lang="ja-JP" altLang="en-US" sz="2000" dirty="0"/>
              <a:t>災害時に介護施設・事業所等の被害状況を国・自治体が</a:t>
            </a:r>
            <a:endParaRPr kumimoji="1" lang="en-US" altLang="ja-JP" sz="2000" dirty="0"/>
          </a:p>
          <a:p>
            <a:r>
              <a:rPr kumimoji="1" lang="ja-JP" altLang="en-US" sz="2000" dirty="0"/>
              <a:t>迅速に把握・共有し、被災施設への適切な支援につなげること</a:t>
            </a:r>
            <a:endParaRPr lang="en-US" altLang="ja-JP" sz="2000" dirty="0"/>
          </a:p>
          <a:p>
            <a:endParaRPr kumimoji="1" lang="en-US" altLang="ja-JP" dirty="0"/>
          </a:p>
          <a:p>
            <a:endParaRPr kumimoji="1" lang="ja-JP" altLang="en-US" dirty="0"/>
          </a:p>
        </p:txBody>
      </p:sp>
      <p:sp>
        <p:nvSpPr>
          <p:cNvPr id="4" name="スライド番号プレースホルダー 3">
            <a:extLst>
              <a:ext uri="{FF2B5EF4-FFF2-40B4-BE49-F238E27FC236}">
                <a16:creationId xmlns:a16="http://schemas.microsoft.com/office/drawing/2014/main" id="{C355ADC3-367F-77BF-EAE3-7A108F2C90CD}"/>
              </a:ext>
            </a:extLst>
          </p:cNvPr>
          <p:cNvSpPr>
            <a:spLocks noGrp="1"/>
          </p:cNvSpPr>
          <p:nvPr>
            <p:ph type="sldNum" sz="quarter" idx="12"/>
          </p:nvPr>
        </p:nvSpPr>
        <p:spPr/>
        <p:txBody>
          <a:bodyPr/>
          <a:lstStyle/>
          <a:p>
            <a:fld id="{A99D720A-4AD5-4DCF-885F-DE5297996123}" type="slidenum">
              <a:rPr kumimoji="1" lang="ja-JP" altLang="en-US" smtClean="0"/>
              <a:t>3</a:t>
            </a:fld>
            <a:endParaRPr kumimoji="1" lang="ja-JP" altLang="en-US"/>
          </a:p>
        </p:txBody>
      </p:sp>
    </p:spTree>
    <p:extLst>
      <p:ext uri="{BB962C8B-B14F-4D97-AF65-F5344CB8AC3E}">
        <p14:creationId xmlns:p14="http://schemas.microsoft.com/office/powerpoint/2010/main" val="15668282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45B07D1-5A75-C65E-E285-1CBECF5203E4}"/>
              </a:ext>
            </a:extLst>
          </p:cNvPr>
          <p:cNvSpPr>
            <a:spLocks noGrp="1"/>
          </p:cNvSpPr>
          <p:nvPr>
            <p:ph type="title"/>
          </p:nvPr>
        </p:nvSpPr>
        <p:spPr/>
        <p:txBody>
          <a:bodyPr>
            <a:normAutofit/>
          </a:bodyPr>
          <a:lstStyle/>
          <a:p>
            <a:r>
              <a:rPr lang="ja-JP" altLang="en-US" sz="2800" dirty="0"/>
              <a:t>システムを使った被災報告の流れ</a:t>
            </a:r>
            <a:endParaRPr kumimoji="1" lang="ja-JP" altLang="en-US" sz="2800" dirty="0"/>
          </a:p>
        </p:txBody>
      </p:sp>
      <p:sp>
        <p:nvSpPr>
          <p:cNvPr id="5" name="正方形/長方形 4">
            <a:extLst>
              <a:ext uri="{FF2B5EF4-FFF2-40B4-BE49-F238E27FC236}">
                <a16:creationId xmlns:a16="http://schemas.microsoft.com/office/drawing/2014/main" id="{CF3253B7-13A6-C6AA-6D88-4F9BE1B1A6D9}"/>
              </a:ext>
            </a:extLst>
          </p:cNvPr>
          <p:cNvSpPr/>
          <p:nvPr/>
        </p:nvSpPr>
        <p:spPr>
          <a:xfrm>
            <a:off x="183322" y="2612936"/>
            <a:ext cx="3491942" cy="1760349"/>
          </a:xfrm>
          <a:prstGeom prst="rect">
            <a:avLst/>
          </a:prstGeom>
          <a:solidFill>
            <a:schemeClr val="accent3">
              <a:lumMod val="20000"/>
              <a:lumOff val="8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テキスト ボックス 5">
            <a:extLst>
              <a:ext uri="{FF2B5EF4-FFF2-40B4-BE49-F238E27FC236}">
                <a16:creationId xmlns:a16="http://schemas.microsoft.com/office/drawing/2014/main" id="{14E7E170-ADA4-AC21-ABD3-B12E196ED37D}"/>
              </a:ext>
            </a:extLst>
          </p:cNvPr>
          <p:cNvSpPr txBox="1"/>
          <p:nvPr/>
        </p:nvSpPr>
        <p:spPr>
          <a:xfrm>
            <a:off x="237768" y="2625187"/>
            <a:ext cx="3448050" cy="307777"/>
          </a:xfrm>
          <a:prstGeom prst="rect">
            <a:avLst/>
          </a:prstGeom>
          <a:noFill/>
        </p:spPr>
        <p:txBody>
          <a:bodyPr wrap="square" rtlCol="0">
            <a:spAutoFit/>
          </a:bodyPr>
          <a:lstStyle/>
          <a:p>
            <a:r>
              <a:rPr kumimoji="1" lang="en-US" altLang="ja-JP" sz="1400" b="1" dirty="0"/>
              <a:t>【</a:t>
            </a:r>
            <a:r>
              <a:rPr kumimoji="1" lang="ja-JP" altLang="en-US" sz="1400" b="1" dirty="0"/>
              <a:t>介護サービス情報公表システム</a:t>
            </a:r>
            <a:r>
              <a:rPr kumimoji="1" lang="en-US" altLang="ja-JP" sz="1400" b="1" dirty="0"/>
              <a:t>】</a:t>
            </a:r>
            <a:endParaRPr kumimoji="1" lang="ja-JP" altLang="en-US" sz="1400" b="1" dirty="0"/>
          </a:p>
        </p:txBody>
      </p:sp>
      <p:sp>
        <p:nvSpPr>
          <p:cNvPr id="8" name="フローチャート: 磁気ディスク 7">
            <a:extLst>
              <a:ext uri="{FF2B5EF4-FFF2-40B4-BE49-F238E27FC236}">
                <a16:creationId xmlns:a16="http://schemas.microsoft.com/office/drawing/2014/main" id="{6CF9CBEE-C166-8AE2-61B6-3EA1DD488932}"/>
              </a:ext>
            </a:extLst>
          </p:cNvPr>
          <p:cNvSpPr/>
          <p:nvPr/>
        </p:nvSpPr>
        <p:spPr>
          <a:xfrm>
            <a:off x="1493476" y="3520352"/>
            <a:ext cx="762000" cy="523875"/>
          </a:xfrm>
          <a:prstGeom prst="flowChartMagneticDisk">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フローチャート: 磁気ディスク 8">
            <a:extLst>
              <a:ext uri="{FF2B5EF4-FFF2-40B4-BE49-F238E27FC236}">
                <a16:creationId xmlns:a16="http://schemas.microsoft.com/office/drawing/2014/main" id="{45D53984-7715-2C3D-2434-B8482D55F317}"/>
              </a:ext>
            </a:extLst>
          </p:cNvPr>
          <p:cNvSpPr/>
          <p:nvPr/>
        </p:nvSpPr>
        <p:spPr>
          <a:xfrm>
            <a:off x="2337910" y="2925443"/>
            <a:ext cx="1254920" cy="1078810"/>
          </a:xfrm>
          <a:prstGeom prst="flowChartMagneticDisk">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F67ABB9A-B683-0963-82C6-D920E973C245}"/>
              </a:ext>
            </a:extLst>
          </p:cNvPr>
          <p:cNvSpPr txBox="1"/>
          <p:nvPr/>
        </p:nvSpPr>
        <p:spPr>
          <a:xfrm>
            <a:off x="632946" y="3196247"/>
            <a:ext cx="762000" cy="338554"/>
          </a:xfrm>
          <a:prstGeom prst="rect">
            <a:avLst/>
          </a:prstGeom>
          <a:noFill/>
        </p:spPr>
        <p:txBody>
          <a:bodyPr wrap="square" rtlCol="0">
            <a:spAutoFit/>
          </a:bodyPr>
          <a:lstStyle/>
          <a:p>
            <a:r>
              <a:rPr kumimoji="1" lang="en-US" altLang="ja-JP" sz="1600" dirty="0"/>
              <a:t>A</a:t>
            </a:r>
            <a:r>
              <a:rPr kumimoji="1" lang="ja-JP" altLang="en-US" sz="1600" dirty="0"/>
              <a:t>機能</a:t>
            </a:r>
          </a:p>
        </p:txBody>
      </p:sp>
      <p:sp>
        <p:nvSpPr>
          <p:cNvPr id="11" name="テキスト ボックス 10">
            <a:extLst>
              <a:ext uri="{FF2B5EF4-FFF2-40B4-BE49-F238E27FC236}">
                <a16:creationId xmlns:a16="http://schemas.microsoft.com/office/drawing/2014/main" id="{C021EB71-0F2E-1E54-671F-F4ED553C35FE}"/>
              </a:ext>
            </a:extLst>
          </p:cNvPr>
          <p:cNvSpPr txBox="1"/>
          <p:nvPr/>
        </p:nvSpPr>
        <p:spPr>
          <a:xfrm>
            <a:off x="1513680" y="3176541"/>
            <a:ext cx="762000" cy="338554"/>
          </a:xfrm>
          <a:prstGeom prst="rect">
            <a:avLst/>
          </a:prstGeom>
          <a:noFill/>
        </p:spPr>
        <p:txBody>
          <a:bodyPr wrap="square" rtlCol="0">
            <a:spAutoFit/>
          </a:bodyPr>
          <a:lstStyle/>
          <a:p>
            <a:r>
              <a:rPr lang="en-US" altLang="ja-JP" sz="1600" dirty="0"/>
              <a:t>B</a:t>
            </a:r>
            <a:r>
              <a:rPr kumimoji="1" lang="ja-JP" altLang="en-US" sz="1600" dirty="0"/>
              <a:t>機能</a:t>
            </a:r>
          </a:p>
        </p:txBody>
      </p:sp>
      <p:sp>
        <p:nvSpPr>
          <p:cNvPr id="13" name="テキスト ボックス 12">
            <a:extLst>
              <a:ext uri="{FF2B5EF4-FFF2-40B4-BE49-F238E27FC236}">
                <a16:creationId xmlns:a16="http://schemas.microsoft.com/office/drawing/2014/main" id="{FCBF338A-724E-044E-FB84-865D433ACA12}"/>
              </a:ext>
            </a:extLst>
          </p:cNvPr>
          <p:cNvSpPr txBox="1"/>
          <p:nvPr/>
        </p:nvSpPr>
        <p:spPr>
          <a:xfrm>
            <a:off x="2022272" y="3387056"/>
            <a:ext cx="1771649" cy="523220"/>
          </a:xfrm>
          <a:prstGeom prst="rect">
            <a:avLst/>
          </a:prstGeom>
          <a:noFill/>
        </p:spPr>
        <p:txBody>
          <a:bodyPr wrap="square" rtlCol="0">
            <a:spAutoFit/>
          </a:bodyPr>
          <a:lstStyle/>
          <a:p>
            <a:pPr algn="ctr"/>
            <a:r>
              <a:rPr kumimoji="1" lang="ja-JP" altLang="en-US" sz="1400" b="1" dirty="0">
                <a:solidFill>
                  <a:srgbClr val="0000FF"/>
                </a:solidFill>
              </a:rPr>
              <a:t>災害時情報</a:t>
            </a:r>
            <a:endParaRPr kumimoji="1" lang="en-US" altLang="ja-JP" sz="1400" b="1" dirty="0">
              <a:solidFill>
                <a:srgbClr val="0000FF"/>
              </a:solidFill>
            </a:endParaRPr>
          </a:p>
          <a:p>
            <a:pPr algn="ctr"/>
            <a:r>
              <a:rPr kumimoji="1" lang="ja-JP" altLang="en-US" sz="1400" b="1" dirty="0">
                <a:solidFill>
                  <a:srgbClr val="0000FF"/>
                </a:solidFill>
              </a:rPr>
              <a:t>共有システム</a:t>
            </a:r>
          </a:p>
        </p:txBody>
      </p:sp>
      <p:grpSp>
        <p:nvGrpSpPr>
          <p:cNvPr id="33" name="グループ化 32">
            <a:extLst>
              <a:ext uri="{FF2B5EF4-FFF2-40B4-BE49-F238E27FC236}">
                <a16:creationId xmlns:a16="http://schemas.microsoft.com/office/drawing/2014/main" id="{12B6B13F-4C53-CCD0-EBDD-0524BD39F111}"/>
              </a:ext>
            </a:extLst>
          </p:cNvPr>
          <p:cNvGrpSpPr/>
          <p:nvPr/>
        </p:nvGrpSpPr>
        <p:grpSpPr>
          <a:xfrm>
            <a:off x="1313452" y="4696437"/>
            <a:ext cx="2204719" cy="1763351"/>
            <a:chOff x="5623384" y="1560347"/>
            <a:chExt cx="2643402" cy="1891986"/>
          </a:xfrm>
        </p:grpSpPr>
        <p:pic>
          <p:nvPicPr>
            <p:cNvPr id="27" name="図 26" descr="テーブル, 電車, 部屋, コンピュータ が含まれている画像&#10;&#10;自動的に生成された説明">
              <a:extLst>
                <a:ext uri="{FF2B5EF4-FFF2-40B4-BE49-F238E27FC236}">
                  <a16:creationId xmlns:a16="http://schemas.microsoft.com/office/drawing/2014/main" id="{5EB6053E-7B32-623C-4127-DEE45F76990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18721" y="2370885"/>
              <a:ext cx="1348065" cy="1081448"/>
            </a:xfrm>
            <a:prstGeom prst="rect">
              <a:avLst/>
            </a:prstGeom>
          </p:spPr>
        </p:pic>
        <p:sp>
          <p:nvSpPr>
            <p:cNvPr id="29" name="テキスト ボックス 28">
              <a:extLst>
                <a:ext uri="{FF2B5EF4-FFF2-40B4-BE49-F238E27FC236}">
                  <a16:creationId xmlns:a16="http://schemas.microsoft.com/office/drawing/2014/main" id="{1992F271-CDFD-A109-22B9-CE185F9B7E32}"/>
                </a:ext>
              </a:extLst>
            </p:cNvPr>
            <p:cNvSpPr txBox="1"/>
            <p:nvPr/>
          </p:nvSpPr>
          <p:spPr>
            <a:xfrm>
              <a:off x="5623384" y="1560347"/>
              <a:ext cx="2108459" cy="297206"/>
            </a:xfrm>
            <a:prstGeom prst="rect">
              <a:avLst/>
            </a:prstGeom>
            <a:noFill/>
          </p:spPr>
          <p:txBody>
            <a:bodyPr wrap="square" rtlCol="0">
              <a:spAutoFit/>
            </a:bodyPr>
            <a:lstStyle/>
            <a:p>
              <a:endParaRPr kumimoji="1" lang="en-US" altLang="ja-JP" sz="1200" dirty="0"/>
            </a:p>
          </p:txBody>
        </p:sp>
      </p:grpSp>
      <p:sp>
        <p:nvSpPr>
          <p:cNvPr id="35" name="正方形/長方形 34">
            <a:extLst>
              <a:ext uri="{FF2B5EF4-FFF2-40B4-BE49-F238E27FC236}">
                <a16:creationId xmlns:a16="http://schemas.microsoft.com/office/drawing/2014/main" id="{AB767803-6673-0E27-723A-9039D897BD7E}"/>
              </a:ext>
            </a:extLst>
          </p:cNvPr>
          <p:cNvSpPr/>
          <p:nvPr/>
        </p:nvSpPr>
        <p:spPr>
          <a:xfrm>
            <a:off x="1867732" y="1300154"/>
            <a:ext cx="2175039" cy="453069"/>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国</a:t>
            </a:r>
          </a:p>
        </p:txBody>
      </p:sp>
      <p:sp>
        <p:nvSpPr>
          <p:cNvPr id="40" name="正方形/長方形 39">
            <a:extLst>
              <a:ext uri="{FF2B5EF4-FFF2-40B4-BE49-F238E27FC236}">
                <a16:creationId xmlns:a16="http://schemas.microsoft.com/office/drawing/2014/main" id="{3E9081EF-A516-1C30-C888-B8F5A8607B7A}"/>
              </a:ext>
            </a:extLst>
          </p:cNvPr>
          <p:cNvSpPr/>
          <p:nvPr/>
        </p:nvSpPr>
        <p:spPr>
          <a:xfrm>
            <a:off x="5158427" y="2571353"/>
            <a:ext cx="1479016" cy="44787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t>県</a:t>
            </a:r>
            <a:endParaRPr kumimoji="1" lang="ja-JP" altLang="en-US" dirty="0"/>
          </a:p>
        </p:txBody>
      </p:sp>
      <p:sp>
        <p:nvSpPr>
          <p:cNvPr id="50" name="正方形/長方形 49">
            <a:extLst>
              <a:ext uri="{FF2B5EF4-FFF2-40B4-BE49-F238E27FC236}">
                <a16:creationId xmlns:a16="http://schemas.microsoft.com/office/drawing/2014/main" id="{06500CFB-3729-289C-43DC-6AD3FF34F806}"/>
              </a:ext>
            </a:extLst>
          </p:cNvPr>
          <p:cNvSpPr/>
          <p:nvPr/>
        </p:nvSpPr>
        <p:spPr>
          <a:xfrm>
            <a:off x="5157721" y="4031278"/>
            <a:ext cx="1503374" cy="45306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市町</a:t>
            </a:r>
          </a:p>
        </p:txBody>
      </p:sp>
      <p:sp>
        <p:nvSpPr>
          <p:cNvPr id="54" name="フローチャート: 磁気ディスク 53">
            <a:extLst>
              <a:ext uri="{FF2B5EF4-FFF2-40B4-BE49-F238E27FC236}">
                <a16:creationId xmlns:a16="http://schemas.microsoft.com/office/drawing/2014/main" id="{12095415-A1CB-70C7-D912-930A7200595C}"/>
              </a:ext>
            </a:extLst>
          </p:cNvPr>
          <p:cNvSpPr/>
          <p:nvPr/>
        </p:nvSpPr>
        <p:spPr>
          <a:xfrm>
            <a:off x="593501" y="3520351"/>
            <a:ext cx="762000" cy="523875"/>
          </a:xfrm>
          <a:prstGeom prst="flowChartMagneticDisk">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矢印: 下 55">
            <a:extLst>
              <a:ext uri="{FF2B5EF4-FFF2-40B4-BE49-F238E27FC236}">
                <a16:creationId xmlns:a16="http://schemas.microsoft.com/office/drawing/2014/main" id="{4D2D630E-5947-90C4-02EC-E44658B5034A}"/>
              </a:ext>
            </a:extLst>
          </p:cNvPr>
          <p:cNvSpPr/>
          <p:nvPr/>
        </p:nvSpPr>
        <p:spPr>
          <a:xfrm flipV="1">
            <a:off x="2680927" y="4223653"/>
            <a:ext cx="190218" cy="1234961"/>
          </a:xfrm>
          <a:prstGeom prst="downArrow">
            <a:avLst/>
          </a:prstGeom>
          <a:solidFill>
            <a:srgbClr val="FFC91D"/>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矢印: 上向き折線 59">
            <a:extLst>
              <a:ext uri="{FF2B5EF4-FFF2-40B4-BE49-F238E27FC236}">
                <a16:creationId xmlns:a16="http://schemas.microsoft.com/office/drawing/2014/main" id="{87EADACE-1D74-F487-64BC-6B2D012673E7}"/>
              </a:ext>
            </a:extLst>
          </p:cNvPr>
          <p:cNvSpPr/>
          <p:nvPr/>
        </p:nvSpPr>
        <p:spPr>
          <a:xfrm flipV="1">
            <a:off x="4463294" y="1345184"/>
            <a:ext cx="1716204" cy="1191402"/>
          </a:xfrm>
          <a:prstGeom prst="bentUpArrow">
            <a:avLst>
              <a:gd name="adj1" fmla="val 8021"/>
              <a:gd name="adj2" fmla="val 11577"/>
              <a:gd name="adj3" fmla="val 12876"/>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1" name="矢印: 下 60">
            <a:extLst>
              <a:ext uri="{FF2B5EF4-FFF2-40B4-BE49-F238E27FC236}">
                <a16:creationId xmlns:a16="http://schemas.microsoft.com/office/drawing/2014/main" id="{384D5683-FF09-9A05-2339-662689B3109B}"/>
              </a:ext>
            </a:extLst>
          </p:cNvPr>
          <p:cNvSpPr/>
          <p:nvPr/>
        </p:nvSpPr>
        <p:spPr>
          <a:xfrm>
            <a:off x="5915386" y="3113552"/>
            <a:ext cx="237117" cy="927249"/>
          </a:xfrm>
          <a:prstGeom prst="downArrow">
            <a:avLst/>
          </a:prstGeom>
          <a:solidFill>
            <a:schemeClr val="tx2">
              <a:lumMod val="40000"/>
              <a:lumOff val="60000"/>
            </a:schemeClr>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矢印: 上向き折線 61">
            <a:extLst>
              <a:ext uri="{FF2B5EF4-FFF2-40B4-BE49-F238E27FC236}">
                <a16:creationId xmlns:a16="http://schemas.microsoft.com/office/drawing/2014/main" id="{C2970648-25A3-0436-C1DE-031E463FEA2A}"/>
              </a:ext>
            </a:extLst>
          </p:cNvPr>
          <p:cNvSpPr/>
          <p:nvPr/>
        </p:nvSpPr>
        <p:spPr>
          <a:xfrm rot="5400000" flipV="1">
            <a:off x="4159700" y="4035168"/>
            <a:ext cx="1366038" cy="2511325"/>
          </a:xfrm>
          <a:prstGeom prst="bentUpArrow">
            <a:avLst>
              <a:gd name="adj1" fmla="val 9444"/>
              <a:gd name="adj2" fmla="val 9485"/>
              <a:gd name="adj3" fmla="val 7298"/>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68" name="グループ化 67">
            <a:extLst>
              <a:ext uri="{FF2B5EF4-FFF2-40B4-BE49-F238E27FC236}">
                <a16:creationId xmlns:a16="http://schemas.microsoft.com/office/drawing/2014/main" id="{440E5751-C9F2-4D7E-02F6-35D9978228A9}"/>
              </a:ext>
            </a:extLst>
          </p:cNvPr>
          <p:cNvGrpSpPr/>
          <p:nvPr/>
        </p:nvGrpSpPr>
        <p:grpSpPr>
          <a:xfrm>
            <a:off x="3518171" y="2712258"/>
            <a:ext cx="3907174" cy="3261595"/>
            <a:chOff x="4695037" y="2696158"/>
            <a:chExt cx="4069612" cy="3261595"/>
          </a:xfrm>
          <a:solidFill>
            <a:schemeClr val="tx2">
              <a:lumMod val="40000"/>
              <a:lumOff val="60000"/>
            </a:schemeClr>
          </a:solidFill>
        </p:grpSpPr>
        <p:sp>
          <p:nvSpPr>
            <p:cNvPr id="63" name="矢印: 上向き折線 62">
              <a:extLst>
                <a:ext uri="{FF2B5EF4-FFF2-40B4-BE49-F238E27FC236}">
                  <a16:creationId xmlns:a16="http://schemas.microsoft.com/office/drawing/2014/main" id="{E07A79E5-F81D-368B-928F-04E5EFA239B7}"/>
                </a:ext>
              </a:extLst>
            </p:cNvPr>
            <p:cNvSpPr/>
            <p:nvPr/>
          </p:nvSpPr>
          <p:spPr>
            <a:xfrm rot="5400000" flipV="1">
              <a:off x="5871824" y="3064929"/>
              <a:ext cx="1716037" cy="4069611"/>
            </a:xfrm>
            <a:prstGeom prst="bentUpArrow">
              <a:avLst>
                <a:gd name="adj1" fmla="val 6669"/>
                <a:gd name="adj2" fmla="val 7414"/>
                <a:gd name="adj3" fmla="val 1010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7" name="グループ化 66">
              <a:extLst>
                <a:ext uri="{FF2B5EF4-FFF2-40B4-BE49-F238E27FC236}">
                  <a16:creationId xmlns:a16="http://schemas.microsoft.com/office/drawing/2014/main" id="{FE49DB70-F767-360B-4177-82F7592E766B}"/>
                </a:ext>
              </a:extLst>
            </p:cNvPr>
            <p:cNvGrpSpPr/>
            <p:nvPr/>
          </p:nvGrpSpPr>
          <p:grpSpPr>
            <a:xfrm>
              <a:off x="7943990" y="2696158"/>
              <a:ext cx="820659" cy="1545554"/>
              <a:chOff x="7961997" y="2828143"/>
              <a:chExt cx="820659" cy="1545554"/>
            </a:xfrm>
            <a:grpFill/>
          </p:grpSpPr>
          <p:sp>
            <p:nvSpPr>
              <p:cNvPr id="65" name="正方形/長方形 64">
                <a:extLst>
                  <a:ext uri="{FF2B5EF4-FFF2-40B4-BE49-F238E27FC236}">
                    <a16:creationId xmlns:a16="http://schemas.microsoft.com/office/drawing/2014/main" id="{11261C1D-382C-E710-E3BD-6280D5242FAB}"/>
                  </a:ext>
                </a:extLst>
              </p:cNvPr>
              <p:cNvSpPr/>
              <p:nvPr/>
            </p:nvSpPr>
            <p:spPr>
              <a:xfrm>
                <a:off x="7961997" y="2828143"/>
                <a:ext cx="820659" cy="12407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正方形/長方形 65">
                <a:extLst>
                  <a:ext uri="{FF2B5EF4-FFF2-40B4-BE49-F238E27FC236}">
                    <a16:creationId xmlns:a16="http://schemas.microsoft.com/office/drawing/2014/main" id="{C76C60BC-5E0A-382D-CC89-70EE4A1B6924}"/>
                  </a:ext>
                </a:extLst>
              </p:cNvPr>
              <p:cNvSpPr/>
              <p:nvPr/>
            </p:nvSpPr>
            <p:spPr>
              <a:xfrm rot="5400000">
                <a:off x="7949667" y="3540709"/>
                <a:ext cx="1545550" cy="1204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pic>
        <p:nvPicPr>
          <p:cNvPr id="77" name="グラフィックス 76" descr="封筒 枠線">
            <a:extLst>
              <a:ext uri="{FF2B5EF4-FFF2-40B4-BE49-F238E27FC236}">
                <a16:creationId xmlns:a16="http://schemas.microsoft.com/office/drawing/2014/main" id="{E7439E97-6161-A5F6-9504-F2087B287E4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896812" y="3181445"/>
            <a:ext cx="300942" cy="328747"/>
          </a:xfrm>
          <a:prstGeom prst="rect">
            <a:avLst/>
          </a:prstGeom>
        </p:spPr>
      </p:pic>
      <p:sp>
        <p:nvSpPr>
          <p:cNvPr id="79" name="テキスト ボックス 78">
            <a:extLst>
              <a:ext uri="{FF2B5EF4-FFF2-40B4-BE49-F238E27FC236}">
                <a16:creationId xmlns:a16="http://schemas.microsoft.com/office/drawing/2014/main" id="{C0FF26F1-1602-E3DC-7BE9-8239852626B9}"/>
              </a:ext>
            </a:extLst>
          </p:cNvPr>
          <p:cNvSpPr txBox="1"/>
          <p:nvPr/>
        </p:nvSpPr>
        <p:spPr>
          <a:xfrm>
            <a:off x="6191216" y="1705085"/>
            <a:ext cx="1106831" cy="461665"/>
          </a:xfrm>
          <a:prstGeom prst="rect">
            <a:avLst/>
          </a:prstGeom>
          <a:noFill/>
        </p:spPr>
        <p:txBody>
          <a:bodyPr wrap="square" rtlCol="0">
            <a:spAutoFit/>
          </a:bodyPr>
          <a:lstStyle/>
          <a:p>
            <a:pPr algn="ctr"/>
            <a:r>
              <a:rPr lang="ja-JP" altLang="en-US" sz="1200" b="1" dirty="0"/>
              <a:t>②被災報告</a:t>
            </a:r>
            <a:endParaRPr lang="en-US" altLang="ja-JP" sz="1200" b="1" dirty="0"/>
          </a:p>
          <a:p>
            <a:pPr algn="ctr"/>
            <a:r>
              <a:rPr lang="ja-JP" altLang="en-US" sz="1200" b="1" dirty="0"/>
              <a:t>指示</a:t>
            </a:r>
            <a:endParaRPr kumimoji="1" lang="ja-JP" altLang="en-US" sz="1200" b="1" dirty="0"/>
          </a:p>
        </p:txBody>
      </p:sp>
      <p:sp>
        <p:nvSpPr>
          <p:cNvPr id="84" name="テキスト ボックス 83">
            <a:extLst>
              <a:ext uri="{FF2B5EF4-FFF2-40B4-BE49-F238E27FC236}">
                <a16:creationId xmlns:a16="http://schemas.microsoft.com/office/drawing/2014/main" id="{5F532494-68A9-4D4C-7E9F-5C7D29104D79}"/>
              </a:ext>
            </a:extLst>
          </p:cNvPr>
          <p:cNvSpPr txBox="1"/>
          <p:nvPr/>
        </p:nvSpPr>
        <p:spPr>
          <a:xfrm>
            <a:off x="3436774" y="2811159"/>
            <a:ext cx="1716204" cy="276999"/>
          </a:xfrm>
          <a:prstGeom prst="rect">
            <a:avLst/>
          </a:prstGeom>
          <a:noFill/>
        </p:spPr>
        <p:txBody>
          <a:bodyPr wrap="square" rtlCol="0">
            <a:spAutoFit/>
          </a:bodyPr>
          <a:lstStyle/>
          <a:p>
            <a:pPr algn="ctr"/>
            <a:r>
              <a:rPr lang="ja-JP" altLang="en-US" sz="1200" b="1" dirty="0"/>
              <a:t>④被災状況集計</a:t>
            </a:r>
            <a:endParaRPr lang="en-US" altLang="ja-JP" sz="1200" b="1" dirty="0"/>
          </a:p>
        </p:txBody>
      </p:sp>
      <p:sp>
        <p:nvSpPr>
          <p:cNvPr id="86" name="矢印: 下 85">
            <a:extLst>
              <a:ext uri="{FF2B5EF4-FFF2-40B4-BE49-F238E27FC236}">
                <a16:creationId xmlns:a16="http://schemas.microsoft.com/office/drawing/2014/main" id="{29C3CF00-D2BA-2D05-9056-5C8B5C8E87D5}"/>
              </a:ext>
            </a:extLst>
          </p:cNvPr>
          <p:cNvSpPr/>
          <p:nvPr/>
        </p:nvSpPr>
        <p:spPr>
          <a:xfrm flipV="1">
            <a:off x="5522718" y="3104027"/>
            <a:ext cx="215566" cy="865221"/>
          </a:xfrm>
          <a:prstGeom prst="downArrow">
            <a:avLst/>
          </a:prstGeom>
          <a:solidFill>
            <a:schemeClr val="tx1">
              <a:lumMod val="65000"/>
              <a:lumOff val="35000"/>
            </a:schemeClr>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8" name="矢印: 上向き折線 87">
            <a:extLst>
              <a:ext uri="{FF2B5EF4-FFF2-40B4-BE49-F238E27FC236}">
                <a16:creationId xmlns:a16="http://schemas.microsoft.com/office/drawing/2014/main" id="{9F8B8B51-A046-81BA-BFCB-406F64520CBF}"/>
              </a:ext>
            </a:extLst>
          </p:cNvPr>
          <p:cNvSpPr/>
          <p:nvPr/>
        </p:nvSpPr>
        <p:spPr>
          <a:xfrm rot="16200000">
            <a:off x="4594351" y="1378940"/>
            <a:ext cx="952447" cy="1237998"/>
          </a:xfrm>
          <a:prstGeom prst="bentUpArrow">
            <a:avLst>
              <a:gd name="adj1" fmla="val 11219"/>
              <a:gd name="adj2" fmla="val 11577"/>
              <a:gd name="adj3" fmla="val 12876"/>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9" name="矢印: 下 88">
            <a:extLst>
              <a:ext uri="{FF2B5EF4-FFF2-40B4-BE49-F238E27FC236}">
                <a16:creationId xmlns:a16="http://schemas.microsoft.com/office/drawing/2014/main" id="{CCEE1D81-30C8-3E98-ECE5-C4B0050DA2C1}"/>
              </a:ext>
            </a:extLst>
          </p:cNvPr>
          <p:cNvSpPr/>
          <p:nvPr/>
        </p:nvSpPr>
        <p:spPr>
          <a:xfrm flipV="1">
            <a:off x="5522719" y="3104027"/>
            <a:ext cx="215566" cy="865221"/>
          </a:xfrm>
          <a:prstGeom prst="downArrow">
            <a:avLst/>
          </a:prstGeom>
          <a:solidFill>
            <a:srgbClr val="FFCC66"/>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0" name="矢印: 上向き折線 89">
            <a:extLst>
              <a:ext uri="{FF2B5EF4-FFF2-40B4-BE49-F238E27FC236}">
                <a16:creationId xmlns:a16="http://schemas.microsoft.com/office/drawing/2014/main" id="{049EBE01-5CBE-7009-72F5-FEF971F86ED8}"/>
              </a:ext>
            </a:extLst>
          </p:cNvPr>
          <p:cNvSpPr/>
          <p:nvPr/>
        </p:nvSpPr>
        <p:spPr>
          <a:xfrm rot="16200000">
            <a:off x="4594352" y="1378940"/>
            <a:ext cx="952447" cy="1237998"/>
          </a:xfrm>
          <a:prstGeom prst="bentUpArrow">
            <a:avLst>
              <a:gd name="adj1" fmla="val 11219"/>
              <a:gd name="adj2" fmla="val 11577"/>
              <a:gd name="adj3" fmla="val 12876"/>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1" name="グラフィックス 90" descr="封筒 枠線">
            <a:extLst>
              <a:ext uri="{FF2B5EF4-FFF2-40B4-BE49-F238E27FC236}">
                <a16:creationId xmlns:a16="http://schemas.microsoft.com/office/drawing/2014/main" id="{4928D7C7-542F-C705-D69C-B8BB587E9F5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09408" y="1756671"/>
            <a:ext cx="300942" cy="328747"/>
          </a:xfrm>
          <a:prstGeom prst="rect">
            <a:avLst/>
          </a:prstGeom>
        </p:spPr>
      </p:pic>
      <p:pic>
        <p:nvPicPr>
          <p:cNvPr id="92" name="グラフィックス 91" descr="封筒 枠線">
            <a:extLst>
              <a:ext uri="{FF2B5EF4-FFF2-40B4-BE49-F238E27FC236}">
                <a16:creationId xmlns:a16="http://schemas.microsoft.com/office/drawing/2014/main" id="{8ED53366-F36D-0541-5487-7FB3D43CC53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805412" y="2622376"/>
            <a:ext cx="300942" cy="328747"/>
          </a:xfrm>
          <a:prstGeom prst="rect">
            <a:avLst/>
          </a:prstGeom>
        </p:spPr>
      </p:pic>
      <p:pic>
        <p:nvPicPr>
          <p:cNvPr id="93" name="グラフィックス 92" descr="封筒 枠線">
            <a:extLst>
              <a:ext uri="{FF2B5EF4-FFF2-40B4-BE49-F238E27FC236}">
                <a16:creationId xmlns:a16="http://schemas.microsoft.com/office/drawing/2014/main" id="{2FAC80E2-51B9-BE66-C548-577032769F8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883473" y="5005433"/>
            <a:ext cx="300942" cy="328747"/>
          </a:xfrm>
          <a:prstGeom prst="rect">
            <a:avLst/>
          </a:prstGeom>
        </p:spPr>
      </p:pic>
      <p:pic>
        <p:nvPicPr>
          <p:cNvPr id="94" name="グラフィックス 93" descr="封筒 枠線">
            <a:extLst>
              <a:ext uri="{FF2B5EF4-FFF2-40B4-BE49-F238E27FC236}">
                <a16:creationId xmlns:a16="http://schemas.microsoft.com/office/drawing/2014/main" id="{2E2CB93B-A735-D4A1-B8D1-F83DA52F1DF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491789" y="3355979"/>
            <a:ext cx="300942" cy="328747"/>
          </a:xfrm>
          <a:prstGeom prst="rect">
            <a:avLst/>
          </a:prstGeom>
        </p:spPr>
      </p:pic>
      <p:pic>
        <p:nvPicPr>
          <p:cNvPr id="95" name="グラフィックス 94" descr="封筒 枠線">
            <a:extLst>
              <a:ext uri="{FF2B5EF4-FFF2-40B4-BE49-F238E27FC236}">
                <a16:creationId xmlns:a16="http://schemas.microsoft.com/office/drawing/2014/main" id="{68419409-F0A9-8B82-3940-954D739B75E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497513" y="1749937"/>
            <a:ext cx="300942" cy="328747"/>
          </a:xfrm>
          <a:prstGeom prst="rect">
            <a:avLst/>
          </a:prstGeom>
        </p:spPr>
      </p:pic>
      <p:sp>
        <p:nvSpPr>
          <p:cNvPr id="99" name="テキスト ボックス 98">
            <a:extLst>
              <a:ext uri="{FF2B5EF4-FFF2-40B4-BE49-F238E27FC236}">
                <a16:creationId xmlns:a16="http://schemas.microsoft.com/office/drawing/2014/main" id="{0BB0CD3B-B9A1-8118-9220-CC06C2B83697}"/>
              </a:ext>
            </a:extLst>
          </p:cNvPr>
          <p:cNvSpPr txBox="1"/>
          <p:nvPr/>
        </p:nvSpPr>
        <p:spPr>
          <a:xfrm>
            <a:off x="4544129" y="1799810"/>
            <a:ext cx="1171629" cy="461665"/>
          </a:xfrm>
          <a:prstGeom prst="rect">
            <a:avLst/>
          </a:prstGeom>
          <a:noFill/>
        </p:spPr>
        <p:txBody>
          <a:bodyPr wrap="square" rtlCol="0">
            <a:spAutoFit/>
          </a:bodyPr>
          <a:lstStyle/>
          <a:p>
            <a:r>
              <a:rPr lang="ja-JP" altLang="en-US" sz="1200" b="1" dirty="0"/>
              <a:t>⑥報告</a:t>
            </a:r>
            <a:endParaRPr lang="en-US" altLang="ja-JP" sz="1200" b="1" dirty="0"/>
          </a:p>
          <a:p>
            <a:r>
              <a:rPr lang="en-US" altLang="ja-JP" sz="1200" b="1" dirty="0"/>
              <a:t>    </a:t>
            </a:r>
            <a:r>
              <a:rPr lang="ja-JP" altLang="en-US" sz="1200" b="1" dirty="0"/>
              <a:t>支援要請</a:t>
            </a:r>
            <a:endParaRPr lang="en-US" altLang="ja-JP" sz="1200" b="1" dirty="0"/>
          </a:p>
        </p:txBody>
      </p:sp>
      <p:sp>
        <p:nvSpPr>
          <p:cNvPr id="3" name="テキスト ボックス 2">
            <a:extLst>
              <a:ext uri="{FF2B5EF4-FFF2-40B4-BE49-F238E27FC236}">
                <a16:creationId xmlns:a16="http://schemas.microsoft.com/office/drawing/2014/main" id="{2F6C6EFB-AF7A-1B75-B64D-47EDB4425071}"/>
              </a:ext>
            </a:extLst>
          </p:cNvPr>
          <p:cNvSpPr txBox="1"/>
          <p:nvPr/>
        </p:nvSpPr>
        <p:spPr>
          <a:xfrm>
            <a:off x="2910238" y="2057034"/>
            <a:ext cx="1166092" cy="461665"/>
          </a:xfrm>
          <a:prstGeom prst="rect">
            <a:avLst/>
          </a:prstGeom>
          <a:noFill/>
        </p:spPr>
        <p:txBody>
          <a:bodyPr wrap="square" rtlCol="0">
            <a:spAutoFit/>
          </a:bodyPr>
          <a:lstStyle/>
          <a:p>
            <a:pPr algn="ctr"/>
            <a:r>
              <a:rPr lang="ja-JP" altLang="en-US" sz="1200" b="1" dirty="0"/>
              <a:t>➀災害情報</a:t>
            </a:r>
            <a:endParaRPr lang="en-US" altLang="ja-JP" sz="1200" b="1" dirty="0"/>
          </a:p>
          <a:p>
            <a:pPr algn="ctr"/>
            <a:r>
              <a:rPr lang="ja-JP" altLang="en-US" sz="1200" b="1" dirty="0"/>
              <a:t>登録</a:t>
            </a:r>
            <a:endParaRPr lang="en-US" altLang="ja-JP" sz="1200" b="1" dirty="0"/>
          </a:p>
        </p:txBody>
      </p:sp>
      <p:sp>
        <p:nvSpPr>
          <p:cNvPr id="12" name="矢印: 下 11">
            <a:extLst>
              <a:ext uri="{FF2B5EF4-FFF2-40B4-BE49-F238E27FC236}">
                <a16:creationId xmlns:a16="http://schemas.microsoft.com/office/drawing/2014/main" id="{A5452511-E975-D143-EBCC-9865727ECB70}"/>
              </a:ext>
            </a:extLst>
          </p:cNvPr>
          <p:cNvSpPr/>
          <p:nvPr/>
        </p:nvSpPr>
        <p:spPr>
          <a:xfrm>
            <a:off x="3016540" y="4232846"/>
            <a:ext cx="177296" cy="1234961"/>
          </a:xfrm>
          <a:prstGeom prst="downArrow">
            <a:avLst/>
          </a:prstGeom>
          <a:solidFill>
            <a:schemeClr val="tx2">
              <a:lumMod val="40000"/>
              <a:lumOff val="60000"/>
            </a:schemeClr>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091C8CE0-29DB-5037-9025-FDBD05837E3A}"/>
              </a:ext>
            </a:extLst>
          </p:cNvPr>
          <p:cNvSpPr txBox="1"/>
          <p:nvPr/>
        </p:nvSpPr>
        <p:spPr>
          <a:xfrm>
            <a:off x="3083944" y="4653707"/>
            <a:ext cx="1352215" cy="646331"/>
          </a:xfrm>
          <a:prstGeom prst="rect">
            <a:avLst/>
          </a:prstGeom>
          <a:noFill/>
        </p:spPr>
        <p:txBody>
          <a:bodyPr wrap="square" rtlCol="0">
            <a:spAutoFit/>
          </a:bodyPr>
          <a:lstStyle/>
          <a:p>
            <a:pPr algn="ctr"/>
            <a:r>
              <a:rPr lang="ja-JP" altLang="en-US" sz="1200" b="1" dirty="0"/>
              <a:t>②被災報告指示</a:t>
            </a:r>
            <a:endParaRPr lang="en-US" altLang="ja-JP" sz="1200" b="1" dirty="0"/>
          </a:p>
          <a:p>
            <a:pPr algn="ctr"/>
            <a:r>
              <a:rPr kumimoji="1" lang="en-US" altLang="ja-JP" sz="1200" b="1" dirty="0"/>
              <a:t>※</a:t>
            </a:r>
            <a:r>
              <a:rPr kumimoji="1" lang="ja-JP" altLang="en-US" sz="1200" b="1" dirty="0"/>
              <a:t>県社協より</a:t>
            </a:r>
            <a:endParaRPr kumimoji="1" lang="en-US" altLang="ja-JP" sz="1200" b="1" dirty="0"/>
          </a:p>
          <a:p>
            <a:pPr algn="ctr"/>
            <a:r>
              <a:rPr kumimoji="1" lang="ja-JP" altLang="en-US" sz="1200" b="1" dirty="0"/>
              <a:t>メール</a:t>
            </a:r>
          </a:p>
        </p:txBody>
      </p:sp>
      <p:sp>
        <p:nvSpPr>
          <p:cNvPr id="15" name="矢印: 下 14">
            <a:extLst>
              <a:ext uri="{FF2B5EF4-FFF2-40B4-BE49-F238E27FC236}">
                <a16:creationId xmlns:a16="http://schemas.microsoft.com/office/drawing/2014/main" id="{7372FC8C-E37D-3F0D-615C-96B31E5A4A48}"/>
              </a:ext>
            </a:extLst>
          </p:cNvPr>
          <p:cNvSpPr/>
          <p:nvPr/>
        </p:nvSpPr>
        <p:spPr>
          <a:xfrm>
            <a:off x="2863315" y="1795032"/>
            <a:ext cx="259126" cy="1129016"/>
          </a:xfrm>
          <a:prstGeom prst="downArrow">
            <a:avLst/>
          </a:prstGeom>
          <a:solidFill>
            <a:schemeClr val="tx1">
              <a:lumMod val="50000"/>
              <a:lumOff val="50000"/>
            </a:schemeClr>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6" name="グラフィックス 15" descr="封筒 枠線">
            <a:extLst>
              <a:ext uri="{FF2B5EF4-FFF2-40B4-BE49-F238E27FC236}">
                <a16:creationId xmlns:a16="http://schemas.microsoft.com/office/drawing/2014/main" id="{8C985F7B-7CE4-4B48-FEF2-09648BF1443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986856" y="4758902"/>
            <a:ext cx="300942" cy="328747"/>
          </a:xfrm>
          <a:prstGeom prst="rect">
            <a:avLst/>
          </a:prstGeom>
        </p:spPr>
      </p:pic>
      <p:sp>
        <p:nvSpPr>
          <p:cNvPr id="17" name="テキスト ボックス 16">
            <a:extLst>
              <a:ext uri="{FF2B5EF4-FFF2-40B4-BE49-F238E27FC236}">
                <a16:creationId xmlns:a16="http://schemas.microsoft.com/office/drawing/2014/main" id="{4B2465D3-2EEC-0479-7AFB-BACEB64C8FB8}"/>
              </a:ext>
            </a:extLst>
          </p:cNvPr>
          <p:cNvSpPr txBox="1"/>
          <p:nvPr/>
        </p:nvSpPr>
        <p:spPr>
          <a:xfrm>
            <a:off x="980699" y="4989704"/>
            <a:ext cx="1906272" cy="646331"/>
          </a:xfrm>
          <a:prstGeom prst="rect">
            <a:avLst/>
          </a:prstGeom>
          <a:noFill/>
        </p:spPr>
        <p:txBody>
          <a:bodyPr wrap="square" rtlCol="0">
            <a:spAutoFit/>
          </a:bodyPr>
          <a:lstStyle/>
          <a:p>
            <a:r>
              <a:rPr kumimoji="1" lang="ja-JP" altLang="en-US" sz="1200" dirty="0"/>
              <a:t>システムを使えない場合、別途エクセル様式に入力して県へメール</a:t>
            </a:r>
            <a:endParaRPr kumimoji="1" lang="en-US" altLang="ja-JP" sz="1200" dirty="0"/>
          </a:p>
        </p:txBody>
      </p:sp>
      <p:sp>
        <p:nvSpPr>
          <p:cNvPr id="18" name="スライド番号プレースホルダー 17">
            <a:extLst>
              <a:ext uri="{FF2B5EF4-FFF2-40B4-BE49-F238E27FC236}">
                <a16:creationId xmlns:a16="http://schemas.microsoft.com/office/drawing/2014/main" id="{28523DE4-97C8-BB41-B949-A5BFBFA75111}"/>
              </a:ext>
            </a:extLst>
          </p:cNvPr>
          <p:cNvSpPr>
            <a:spLocks noGrp="1"/>
          </p:cNvSpPr>
          <p:nvPr>
            <p:ph type="sldNum" sz="quarter" idx="12"/>
          </p:nvPr>
        </p:nvSpPr>
        <p:spPr/>
        <p:txBody>
          <a:bodyPr/>
          <a:lstStyle/>
          <a:p>
            <a:fld id="{A99D720A-4AD5-4DCF-885F-DE5297996123}" type="slidenum">
              <a:rPr kumimoji="1" lang="ja-JP" altLang="en-US" smtClean="0"/>
              <a:t>4</a:t>
            </a:fld>
            <a:endParaRPr kumimoji="1" lang="ja-JP" altLang="en-US"/>
          </a:p>
        </p:txBody>
      </p:sp>
      <p:sp>
        <p:nvSpPr>
          <p:cNvPr id="7" name="矢印: 右 6">
            <a:extLst>
              <a:ext uri="{FF2B5EF4-FFF2-40B4-BE49-F238E27FC236}">
                <a16:creationId xmlns:a16="http://schemas.microsoft.com/office/drawing/2014/main" id="{7A9A6058-2D2A-B392-A47E-BD833CC25367}"/>
              </a:ext>
            </a:extLst>
          </p:cNvPr>
          <p:cNvSpPr/>
          <p:nvPr/>
        </p:nvSpPr>
        <p:spPr>
          <a:xfrm>
            <a:off x="7574283" y="1323566"/>
            <a:ext cx="387299" cy="198149"/>
          </a:xfrm>
          <a:prstGeom prst="rightArrow">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D3E6D81D-A0CD-BBC8-C1C4-DCC8FB4E2445}"/>
              </a:ext>
            </a:extLst>
          </p:cNvPr>
          <p:cNvSpPr txBox="1"/>
          <p:nvPr/>
        </p:nvSpPr>
        <p:spPr>
          <a:xfrm>
            <a:off x="7961582" y="1259398"/>
            <a:ext cx="1142826" cy="430887"/>
          </a:xfrm>
          <a:prstGeom prst="rect">
            <a:avLst/>
          </a:prstGeom>
          <a:noFill/>
        </p:spPr>
        <p:txBody>
          <a:bodyPr wrap="square" rtlCol="0">
            <a:spAutoFit/>
          </a:bodyPr>
          <a:lstStyle/>
          <a:p>
            <a:r>
              <a:rPr lang="ja-JP" altLang="en-US" sz="1050" dirty="0"/>
              <a:t>被災報告指示</a:t>
            </a:r>
            <a:endParaRPr lang="en-US" altLang="ja-JP" sz="1050" dirty="0"/>
          </a:p>
          <a:p>
            <a:r>
              <a:rPr lang="ja-JP" altLang="en-US" sz="1050" dirty="0"/>
              <a:t>ながれ</a:t>
            </a:r>
            <a:endParaRPr kumimoji="1" lang="ja-JP" altLang="en-US" sz="1400" dirty="0"/>
          </a:p>
        </p:txBody>
      </p:sp>
      <p:pic>
        <p:nvPicPr>
          <p:cNvPr id="20" name="グラフィックス 19" descr="封筒 枠線">
            <a:extLst>
              <a:ext uri="{FF2B5EF4-FFF2-40B4-BE49-F238E27FC236}">
                <a16:creationId xmlns:a16="http://schemas.microsoft.com/office/drawing/2014/main" id="{1FDC3169-E6C8-408F-06AC-1BBEF5CF5F3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60921" y="5679292"/>
            <a:ext cx="300942" cy="328747"/>
          </a:xfrm>
          <a:prstGeom prst="rect">
            <a:avLst/>
          </a:prstGeom>
        </p:spPr>
      </p:pic>
      <p:sp>
        <p:nvSpPr>
          <p:cNvPr id="22" name="矢印: 下 21">
            <a:extLst>
              <a:ext uri="{FF2B5EF4-FFF2-40B4-BE49-F238E27FC236}">
                <a16:creationId xmlns:a16="http://schemas.microsoft.com/office/drawing/2014/main" id="{28A8729D-7923-2B2A-1586-A16273EC5101}"/>
              </a:ext>
            </a:extLst>
          </p:cNvPr>
          <p:cNvSpPr/>
          <p:nvPr/>
        </p:nvSpPr>
        <p:spPr>
          <a:xfrm rot="5400000" flipV="1">
            <a:off x="7660280" y="1624385"/>
            <a:ext cx="229059" cy="401053"/>
          </a:xfrm>
          <a:prstGeom prst="downArrow">
            <a:avLst/>
          </a:prstGeom>
          <a:solidFill>
            <a:srgbClr val="FFCC66"/>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FBDC6DF2-6B41-2BBE-1251-D176BC8A3CFD}"/>
              </a:ext>
            </a:extLst>
          </p:cNvPr>
          <p:cNvSpPr txBox="1"/>
          <p:nvPr/>
        </p:nvSpPr>
        <p:spPr>
          <a:xfrm>
            <a:off x="7961582" y="1714946"/>
            <a:ext cx="1142826" cy="253916"/>
          </a:xfrm>
          <a:prstGeom prst="rect">
            <a:avLst/>
          </a:prstGeom>
          <a:noFill/>
        </p:spPr>
        <p:txBody>
          <a:bodyPr wrap="square" rtlCol="0">
            <a:spAutoFit/>
          </a:bodyPr>
          <a:lstStyle/>
          <a:p>
            <a:r>
              <a:rPr lang="ja-JP" altLang="en-US" sz="1050" dirty="0"/>
              <a:t>被災報告ながれ</a:t>
            </a:r>
            <a:endParaRPr kumimoji="1" lang="ja-JP" altLang="en-US" sz="1400" dirty="0"/>
          </a:p>
        </p:txBody>
      </p:sp>
      <p:sp>
        <p:nvSpPr>
          <p:cNvPr id="24" name="テキスト ボックス 23">
            <a:extLst>
              <a:ext uri="{FF2B5EF4-FFF2-40B4-BE49-F238E27FC236}">
                <a16:creationId xmlns:a16="http://schemas.microsoft.com/office/drawing/2014/main" id="{C14FC69B-54D9-4CF3-697D-CEED0FB51DD7}"/>
              </a:ext>
            </a:extLst>
          </p:cNvPr>
          <p:cNvSpPr txBox="1"/>
          <p:nvPr/>
        </p:nvSpPr>
        <p:spPr>
          <a:xfrm>
            <a:off x="1211941" y="4737503"/>
            <a:ext cx="1326329" cy="276999"/>
          </a:xfrm>
          <a:prstGeom prst="rect">
            <a:avLst/>
          </a:prstGeom>
          <a:noFill/>
        </p:spPr>
        <p:txBody>
          <a:bodyPr wrap="square" rtlCol="0">
            <a:spAutoFit/>
          </a:bodyPr>
          <a:lstStyle/>
          <a:p>
            <a:pPr algn="ctr"/>
            <a:r>
              <a:rPr lang="ja-JP" altLang="en-US" sz="1200" b="1" dirty="0"/>
              <a:t>③被災状況入力</a:t>
            </a:r>
            <a:endParaRPr lang="en-US" altLang="ja-JP" sz="1200" b="1" dirty="0"/>
          </a:p>
        </p:txBody>
      </p:sp>
      <p:sp>
        <p:nvSpPr>
          <p:cNvPr id="4" name="テキスト ボックス 3">
            <a:extLst>
              <a:ext uri="{FF2B5EF4-FFF2-40B4-BE49-F238E27FC236}">
                <a16:creationId xmlns:a16="http://schemas.microsoft.com/office/drawing/2014/main" id="{93E68901-3D9E-9947-0085-368B075E33EC}"/>
              </a:ext>
            </a:extLst>
          </p:cNvPr>
          <p:cNvSpPr txBox="1"/>
          <p:nvPr/>
        </p:nvSpPr>
        <p:spPr>
          <a:xfrm>
            <a:off x="4885059" y="3466665"/>
            <a:ext cx="1171629" cy="461665"/>
          </a:xfrm>
          <a:prstGeom prst="rect">
            <a:avLst/>
          </a:prstGeom>
          <a:noFill/>
        </p:spPr>
        <p:txBody>
          <a:bodyPr wrap="square" rtlCol="0">
            <a:spAutoFit/>
          </a:bodyPr>
          <a:lstStyle/>
          <a:p>
            <a:r>
              <a:rPr lang="ja-JP" altLang="en-US" sz="1200" b="1" dirty="0"/>
              <a:t>⑤報告</a:t>
            </a:r>
            <a:endParaRPr lang="en-US" altLang="ja-JP" sz="1200" b="1" dirty="0"/>
          </a:p>
          <a:p>
            <a:r>
              <a:rPr lang="en-US" altLang="ja-JP" sz="1200" b="1" dirty="0"/>
              <a:t>    </a:t>
            </a:r>
            <a:r>
              <a:rPr lang="ja-JP" altLang="en-US" sz="1200" b="1" dirty="0"/>
              <a:t>支援要請</a:t>
            </a:r>
            <a:endParaRPr lang="en-US" altLang="ja-JP" sz="1200" b="1" dirty="0"/>
          </a:p>
        </p:txBody>
      </p:sp>
      <p:sp>
        <p:nvSpPr>
          <p:cNvPr id="30" name="テキスト ボックス 29">
            <a:extLst>
              <a:ext uri="{FF2B5EF4-FFF2-40B4-BE49-F238E27FC236}">
                <a16:creationId xmlns:a16="http://schemas.microsoft.com/office/drawing/2014/main" id="{75A60238-797A-E6B5-B15E-5BDF2E424C6F}"/>
              </a:ext>
            </a:extLst>
          </p:cNvPr>
          <p:cNvSpPr txBox="1"/>
          <p:nvPr/>
        </p:nvSpPr>
        <p:spPr>
          <a:xfrm>
            <a:off x="3825036" y="4275870"/>
            <a:ext cx="1182384" cy="276999"/>
          </a:xfrm>
          <a:prstGeom prst="rect">
            <a:avLst/>
          </a:prstGeom>
          <a:noFill/>
        </p:spPr>
        <p:txBody>
          <a:bodyPr wrap="square" rtlCol="0">
            <a:spAutoFit/>
          </a:bodyPr>
          <a:lstStyle/>
          <a:p>
            <a:pPr algn="ctr"/>
            <a:r>
              <a:rPr lang="ja-JP" altLang="en-US" sz="1200" b="1" dirty="0"/>
              <a:t>③</a:t>
            </a:r>
            <a:r>
              <a:rPr lang="en-US" altLang="ja-JP" sz="1200" b="1" dirty="0"/>
              <a:t>(</a:t>
            </a:r>
            <a:r>
              <a:rPr lang="ja-JP" altLang="en-US" sz="1200" b="1" dirty="0"/>
              <a:t>代理入力</a:t>
            </a:r>
            <a:r>
              <a:rPr lang="en-US" altLang="ja-JP" sz="1200" b="1" dirty="0"/>
              <a:t>)</a:t>
            </a:r>
          </a:p>
        </p:txBody>
      </p:sp>
      <p:sp>
        <p:nvSpPr>
          <p:cNvPr id="31" name="矢印: 下 30">
            <a:extLst>
              <a:ext uri="{FF2B5EF4-FFF2-40B4-BE49-F238E27FC236}">
                <a16:creationId xmlns:a16="http://schemas.microsoft.com/office/drawing/2014/main" id="{93E6025A-F165-AAFE-90E0-F7285DDE59AC}"/>
              </a:ext>
            </a:extLst>
          </p:cNvPr>
          <p:cNvSpPr/>
          <p:nvPr/>
        </p:nvSpPr>
        <p:spPr>
          <a:xfrm rot="16200000" flipV="1">
            <a:off x="4305639" y="3776184"/>
            <a:ext cx="184752" cy="829798"/>
          </a:xfrm>
          <a:prstGeom prst="downArrow">
            <a:avLst/>
          </a:prstGeom>
          <a:solidFill>
            <a:srgbClr val="FFC91D"/>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矢印: 下 31">
            <a:extLst>
              <a:ext uri="{FF2B5EF4-FFF2-40B4-BE49-F238E27FC236}">
                <a16:creationId xmlns:a16="http://schemas.microsoft.com/office/drawing/2014/main" id="{8EDA7BBA-9942-D9E5-F42E-63613225FC27}"/>
              </a:ext>
            </a:extLst>
          </p:cNvPr>
          <p:cNvSpPr/>
          <p:nvPr/>
        </p:nvSpPr>
        <p:spPr>
          <a:xfrm rot="3718113" flipV="1">
            <a:off x="4142135" y="3015606"/>
            <a:ext cx="198648" cy="576367"/>
          </a:xfrm>
          <a:prstGeom prst="downArrow">
            <a:avLst/>
          </a:prstGeom>
          <a:solidFill>
            <a:schemeClr val="tx1">
              <a:lumMod val="50000"/>
              <a:lumOff val="50000"/>
            </a:schemeClr>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矢印: 下 33">
            <a:extLst>
              <a:ext uri="{FF2B5EF4-FFF2-40B4-BE49-F238E27FC236}">
                <a16:creationId xmlns:a16="http://schemas.microsoft.com/office/drawing/2014/main" id="{A94ED127-DC2F-84E0-524E-E3F958940454}"/>
              </a:ext>
            </a:extLst>
          </p:cNvPr>
          <p:cNvSpPr/>
          <p:nvPr/>
        </p:nvSpPr>
        <p:spPr>
          <a:xfrm rot="5973230" flipV="1">
            <a:off x="4174414" y="3447731"/>
            <a:ext cx="198648" cy="576367"/>
          </a:xfrm>
          <a:prstGeom prst="downArrow">
            <a:avLst/>
          </a:prstGeom>
          <a:solidFill>
            <a:schemeClr val="tx1">
              <a:lumMod val="50000"/>
              <a:lumOff val="50000"/>
            </a:schemeClr>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916506501"/>
      </p:ext>
    </p:extLst>
  </p:cSld>
  <p:clrMapOvr>
    <a:masterClrMapping/>
  </p:clrMapOvr>
  <mc:AlternateContent xmlns:mc="http://schemas.openxmlformats.org/markup-compatibility/2006" xmlns:p14="http://schemas.microsoft.com/office/powerpoint/2010/main">
    <mc:Choice Requires="p14">
      <p:transition spd="slow" p14:dur="2000" advTm="68489"/>
    </mc:Choice>
    <mc:Fallback xmlns="">
      <p:transition spd="slow" advTm="68489"/>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424E6B9-2D5C-8245-B5AA-1F4006A0A4E8}"/>
              </a:ext>
            </a:extLst>
          </p:cNvPr>
          <p:cNvSpPr>
            <a:spLocks noGrp="1"/>
          </p:cNvSpPr>
          <p:nvPr>
            <p:ph type="title"/>
          </p:nvPr>
        </p:nvSpPr>
        <p:spPr/>
        <p:txBody>
          <a:bodyPr>
            <a:normAutofit/>
          </a:bodyPr>
          <a:lstStyle/>
          <a:p>
            <a:r>
              <a:rPr kumimoji="1" lang="ja-JP" altLang="en-US" sz="3200" dirty="0"/>
              <a:t>報告対象サービス一覧</a:t>
            </a:r>
          </a:p>
        </p:txBody>
      </p:sp>
      <p:sp>
        <p:nvSpPr>
          <p:cNvPr id="6" name="テキスト ボックス 5">
            <a:extLst>
              <a:ext uri="{FF2B5EF4-FFF2-40B4-BE49-F238E27FC236}">
                <a16:creationId xmlns:a16="http://schemas.microsoft.com/office/drawing/2014/main" id="{8DFAF9EA-91EB-8516-4D2C-32AC1D45B5A4}"/>
              </a:ext>
            </a:extLst>
          </p:cNvPr>
          <p:cNvSpPr txBox="1"/>
          <p:nvPr/>
        </p:nvSpPr>
        <p:spPr>
          <a:xfrm>
            <a:off x="5257800" y="1828131"/>
            <a:ext cx="3063239" cy="2800767"/>
          </a:xfrm>
          <a:prstGeom prst="rect">
            <a:avLst/>
          </a:prstGeom>
          <a:solidFill>
            <a:srgbClr val="FFFF99"/>
          </a:solidFill>
          <a:ln>
            <a:solidFill>
              <a:schemeClr val="tx1"/>
            </a:solidFill>
          </a:ln>
        </p:spPr>
        <p:txBody>
          <a:bodyPr wrap="square" rtlCol="0">
            <a:spAutoFit/>
          </a:bodyPr>
          <a:lstStyle/>
          <a:p>
            <a:r>
              <a:rPr lang="ja-JP" altLang="en-US" sz="1600" dirty="0"/>
              <a:t>〇のついているサービスが入力対象になります。</a:t>
            </a:r>
            <a:endParaRPr lang="en-US" altLang="ja-JP" sz="1600" dirty="0"/>
          </a:p>
          <a:p>
            <a:endParaRPr lang="en-US" altLang="ja-JP" sz="1600" dirty="0"/>
          </a:p>
          <a:p>
            <a:r>
              <a:rPr lang="ja-JP" altLang="en-US" sz="1600" dirty="0"/>
              <a:t>サービスごとの避難・開所の状況を把握するため、</a:t>
            </a:r>
            <a:r>
              <a:rPr lang="ja-JP" altLang="en-US" sz="1600" b="1" dirty="0">
                <a:solidFill>
                  <a:srgbClr val="3333FF"/>
                </a:solidFill>
              </a:rPr>
              <a:t>サービス単位で入力が必要です。</a:t>
            </a:r>
            <a:endParaRPr lang="en-US" altLang="ja-JP" sz="1600" b="1" dirty="0">
              <a:solidFill>
                <a:srgbClr val="3333FF"/>
              </a:solidFill>
            </a:endParaRPr>
          </a:p>
          <a:p>
            <a:endParaRPr lang="en-US" altLang="ja-JP" sz="1600" dirty="0"/>
          </a:p>
          <a:p>
            <a:r>
              <a:rPr lang="ja-JP" altLang="en-US" sz="1600" dirty="0"/>
              <a:t>また、この表内にサービス名が記載されていない場合、入力対象外です。</a:t>
            </a:r>
            <a:endParaRPr lang="en-US" altLang="ja-JP" sz="1600" dirty="0"/>
          </a:p>
          <a:p>
            <a:endParaRPr lang="en-US" altLang="ja-JP" sz="1600" dirty="0"/>
          </a:p>
        </p:txBody>
      </p:sp>
      <p:pic>
        <p:nvPicPr>
          <p:cNvPr id="8" name="Content Placeholder 7">
            <a:extLst>
              <a:ext uri="{FF2B5EF4-FFF2-40B4-BE49-F238E27FC236}">
                <a16:creationId xmlns:a16="http://schemas.microsoft.com/office/drawing/2014/main" id="{23A09C32-63E2-8A10-1154-5F131FC229A5}"/>
              </a:ext>
            </a:extLst>
          </p:cNvPr>
          <p:cNvPicPr>
            <a:picLocks noGrp="1" noChangeAspect="1"/>
          </p:cNvPicPr>
          <p:nvPr>
            <p:ph idx="1"/>
          </p:nvPr>
        </p:nvPicPr>
        <p:blipFill>
          <a:blip r:embed="rId2"/>
          <a:stretch>
            <a:fillRect/>
          </a:stretch>
        </p:blipFill>
        <p:spPr>
          <a:xfrm>
            <a:off x="825791" y="1308462"/>
            <a:ext cx="3859630" cy="5049369"/>
          </a:xfrm>
          <a:prstGeom prst="rect">
            <a:avLst/>
          </a:prstGeom>
        </p:spPr>
      </p:pic>
      <p:sp>
        <p:nvSpPr>
          <p:cNvPr id="3" name="正方形/長方形 2">
            <a:extLst>
              <a:ext uri="{FF2B5EF4-FFF2-40B4-BE49-F238E27FC236}">
                <a16:creationId xmlns:a16="http://schemas.microsoft.com/office/drawing/2014/main" id="{30FF51FA-C12B-B80C-1760-A94FB028B0D2}"/>
              </a:ext>
            </a:extLst>
          </p:cNvPr>
          <p:cNvSpPr/>
          <p:nvPr/>
        </p:nvSpPr>
        <p:spPr>
          <a:xfrm>
            <a:off x="3189514" y="1307571"/>
            <a:ext cx="762001" cy="505089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53846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2B46CA4-EFF9-8C58-C2E9-7E7AEAF606C5}"/>
              </a:ext>
            </a:extLst>
          </p:cNvPr>
          <p:cNvSpPr>
            <a:spLocks noGrp="1"/>
          </p:cNvSpPr>
          <p:nvPr>
            <p:ph type="title"/>
          </p:nvPr>
        </p:nvSpPr>
        <p:spPr/>
        <p:txBody>
          <a:bodyPr/>
          <a:lstStyle/>
          <a:p>
            <a:r>
              <a:rPr lang="ja-JP" altLang="en-US" dirty="0"/>
              <a:t>報告</a:t>
            </a:r>
            <a:r>
              <a:rPr kumimoji="1" lang="ja-JP" altLang="en-US" dirty="0"/>
              <a:t>対象項目一覧</a:t>
            </a:r>
          </a:p>
        </p:txBody>
      </p:sp>
      <p:sp>
        <p:nvSpPr>
          <p:cNvPr id="7" name="テキスト ボックス 6">
            <a:extLst>
              <a:ext uri="{FF2B5EF4-FFF2-40B4-BE49-F238E27FC236}">
                <a16:creationId xmlns:a16="http://schemas.microsoft.com/office/drawing/2014/main" id="{CEB5F76B-81EB-D5CF-F0D5-6860D6822C4C}"/>
              </a:ext>
            </a:extLst>
          </p:cNvPr>
          <p:cNvSpPr txBox="1"/>
          <p:nvPr/>
        </p:nvSpPr>
        <p:spPr>
          <a:xfrm>
            <a:off x="899160" y="4928082"/>
            <a:ext cx="7126318" cy="646331"/>
          </a:xfrm>
          <a:prstGeom prst="rect">
            <a:avLst/>
          </a:prstGeom>
          <a:solidFill>
            <a:srgbClr val="FFFF99"/>
          </a:solidFill>
          <a:ln>
            <a:solidFill>
              <a:schemeClr val="tx1"/>
            </a:solidFill>
          </a:ln>
        </p:spPr>
        <p:txBody>
          <a:bodyPr wrap="square" rtlCol="0">
            <a:spAutoFit/>
          </a:bodyPr>
          <a:lstStyle/>
          <a:p>
            <a:r>
              <a:rPr kumimoji="1" lang="ja-JP" altLang="en-US" dirty="0"/>
              <a:t>・</a:t>
            </a:r>
            <a:r>
              <a:rPr kumimoji="1" lang="ja-JP" altLang="en-US" dirty="0">
                <a:solidFill>
                  <a:srgbClr val="FF0000"/>
                </a:solidFill>
              </a:rPr>
              <a:t>必須</a:t>
            </a:r>
            <a:r>
              <a:rPr kumimoji="1" lang="ja-JP" altLang="en-US" dirty="0"/>
              <a:t>となっている項目は</a:t>
            </a:r>
            <a:r>
              <a:rPr lang="ja-JP" altLang="en-US" dirty="0"/>
              <a:t>報告</a:t>
            </a:r>
            <a:r>
              <a:rPr kumimoji="1" lang="ja-JP" altLang="en-US" dirty="0"/>
              <a:t>必須の項目</a:t>
            </a:r>
            <a:endParaRPr kumimoji="1" lang="en-US" altLang="ja-JP" dirty="0"/>
          </a:p>
          <a:p>
            <a:r>
              <a:rPr lang="ja-JP" altLang="en-US" dirty="0"/>
              <a:t>⇒身の安全を確保した上で必須項目の状況を確認する</a:t>
            </a:r>
            <a:endParaRPr kumimoji="1" lang="en-US" altLang="ja-JP" dirty="0"/>
          </a:p>
        </p:txBody>
      </p:sp>
      <p:sp>
        <p:nvSpPr>
          <p:cNvPr id="10" name="タイトル 1">
            <a:extLst>
              <a:ext uri="{FF2B5EF4-FFF2-40B4-BE49-F238E27FC236}">
                <a16:creationId xmlns:a16="http://schemas.microsoft.com/office/drawing/2014/main" id="{951C128A-AA6D-A2CE-2AB8-0425AF62AF6A}"/>
              </a:ext>
            </a:extLst>
          </p:cNvPr>
          <p:cNvSpPr txBox="1">
            <a:spLocks/>
          </p:cNvSpPr>
          <p:nvPr/>
        </p:nvSpPr>
        <p:spPr>
          <a:xfrm>
            <a:off x="899160" y="1473176"/>
            <a:ext cx="5196840" cy="301020"/>
          </a:xfrm>
          <a:prstGeom prst="rect">
            <a:avLst/>
          </a:prstGeom>
        </p:spPr>
        <p:txBody>
          <a:bodyPr vert="horz" lIns="91440" tIns="45720" rIns="91440" bIns="45720" rtlCol="0" anchor="b">
            <a:normAutofit fontScale="92500" lnSpcReduction="20000"/>
          </a:bodyPr>
          <a:lstStyle>
            <a:lvl1pPr marL="0" algn="l" defTabSz="685800" rtl="0" eaLnBrk="1" latinLnBrk="0" hangingPunct="1">
              <a:lnSpc>
                <a:spcPct val="85000"/>
              </a:lnSpc>
              <a:spcBef>
                <a:spcPct val="0"/>
              </a:spcBef>
              <a:buNone/>
              <a:defRPr kumimoji="1" sz="3600" kern="1200" spc="-38" baseline="0">
                <a:solidFill>
                  <a:schemeClr val="tx1">
                    <a:lumMod val="75000"/>
                    <a:lumOff val="25000"/>
                  </a:schemeClr>
                </a:solidFill>
                <a:latin typeface="+mj-lt"/>
                <a:ea typeface="+mj-ea"/>
                <a:cs typeface="+mj-cs"/>
              </a:defRPr>
            </a:lvl1pPr>
          </a:lstStyle>
          <a:p>
            <a:r>
              <a:rPr lang="ja-JP" altLang="en-US" sz="2000" dirty="0"/>
              <a:t>報告対象項目一覧</a:t>
            </a:r>
            <a:endParaRPr lang="ja-JP" altLang="en-US" dirty="0"/>
          </a:p>
        </p:txBody>
      </p:sp>
      <p:sp>
        <p:nvSpPr>
          <p:cNvPr id="11" name="スライド番号プレースホルダー 10">
            <a:extLst>
              <a:ext uri="{FF2B5EF4-FFF2-40B4-BE49-F238E27FC236}">
                <a16:creationId xmlns:a16="http://schemas.microsoft.com/office/drawing/2014/main" id="{806C458C-504B-54FB-2ADC-3941440F409E}"/>
              </a:ext>
            </a:extLst>
          </p:cNvPr>
          <p:cNvSpPr>
            <a:spLocks noGrp="1"/>
          </p:cNvSpPr>
          <p:nvPr>
            <p:ph type="sldNum" sz="quarter" idx="12"/>
          </p:nvPr>
        </p:nvSpPr>
        <p:spPr/>
        <p:txBody>
          <a:bodyPr/>
          <a:lstStyle/>
          <a:p>
            <a:fld id="{A99D720A-4AD5-4DCF-885F-DE5297996123}" type="slidenum">
              <a:rPr kumimoji="1" lang="ja-JP" altLang="en-US" smtClean="0"/>
              <a:t>6</a:t>
            </a:fld>
            <a:endParaRPr kumimoji="1" lang="ja-JP" altLang="en-US"/>
          </a:p>
        </p:txBody>
      </p:sp>
      <p:pic>
        <p:nvPicPr>
          <p:cNvPr id="3" name="Picture 2">
            <a:extLst>
              <a:ext uri="{FF2B5EF4-FFF2-40B4-BE49-F238E27FC236}">
                <a16:creationId xmlns:a16="http://schemas.microsoft.com/office/drawing/2014/main" id="{A935AA17-6884-B0CF-64CC-22D23337FB3C}"/>
              </a:ext>
            </a:extLst>
          </p:cNvPr>
          <p:cNvPicPr>
            <a:picLocks noChangeAspect="1"/>
          </p:cNvPicPr>
          <p:nvPr/>
        </p:nvPicPr>
        <p:blipFill>
          <a:blip r:embed="rId3"/>
          <a:stretch>
            <a:fillRect/>
          </a:stretch>
        </p:blipFill>
        <p:spPr>
          <a:xfrm>
            <a:off x="827620" y="1893902"/>
            <a:ext cx="6619875" cy="2428875"/>
          </a:xfrm>
          <a:prstGeom prst="rect">
            <a:avLst/>
          </a:prstGeom>
        </p:spPr>
      </p:pic>
    </p:spTree>
    <p:extLst>
      <p:ext uri="{BB962C8B-B14F-4D97-AF65-F5344CB8AC3E}">
        <p14:creationId xmlns:p14="http://schemas.microsoft.com/office/powerpoint/2010/main" val="1071880265"/>
      </p:ext>
    </p:extLst>
  </p:cSld>
  <p:clrMapOvr>
    <a:masterClrMapping/>
  </p:clrMapOvr>
  <mc:AlternateContent xmlns:mc="http://schemas.openxmlformats.org/markup-compatibility/2006" xmlns:p14="http://schemas.microsoft.com/office/powerpoint/2010/main">
    <mc:Choice Requires="p14">
      <p:transition spd="slow" p14:dur="2000" advTm="12754"/>
    </mc:Choice>
    <mc:Fallback xmlns="">
      <p:transition spd="slow" advTm="12754"/>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5400F3E-D136-596D-74D1-E814F4FD0AE8}"/>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DBA35365-1D98-3EC7-D4B2-3DEFAB0E47EB}"/>
              </a:ext>
            </a:extLst>
          </p:cNvPr>
          <p:cNvSpPr>
            <a:spLocks noGrp="1"/>
          </p:cNvSpPr>
          <p:nvPr>
            <p:ph idx="1"/>
          </p:nvPr>
        </p:nvSpPr>
        <p:spPr>
          <a:xfrm>
            <a:off x="571500" y="1625926"/>
            <a:ext cx="7543800" cy="4023360"/>
          </a:xfrm>
        </p:spPr>
        <p:txBody>
          <a:bodyPr/>
          <a:lstStyle/>
          <a:p>
            <a:r>
              <a:rPr lang="ja-JP" altLang="en-US" sz="2400" dirty="0"/>
              <a:t>〇機能拡充の沿革</a:t>
            </a:r>
            <a:endParaRPr lang="en-US" altLang="ja-JP" sz="2400" dirty="0"/>
          </a:p>
          <a:p>
            <a:endParaRPr kumimoji="1" lang="ja-JP" altLang="en-US" dirty="0"/>
          </a:p>
        </p:txBody>
      </p:sp>
      <p:sp>
        <p:nvSpPr>
          <p:cNvPr id="4" name="スライド番号プレースホルダー 3">
            <a:extLst>
              <a:ext uri="{FF2B5EF4-FFF2-40B4-BE49-F238E27FC236}">
                <a16:creationId xmlns:a16="http://schemas.microsoft.com/office/drawing/2014/main" id="{F07B3AC3-C0A4-B7A0-0B97-C12C7FBC1941}"/>
              </a:ext>
            </a:extLst>
          </p:cNvPr>
          <p:cNvSpPr>
            <a:spLocks noGrp="1"/>
          </p:cNvSpPr>
          <p:nvPr>
            <p:ph type="sldNum" sz="quarter" idx="12"/>
          </p:nvPr>
        </p:nvSpPr>
        <p:spPr/>
        <p:txBody>
          <a:bodyPr/>
          <a:lstStyle/>
          <a:p>
            <a:fld id="{A99D720A-4AD5-4DCF-885F-DE5297996123}" type="slidenum">
              <a:rPr kumimoji="1" lang="ja-JP" altLang="en-US" smtClean="0"/>
              <a:t>7</a:t>
            </a:fld>
            <a:endParaRPr kumimoji="1" lang="ja-JP" altLang="en-US"/>
          </a:p>
        </p:txBody>
      </p:sp>
      <p:graphicFrame>
        <p:nvGraphicFramePr>
          <p:cNvPr id="6" name="表 5">
            <a:extLst>
              <a:ext uri="{FF2B5EF4-FFF2-40B4-BE49-F238E27FC236}">
                <a16:creationId xmlns:a16="http://schemas.microsoft.com/office/drawing/2014/main" id="{0005603F-129A-090F-71EA-16E1471EF1A4}"/>
              </a:ext>
            </a:extLst>
          </p:cNvPr>
          <p:cNvGraphicFramePr>
            <a:graphicFrameLocks noGrp="1"/>
          </p:cNvGraphicFramePr>
          <p:nvPr>
            <p:extLst>
              <p:ext uri="{D42A27DB-BD31-4B8C-83A1-F6EECF244321}">
                <p14:modId xmlns:p14="http://schemas.microsoft.com/office/powerpoint/2010/main" val="1065032484"/>
              </p:ext>
            </p:extLst>
          </p:nvPr>
        </p:nvGraphicFramePr>
        <p:xfrm>
          <a:off x="571500" y="2574563"/>
          <a:ext cx="8458200" cy="2841499"/>
        </p:xfrm>
        <a:graphic>
          <a:graphicData uri="http://schemas.openxmlformats.org/drawingml/2006/table">
            <a:tbl>
              <a:tblPr/>
              <a:tblGrid>
                <a:gridCol w="859715">
                  <a:extLst>
                    <a:ext uri="{9D8B030D-6E8A-4147-A177-3AD203B41FA5}">
                      <a16:colId xmlns:a16="http://schemas.microsoft.com/office/drawing/2014/main" val="1554980148"/>
                    </a:ext>
                  </a:extLst>
                </a:gridCol>
                <a:gridCol w="3615570">
                  <a:extLst>
                    <a:ext uri="{9D8B030D-6E8A-4147-A177-3AD203B41FA5}">
                      <a16:colId xmlns:a16="http://schemas.microsoft.com/office/drawing/2014/main" val="1663338265"/>
                    </a:ext>
                  </a:extLst>
                </a:gridCol>
                <a:gridCol w="3982915">
                  <a:extLst>
                    <a:ext uri="{9D8B030D-6E8A-4147-A177-3AD203B41FA5}">
                      <a16:colId xmlns:a16="http://schemas.microsoft.com/office/drawing/2014/main" val="3984916004"/>
                    </a:ext>
                  </a:extLst>
                </a:gridCol>
              </a:tblGrid>
              <a:tr h="334294">
                <a:tc>
                  <a:txBody>
                    <a:bodyPr/>
                    <a:lstStyle/>
                    <a:p>
                      <a:pPr algn="l" fontAlgn="ctr">
                        <a:buNone/>
                      </a:pPr>
                      <a:r>
                        <a:rPr lang="ja-JP" altLang="en-US" sz="1000" b="0" i="0" u="none" strike="noStrike" dirty="0">
                          <a:solidFill>
                            <a:srgbClr val="000000"/>
                          </a:solidFill>
                          <a:effectLst/>
                          <a:latin typeface="游ゴシック" panose="020B0400000000000000" pitchFamily="50" charset="-128"/>
                          <a:ea typeface="游ゴシック" panose="020B0400000000000000" pitchFamily="50" charset="-128"/>
                        </a:rPr>
                        <a:t>時期</a:t>
                      </a:r>
                    </a:p>
                  </a:txBody>
                  <a:tcPr marL="5029" marR="5029" marT="50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buNone/>
                      </a:pPr>
                      <a:r>
                        <a:rPr lang="ja-JP" altLang="en-US" sz="1000" b="0" i="0" u="none" strike="noStrike">
                          <a:solidFill>
                            <a:srgbClr val="000000"/>
                          </a:solidFill>
                          <a:effectLst/>
                          <a:latin typeface="游ゴシック" panose="020B0400000000000000" pitchFamily="50" charset="-128"/>
                          <a:ea typeface="游ゴシック" panose="020B0400000000000000" pitchFamily="50" charset="-128"/>
                        </a:rPr>
                        <a:t>主な内容</a:t>
                      </a:r>
                    </a:p>
                  </a:txBody>
                  <a:tcPr marL="5029" marR="5029" marT="50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buNone/>
                      </a:pPr>
                      <a:r>
                        <a:rPr lang="ja-JP" altLang="en-US" sz="1000" b="0" i="0" u="none" strike="noStrike">
                          <a:solidFill>
                            <a:srgbClr val="000000"/>
                          </a:solidFill>
                          <a:effectLst/>
                          <a:latin typeface="游ゴシック" panose="020B0400000000000000" pitchFamily="50" charset="-128"/>
                          <a:ea typeface="游ゴシック" panose="020B0400000000000000" pitchFamily="50" charset="-128"/>
                        </a:rPr>
                        <a:t>目的</a:t>
                      </a:r>
                    </a:p>
                  </a:txBody>
                  <a:tcPr marL="5029" marR="5029" marT="50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709667233"/>
                  </a:ext>
                </a:extLst>
              </a:tr>
              <a:tr h="501441">
                <a:tc>
                  <a:txBody>
                    <a:bodyPr/>
                    <a:lstStyle/>
                    <a:p>
                      <a:pPr algn="l" fontAlgn="ctr">
                        <a:buNone/>
                      </a:pPr>
                      <a:r>
                        <a:rPr lang="ja-JP" altLang="en-US" sz="1000" b="0" i="0" u="none" strike="noStrike">
                          <a:solidFill>
                            <a:srgbClr val="000000"/>
                          </a:solidFill>
                          <a:effectLst/>
                          <a:latin typeface="游ゴシック" panose="020B0400000000000000" pitchFamily="50" charset="-128"/>
                          <a:ea typeface="游ゴシック" panose="020B0400000000000000" pitchFamily="50" charset="-128"/>
                        </a:rPr>
                        <a:t>令和</a:t>
                      </a:r>
                      <a:r>
                        <a:rPr lang="en-US" altLang="ja-JP" sz="1000" b="0" i="0" u="none" strike="noStrike">
                          <a:solidFill>
                            <a:srgbClr val="000000"/>
                          </a:solidFill>
                          <a:effectLst/>
                          <a:latin typeface="游ゴシック" panose="020B0400000000000000" pitchFamily="50" charset="-128"/>
                          <a:ea typeface="游ゴシック" panose="020B0400000000000000" pitchFamily="50" charset="-128"/>
                        </a:rPr>
                        <a:t>3</a:t>
                      </a:r>
                      <a:r>
                        <a:rPr lang="ja-JP" altLang="en-US" sz="1000" b="0" i="0" u="none" strike="noStrike">
                          <a:solidFill>
                            <a:srgbClr val="000000"/>
                          </a:solidFill>
                          <a:effectLst/>
                          <a:latin typeface="游ゴシック" panose="020B0400000000000000" pitchFamily="50" charset="-128"/>
                          <a:ea typeface="游ゴシック" panose="020B0400000000000000" pitchFamily="50" charset="-128"/>
                        </a:rPr>
                        <a:t>年度</a:t>
                      </a:r>
                    </a:p>
                  </a:txBody>
                  <a:tcPr marL="5029" marR="5029" marT="50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altLang="en-US" sz="1000" b="0" i="0" u="none" strike="noStrike" dirty="0">
                          <a:solidFill>
                            <a:srgbClr val="000000"/>
                          </a:solidFill>
                          <a:effectLst/>
                          <a:latin typeface="游ゴシック" panose="020B0400000000000000" pitchFamily="50" charset="-128"/>
                          <a:ea typeface="游ゴシック" panose="020B0400000000000000" pitchFamily="50" charset="-128"/>
                        </a:rPr>
                        <a:t>システム運用開始</a:t>
                      </a:r>
                      <a:endParaRPr lang="en-US" altLang="ja-JP" sz="1050" b="0" i="0" u="none" strike="noStrike" dirty="0">
                        <a:solidFill>
                          <a:srgbClr val="000000"/>
                        </a:solidFill>
                        <a:effectLst/>
                        <a:latin typeface="游ゴシック" panose="020B0400000000000000" pitchFamily="50" charset="-128"/>
                        <a:ea typeface="游ゴシック" panose="020B0400000000000000" pitchFamily="50" charset="-128"/>
                      </a:endParaRPr>
                    </a:p>
                    <a:p>
                      <a:pPr algn="l" fontAlgn="ctr">
                        <a:buNone/>
                      </a:pPr>
                      <a:r>
                        <a:rPr lang="ja-JP" altLang="en-US" sz="1000" b="0" i="0" u="none" strike="noStrike" dirty="0">
                          <a:solidFill>
                            <a:srgbClr val="000000"/>
                          </a:solidFill>
                          <a:effectLst/>
                          <a:latin typeface="游ゴシック" panose="020B0400000000000000" pitchFamily="50" charset="-128"/>
                          <a:ea typeface="游ゴシック" panose="020B0400000000000000" pitchFamily="50" charset="-128"/>
                        </a:rPr>
                        <a:t>（介護サービス情報公表システムのサブシステムとして構築）</a:t>
                      </a:r>
                    </a:p>
                  </a:txBody>
                  <a:tcPr marL="5029" marR="5029" marT="50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altLang="en-US" sz="1000" b="0" i="0" u="none" strike="noStrike">
                          <a:solidFill>
                            <a:srgbClr val="000000"/>
                          </a:solidFill>
                          <a:effectLst/>
                          <a:latin typeface="游ゴシック" panose="020B0400000000000000" pitchFamily="50" charset="-128"/>
                          <a:ea typeface="游ゴシック" panose="020B0400000000000000" pitchFamily="50" charset="-128"/>
                        </a:rPr>
                        <a:t>介護施設等の被災状況を国・自治体で迅速に把握・共有するため</a:t>
                      </a:r>
                    </a:p>
                  </a:txBody>
                  <a:tcPr marL="5029" marR="5029" marT="50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18514119"/>
                  </a:ext>
                </a:extLst>
              </a:tr>
              <a:tr h="334294">
                <a:tc>
                  <a:txBody>
                    <a:bodyPr/>
                    <a:lstStyle/>
                    <a:p>
                      <a:pPr algn="l" fontAlgn="ctr">
                        <a:buNone/>
                      </a:pPr>
                      <a:r>
                        <a:rPr lang="ja-JP" altLang="en-US" sz="1000" b="0" i="0" u="none" strike="noStrike">
                          <a:solidFill>
                            <a:srgbClr val="000000"/>
                          </a:solidFill>
                          <a:effectLst/>
                          <a:latin typeface="游ゴシック" panose="020B0400000000000000" pitchFamily="50" charset="-128"/>
                          <a:ea typeface="游ゴシック" panose="020B0400000000000000" pitchFamily="50" charset="-128"/>
                        </a:rPr>
                        <a:t>令和</a:t>
                      </a:r>
                      <a:r>
                        <a:rPr lang="en-US" altLang="ja-JP" sz="1000" b="0" i="0" u="none" strike="noStrike">
                          <a:solidFill>
                            <a:srgbClr val="000000"/>
                          </a:solidFill>
                          <a:effectLst/>
                          <a:latin typeface="游ゴシック" panose="020B0400000000000000" pitchFamily="50" charset="-128"/>
                          <a:ea typeface="游ゴシック" panose="020B0400000000000000" pitchFamily="50" charset="-128"/>
                        </a:rPr>
                        <a:t>3</a:t>
                      </a:r>
                      <a:r>
                        <a:rPr lang="ja-JP" altLang="en-US" sz="1000" b="0" i="0" u="none" strike="noStrike">
                          <a:solidFill>
                            <a:srgbClr val="000000"/>
                          </a:solidFill>
                          <a:effectLst/>
                          <a:latin typeface="游ゴシック" panose="020B0400000000000000" pitchFamily="50" charset="-128"/>
                          <a:ea typeface="游ゴシック" panose="020B0400000000000000" pitchFamily="50" charset="-128"/>
                        </a:rPr>
                        <a:t>年</a:t>
                      </a:r>
                      <a:r>
                        <a:rPr lang="en-US" altLang="ja-JP" sz="1000" b="0" i="0" u="none" strike="noStrike">
                          <a:solidFill>
                            <a:srgbClr val="000000"/>
                          </a:solidFill>
                          <a:effectLst/>
                          <a:latin typeface="游ゴシック" panose="020B0400000000000000" pitchFamily="50" charset="-128"/>
                          <a:ea typeface="游ゴシック" panose="020B0400000000000000" pitchFamily="50" charset="-128"/>
                        </a:rPr>
                        <a:t>9</a:t>
                      </a:r>
                      <a:r>
                        <a:rPr lang="ja-JP" altLang="en-US" sz="1000" b="0" i="0" u="none" strike="noStrike">
                          <a:solidFill>
                            <a:srgbClr val="000000"/>
                          </a:solidFill>
                          <a:effectLst/>
                          <a:latin typeface="游ゴシック" panose="020B0400000000000000" pitchFamily="50" charset="-128"/>
                          <a:ea typeface="游ゴシック" panose="020B0400000000000000" pitchFamily="50" charset="-128"/>
                        </a:rPr>
                        <a:t>月</a:t>
                      </a:r>
                    </a:p>
                  </a:txBody>
                  <a:tcPr marL="5029" marR="5029" marT="50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zh-TW" altLang="en-US" sz="1000" b="0" i="0" u="none" strike="noStrike">
                          <a:solidFill>
                            <a:srgbClr val="000000"/>
                          </a:solidFill>
                          <a:effectLst/>
                          <a:latin typeface="游ゴシック" panose="020B0400000000000000" pitchFamily="50" charset="-128"/>
                          <a:ea typeface="游ゴシック" panose="020B0400000000000000" pitchFamily="50" charset="-128"/>
                        </a:rPr>
                        <a:t>本格運用開始</a:t>
                      </a:r>
                    </a:p>
                  </a:txBody>
                  <a:tcPr marL="5029" marR="5029" marT="50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altLang="en-US" sz="1000" b="0" i="0" u="none" strike="noStrike">
                          <a:solidFill>
                            <a:srgbClr val="000000"/>
                          </a:solidFill>
                          <a:effectLst/>
                          <a:latin typeface="游ゴシック" panose="020B0400000000000000" pitchFamily="50" charset="-128"/>
                          <a:ea typeface="游ゴシック" panose="020B0400000000000000" pitchFamily="50" charset="-128"/>
                        </a:rPr>
                        <a:t>災害発生時の被災状況報告の電子化・迅速化</a:t>
                      </a:r>
                    </a:p>
                  </a:txBody>
                  <a:tcPr marL="5029" marR="5029" marT="50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8050496"/>
                  </a:ext>
                </a:extLst>
              </a:tr>
              <a:tr h="334294">
                <a:tc>
                  <a:txBody>
                    <a:bodyPr/>
                    <a:lstStyle/>
                    <a:p>
                      <a:pPr algn="l" fontAlgn="ctr">
                        <a:buNone/>
                      </a:pPr>
                      <a:r>
                        <a:rPr lang="ja-JP" altLang="en-US" sz="1000" b="0" i="0" u="none" strike="noStrike">
                          <a:solidFill>
                            <a:srgbClr val="000000"/>
                          </a:solidFill>
                          <a:effectLst/>
                          <a:latin typeface="游ゴシック" panose="020B0400000000000000" pitchFamily="50" charset="-128"/>
                          <a:ea typeface="游ゴシック" panose="020B0400000000000000" pitchFamily="50" charset="-128"/>
                        </a:rPr>
                        <a:t>令和</a:t>
                      </a:r>
                      <a:r>
                        <a:rPr lang="en-US" altLang="ja-JP" sz="1000" b="0" i="0" u="none" strike="noStrike">
                          <a:solidFill>
                            <a:srgbClr val="000000"/>
                          </a:solidFill>
                          <a:effectLst/>
                          <a:latin typeface="游ゴシック" panose="020B0400000000000000" pitchFamily="50" charset="-128"/>
                          <a:ea typeface="游ゴシック" panose="020B0400000000000000" pitchFamily="50" charset="-128"/>
                        </a:rPr>
                        <a:t>7</a:t>
                      </a:r>
                      <a:r>
                        <a:rPr lang="ja-JP" altLang="en-US" sz="1000" b="0" i="0" u="none" strike="noStrike">
                          <a:solidFill>
                            <a:srgbClr val="000000"/>
                          </a:solidFill>
                          <a:effectLst/>
                          <a:latin typeface="游ゴシック" panose="020B0400000000000000" pitchFamily="50" charset="-128"/>
                          <a:ea typeface="游ゴシック" panose="020B0400000000000000" pitchFamily="50" charset="-128"/>
                        </a:rPr>
                        <a:t>年度</a:t>
                      </a:r>
                    </a:p>
                  </a:txBody>
                  <a:tcPr marL="5029" marR="5029" marT="50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altLang="en-US" sz="1000" b="0" i="0" u="none" strike="noStrike">
                          <a:solidFill>
                            <a:srgbClr val="000000"/>
                          </a:solidFill>
                          <a:effectLst/>
                          <a:latin typeface="游ゴシック" panose="020B0400000000000000" pitchFamily="50" charset="-128"/>
                          <a:ea typeface="游ゴシック" panose="020B0400000000000000" pitchFamily="50" charset="-128"/>
                        </a:rPr>
                        <a:t>全自治体職員による代理入力を可能化</a:t>
                      </a:r>
                    </a:p>
                  </a:txBody>
                  <a:tcPr marL="5029" marR="5029" marT="50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altLang="en-US" sz="1000" b="0" i="0" u="none" strike="noStrike">
                          <a:solidFill>
                            <a:srgbClr val="000000"/>
                          </a:solidFill>
                          <a:effectLst/>
                          <a:latin typeface="游ゴシック" panose="020B0400000000000000" pitchFamily="50" charset="-128"/>
                          <a:ea typeface="游ゴシック" panose="020B0400000000000000" pitchFamily="50" charset="-128"/>
                        </a:rPr>
                        <a:t>被災施設が入力できない場合でも自治体が迅速に状況把握できるようにするため </a:t>
                      </a:r>
                    </a:p>
                  </a:txBody>
                  <a:tcPr marL="5029" marR="5029" marT="50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41868094"/>
                  </a:ext>
                </a:extLst>
              </a:tr>
              <a:tr h="668588">
                <a:tc>
                  <a:txBody>
                    <a:bodyPr/>
                    <a:lstStyle/>
                    <a:p>
                      <a:pPr algn="l" fontAlgn="ctr">
                        <a:buNone/>
                      </a:pPr>
                      <a:r>
                        <a:rPr lang="ja-JP" altLang="en-US" sz="1000" b="0" i="0" u="none" strike="noStrike">
                          <a:solidFill>
                            <a:srgbClr val="000000"/>
                          </a:solidFill>
                          <a:effectLst/>
                          <a:latin typeface="游ゴシック" panose="020B0400000000000000" pitchFamily="50" charset="-128"/>
                          <a:ea typeface="游ゴシック" panose="020B0400000000000000" pitchFamily="50" charset="-128"/>
                        </a:rPr>
                        <a:t>令和</a:t>
                      </a:r>
                      <a:r>
                        <a:rPr lang="en-US" altLang="ja-JP" sz="1000" b="0" i="0" u="none" strike="noStrike">
                          <a:solidFill>
                            <a:srgbClr val="000000"/>
                          </a:solidFill>
                          <a:effectLst/>
                          <a:latin typeface="游ゴシック" panose="020B0400000000000000" pitchFamily="50" charset="-128"/>
                          <a:ea typeface="游ゴシック" panose="020B0400000000000000" pitchFamily="50" charset="-128"/>
                        </a:rPr>
                        <a:t>7</a:t>
                      </a:r>
                      <a:r>
                        <a:rPr lang="ja-JP" altLang="en-US" sz="1000" b="0" i="0" u="none" strike="noStrike">
                          <a:solidFill>
                            <a:srgbClr val="000000"/>
                          </a:solidFill>
                          <a:effectLst/>
                          <a:latin typeface="游ゴシック" panose="020B0400000000000000" pitchFamily="50" charset="-128"/>
                          <a:ea typeface="游ゴシック" panose="020B0400000000000000" pitchFamily="50" charset="-128"/>
                        </a:rPr>
                        <a:t>年度末</a:t>
                      </a:r>
                    </a:p>
                  </a:txBody>
                  <a:tcPr marL="5029" marR="5029" marT="50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altLang="en-US" sz="1000" b="0" i="0" u="none" strike="noStrike" dirty="0">
                          <a:solidFill>
                            <a:srgbClr val="000000"/>
                          </a:solidFill>
                          <a:effectLst/>
                          <a:latin typeface="游ゴシック" panose="020B0400000000000000" pitchFamily="50" charset="-128"/>
                          <a:ea typeface="游ゴシック" panose="020B0400000000000000" pitchFamily="50" charset="-128"/>
                        </a:rPr>
                        <a:t>平時の備蓄状況報告機能を追加</a:t>
                      </a:r>
                      <a:br>
                        <a:rPr lang="ja-JP" altLang="en-US" sz="1000" b="0" i="0" u="none" strike="noStrike" dirty="0">
                          <a:solidFill>
                            <a:srgbClr val="000000"/>
                          </a:solidFill>
                          <a:effectLst/>
                          <a:latin typeface="游ゴシック" panose="020B0400000000000000" pitchFamily="50" charset="-128"/>
                          <a:ea typeface="游ゴシック" panose="020B0400000000000000" pitchFamily="50" charset="-128"/>
                        </a:rPr>
                      </a:br>
                      <a:r>
                        <a:rPr lang="ja-JP" altLang="en-US" sz="1000" b="0" i="0" u="none" strike="noStrike" dirty="0">
                          <a:solidFill>
                            <a:srgbClr val="000000"/>
                          </a:solidFill>
                          <a:effectLst/>
                          <a:latin typeface="游ゴシック" panose="020B0400000000000000" pitchFamily="50" charset="-128"/>
                          <a:ea typeface="游ゴシック" panose="020B0400000000000000" pitchFamily="50" charset="-128"/>
                        </a:rPr>
                        <a:t>飲料水、食料、簡易トイレ、非常用発電機、燃料、</a:t>
                      </a:r>
                      <a:r>
                        <a:rPr lang="en-US" altLang="ja-JP" sz="1000" b="0" i="0" u="none" strike="noStrike" dirty="0">
                          <a:solidFill>
                            <a:srgbClr val="000000"/>
                          </a:solidFill>
                          <a:effectLst/>
                          <a:latin typeface="游ゴシック" panose="020B0400000000000000" pitchFamily="50" charset="-128"/>
                          <a:ea typeface="游ゴシック" panose="020B0400000000000000" pitchFamily="50" charset="-128"/>
                        </a:rPr>
                        <a:t>BCP</a:t>
                      </a:r>
                      <a:r>
                        <a:rPr lang="ja-JP" altLang="en-US" sz="1000" b="0" i="0" u="none" strike="noStrike" dirty="0">
                          <a:solidFill>
                            <a:srgbClr val="000000"/>
                          </a:solidFill>
                          <a:effectLst/>
                          <a:latin typeface="游ゴシック" panose="020B0400000000000000" pitchFamily="50" charset="-128"/>
                          <a:ea typeface="游ゴシック" panose="020B0400000000000000" pitchFamily="50" charset="-128"/>
                        </a:rPr>
                        <a:t>、</a:t>
                      </a:r>
                      <a:endParaRPr lang="en-US" altLang="ja-JP" sz="1000" b="0" i="0" u="none" strike="noStrike" dirty="0">
                        <a:solidFill>
                          <a:srgbClr val="000000"/>
                        </a:solidFill>
                        <a:effectLst/>
                        <a:latin typeface="游ゴシック" panose="020B0400000000000000" pitchFamily="50" charset="-128"/>
                        <a:ea typeface="游ゴシック" panose="020B0400000000000000" pitchFamily="50" charset="-128"/>
                      </a:endParaRPr>
                    </a:p>
                    <a:p>
                      <a:pPr algn="l" fontAlgn="ctr">
                        <a:buNone/>
                      </a:pPr>
                      <a:r>
                        <a:rPr lang="ja-JP" altLang="en-US" sz="1000" b="0" i="0" u="none" strike="noStrike" dirty="0">
                          <a:solidFill>
                            <a:srgbClr val="000000"/>
                          </a:solidFill>
                          <a:effectLst/>
                          <a:latin typeface="游ゴシック" panose="020B0400000000000000" pitchFamily="50" charset="-128"/>
                          <a:ea typeface="游ゴシック" panose="020B0400000000000000" pitchFamily="50" charset="-128"/>
                        </a:rPr>
                        <a:t>感染症対策物資</a:t>
                      </a:r>
                    </a:p>
                  </a:txBody>
                  <a:tcPr marL="5029" marR="5029" marT="50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altLang="en-US" sz="1000" b="0" i="0" u="none" strike="noStrike">
                          <a:solidFill>
                            <a:srgbClr val="000000"/>
                          </a:solidFill>
                          <a:effectLst/>
                          <a:latin typeface="游ゴシック" panose="020B0400000000000000" pitchFamily="50" charset="-128"/>
                          <a:ea typeface="游ゴシック" panose="020B0400000000000000" pitchFamily="50" charset="-128"/>
                        </a:rPr>
                        <a:t>災害時の支援計画策定に活用するため </a:t>
                      </a:r>
                      <a:br>
                        <a:rPr lang="ja-JP" altLang="en-US" sz="1000" b="0" i="0" u="none" strike="noStrike">
                          <a:solidFill>
                            <a:srgbClr val="000000"/>
                          </a:solidFill>
                          <a:effectLst/>
                          <a:latin typeface="游ゴシック" panose="020B0400000000000000" pitchFamily="50" charset="-128"/>
                          <a:ea typeface="游ゴシック" panose="020B0400000000000000" pitchFamily="50" charset="-128"/>
                        </a:rPr>
                      </a:br>
                      <a:r>
                        <a:rPr lang="ja-JP" altLang="en-US" sz="1000" b="0" i="0" u="none" strike="noStrike">
                          <a:solidFill>
                            <a:srgbClr val="000000"/>
                          </a:solidFill>
                          <a:effectLst/>
                          <a:latin typeface="游ゴシック" panose="020B0400000000000000" pitchFamily="50" charset="-128"/>
                          <a:ea typeface="游ゴシック" panose="020B0400000000000000" pitchFamily="50" charset="-128"/>
                        </a:rPr>
                        <a:t>平時から施設の備蓄状況を把握し、支援の優先順位を判断するため</a:t>
                      </a:r>
                    </a:p>
                  </a:txBody>
                  <a:tcPr marL="5029" marR="5029" marT="50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09643758"/>
                  </a:ext>
                </a:extLst>
              </a:tr>
              <a:tr h="668588">
                <a:tc>
                  <a:txBody>
                    <a:bodyPr/>
                    <a:lstStyle/>
                    <a:p>
                      <a:pPr algn="l" fontAlgn="ctr">
                        <a:buNone/>
                      </a:pPr>
                      <a:r>
                        <a:rPr lang="ja-JP" altLang="en-US" sz="1000" b="0" i="0" u="none" strike="noStrike" dirty="0">
                          <a:solidFill>
                            <a:srgbClr val="000000"/>
                          </a:solidFill>
                          <a:effectLst/>
                          <a:latin typeface="游ゴシック" panose="020B0400000000000000" pitchFamily="50" charset="-128"/>
                          <a:ea typeface="游ゴシック" panose="020B0400000000000000" pitchFamily="50" charset="-128"/>
                        </a:rPr>
                        <a:t>令和</a:t>
                      </a:r>
                      <a:r>
                        <a:rPr lang="en-US" altLang="ja-JP" sz="1000" b="0" i="0" u="none" strike="noStrike" dirty="0">
                          <a:solidFill>
                            <a:srgbClr val="000000"/>
                          </a:solidFill>
                          <a:effectLst/>
                          <a:latin typeface="游ゴシック" panose="020B0400000000000000" pitchFamily="50" charset="-128"/>
                          <a:ea typeface="游ゴシック" panose="020B0400000000000000" pitchFamily="50" charset="-128"/>
                        </a:rPr>
                        <a:t>8</a:t>
                      </a:r>
                      <a:r>
                        <a:rPr lang="ja-JP" altLang="en-US" sz="1000" b="0" i="0" u="none" strike="noStrike" dirty="0">
                          <a:solidFill>
                            <a:srgbClr val="000000"/>
                          </a:solidFill>
                          <a:effectLst/>
                          <a:latin typeface="游ゴシック" panose="020B0400000000000000" pitchFamily="50" charset="-128"/>
                          <a:ea typeface="游ゴシック" panose="020B0400000000000000" pitchFamily="50" charset="-128"/>
                        </a:rPr>
                        <a:t>年度</a:t>
                      </a:r>
                      <a:endParaRPr lang="en-US" altLang="ja-JP" sz="1000" b="0" i="0" u="none" strike="noStrike" dirty="0">
                        <a:solidFill>
                          <a:srgbClr val="000000"/>
                        </a:solidFill>
                        <a:effectLst/>
                        <a:latin typeface="游ゴシック" panose="020B0400000000000000" pitchFamily="50" charset="-128"/>
                        <a:ea typeface="游ゴシック" panose="020B0400000000000000" pitchFamily="50" charset="-128"/>
                      </a:endParaRPr>
                    </a:p>
                    <a:p>
                      <a:pPr algn="l" fontAlgn="ctr">
                        <a:buNone/>
                      </a:pPr>
                      <a:r>
                        <a:rPr lang="ja-JP" altLang="en-US" sz="1000" b="0" i="0" u="none" strike="noStrike" dirty="0">
                          <a:solidFill>
                            <a:srgbClr val="000000"/>
                          </a:solidFill>
                          <a:effectLst/>
                          <a:latin typeface="游ゴシック" panose="020B0400000000000000" pitchFamily="50" charset="-128"/>
                          <a:ea typeface="游ゴシック" panose="020B0400000000000000" pitchFamily="50" charset="-128"/>
                        </a:rPr>
                        <a:t>（予定）</a:t>
                      </a:r>
                    </a:p>
                  </a:txBody>
                  <a:tcPr marL="5029" marR="5029" marT="50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US" altLang="ja-JP" sz="1000" b="0" i="0" u="none" strike="noStrike" dirty="0">
                          <a:solidFill>
                            <a:srgbClr val="000000"/>
                          </a:solidFill>
                          <a:effectLst/>
                          <a:latin typeface="游ゴシック" panose="020B0400000000000000" pitchFamily="50" charset="-128"/>
                          <a:ea typeface="游ゴシック" panose="020B0400000000000000" pitchFamily="50" charset="-128"/>
                        </a:rPr>
                        <a:t>DMAT</a:t>
                      </a:r>
                      <a:r>
                        <a:rPr lang="ja-JP" altLang="en-US" sz="1000" b="0" i="0" u="none" strike="noStrike" dirty="0">
                          <a:solidFill>
                            <a:srgbClr val="000000"/>
                          </a:solidFill>
                          <a:effectLst/>
                          <a:latin typeface="游ゴシック" panose="020B0400000000000000" pitchFamily="50" charset="-128"/>
                          <a:ea typeface="游ゴシック" panose="020B0400000000000000" pitchFamily="50" charset="-128"/>
                        </a:rPr>
                        <a:t>等による代理入力機能追加、介護情報基盤との連携強化</a:t>
                      </a:r>
                      <a:br>
                        <a:rPr lang="ja-JP" altLang="en-US" sz="1000" b="0" i="0" u="none" strike="noStrike" dirty="0">
                          <a:solidFill>
                            <a:srgbClr val="000000"/>
                          </a:solidFill>
                          <a:effectLst/>
                          <a:latin typeface="游ゴシック" panose="020B0400000000000000" pitchFamily="50" charset="-128"/>
                          <a:ea typeface="游ゴシック" panose="020B0400000000000000" pitchFamily="50" charset="-128"/>
                        </a:rPr>
                      </a:br>
                      <a:r>
                        <a:rPr lang="ja-JP" altLang="en-US" sz="1000" b="0" i="0" u="none" strike="noStrike" dirty="0">
                          <a:solidFill>
                            <a:srgbClr val="000000"/>
                          </a:solidFill>
                          <a:effectLst/>
                          <a:latin typeface="游ゴシック" panose="020B0400000000000000" pitchFamily="50" charset="-128"/>
                          <a:ea typeface="游ゴシック" panose="020B0400000000000000" pitchFamily="50" charset="-128"/>
                        </a:rPr>
                        <a:t>市町村単位での災害登録機能等</a:t>
                      </a:r>
                    </a:p>
                  </a:txBody>
                  <a:tcPr marL="5029" marR="5029" marT="50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altLang="en-US" sz="1000" b="0" i="0" u="none" strike="noStrike" dirty="0">
                          <a:solidFill>
                            <a:srgbClr val="000000"/>
                          </a:solidFill>
                          <a:effectLst/>
                          <a:latin typeface="游ゴシック" panose="020B0400000000000000" pitchFamily="50" charset="-128"/>
                          <a:ea typeface="游ゴシック" panose="020B0400000000000000" pitchFamily="50" charset="-128"/>
                        </a:rPr>
                        <a:t>より迅速で正確な被災状況把握のため</a:t>
                      </a:r>
                    </a:p>
                  </a:txBody>
                  <a:tcPr marL="5029" marR="5029" marT="50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92505765"/>
                  </a:ext>
                </a:extLst>
              </a:tr>
            </a:tbl>
          </a:graphicData>
        </a:graphic>
      </p:graphicFrame>
    </p:spTree>
    <p:extLst>
      <p:ext uri="{BB962C8B-B14F-4D97-AF65-F5344CB8AC3E}">
        <p14:creationId xmlns:p14="http://schemas.microsoft.com/office/powerpoint/2010/main" val="31882613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0A66EC8-4AFE-5D29-8E1C-1C2D0286B615}"/>
              </a:ext>
            </a:extLst>
          </p:cNvPr>
          <p:cNvSpPr>
            <a:spLocks noGrp="1"/>
          </p:cNvSpPr>
          <p:nvPr>
            <p:ph type="title"/>
          </p:nvPr>
        </p:nvSpPr>
        <p:spPr/>
        <p:txBody>
          <a:bodyPr/>
          <a:lstStyle/>
          <a:p>
            <a:endParaRPr kumimoji="1" lang="ja-JP" altLang="en-US" dirty="0"/>
          </a:p>
        </p:txBody>
      </p:sp>
      <p:sp>
        <p:nvSpPr>
          <p:cNvPr id="3" name="コンテンツ プレースホルダー 2">
            <a:extLst>
              <a:ext uri="{FF2B5EF4-FFF2-40B4-BE49-F238E27FC236}">
                <a16:creationId xmlns:a16="http://schemas.microsoft.com/office/drawing/2014/main" id="{09788C3C-D07A-13D0-B262-1A67177067C1}"/>
              </a:ext>
            </a:extLst>
          </p:cNvPr>
          <p:cNvSpPr>
            <a:spLocks noGrp="1"/>
          </p:cNvSpPr>
          <p:nvPr>
            <p:ph idx="1"/>
          </p:nvPr>
        </p:nvSpPr>
        <p:spPr>
          <a:xfrm>
            <a:off x="726244" y="1417320"/>
            <a:ext cx="8189155" cy="4921934"/>
          </a:xfrm>
        </p:spPr>
        <p:txBody>
          <a:bodyPr>
            <a:normAutofit/>
          </a:bodyPr>
          <a:lstStyle/>
          <a:p>
            <a:r>
              <a:rPr kumimoji="1" lang="ja-JP" altLang="en-US" sz="2000" dirty="0"/>
              <a:t>〇システムを活用するメリット</a:t>
            </a:r>
            <a:endParaRPr kumimoji="1" lang="en-US" altLang="ja-JP" sz="2000" dirty="0"/>
          </a:p>
          <a:p>
            <a:r>
              <a:rPr lang="en-US" altLang="ja-JP" sz="2000" dirty="0"/>
              <a:t>【</a:t>
            </a:r>
            <a:r>
              <a:rPr lang="ja-JP" altLang="en-US" sz="2000" dirty="0"/>
              <a:t>施設</a:t>
            </a:r>
            <a:r>
              <a:rPr lang="en-US" altLang="ja-JP" sz="2000" dirty="0"/>
              <a:t>】</a:t>
            </a:r>
          </a:p>
          <a:p>
            <a:r>
              <a:rPr lang="ja-JP" altLang="en-US" sz="2000" dirty="0"/>
              <a:t>➀</a:t>
            </a:r>
            <a:r>
              <a:rPr kumimoji="1" lang="ja-JP" altLang="en-US" sz="2000" dirty="0"/>
              <a:t>一度の入力で被災状況を国・県・市町へ共有できる</a:t>
            </a:r>
            <a:endParaRPr kumimoji="1" lang="en-US" altLang="ja-JP" sz="2000" dirty="0"/>
          </a:p>
          <a:p>
            <a:r>
              <a:rPr lang="ja-JP" altLang="en-US" sz="2000" dirty="0"/>
              <a:t>②</a:t>
            </a:r>
            <a:r>
              <a:rPr kumimoji="1" lang="ja-JP" altLang="en-US" sz="2000" dirty="0"/>
              <a:t>支援要請を迅速に伝えられる</a:t>
            </a:r>
            <a:endParaRPr lang="en-US" altLang="ja-JP" sz="2000" dirty="0"/>
          </a:p>
          <a:p>
            <a:r>
              <a:rPr lang="ja-JP" altLang="en-US" sz="2000" dirty="0"/>
              <a:t>③</a:t>
            </a:r>
            <a:r>
              <a:rPr kumimoji="1" lang="ja-JP" altLang="en-US" sz="2000" dirty="0"/>
              <a:t>電話がつながらない状況でも報告できる</a:t>
            </a:r>
            <a:br>
              <a:rPr kumimoji="1" lang="en-US" altLang="ja-JP" sz="2000" dirty="0"/>
            </a:br>
            <a:endParaRPr lang="en-US" altLang="ja-JP" sz="1600" dirty="0"/>
          </a:p>
          <a:p>
            <a:r>
              <a:rPr lang="en-US" altLang="ja-JP" sz="1800" dirty="0"/>
              <a:t>【</a:t>
            </a:r>
            <a:r>
              <a:rPr lang="ja-JP" altLang="en-US" sz="1800" dirty="0"/>
              <a:t>市町・県</a:t>
            </a:r>
            <a:r>
              <a:rPr lang="en-US" altLang="ja-JP" sz="1800" dirty="0"/>
              <a:t>】</a:t>
            </a:r>
          </a:p>
          <a:p>
            <a:r>
              <a:rPr lang="ja-JP" altLang="en-US" sz="2000" dirty="0"/>
              <a:t>➀</a:t>
            </a:r>
            <a:r>
              <a:rPr kumimoji="1" lang="ja-JP" altLang="en-US" sz="2000" dirty="0"/>
              <a:t>管内施設の被災状況を一覧で把握できる</a:t>
            </a:r>
            <a:endParaRPr kumimoji="1" lang="en-US" altLang="ja-JP" sz="2000" dirty="0"/>
          </a:p>
          <a:p>
            <a:r>
              <a:rPr lang="ja-JP" altLang="en-US" sz="2000" dirty="0"/>
              <a:t>②支援の優先順位を判断できる</a:t>
            </a:r>
            <a:endParaRPr lang="en-US" altLang="ja-JP" sz="2000" dirty="0"/>
          </a:p>
          <a:p>
            <a:r>
              <a:rPr lang="ja-JP" altLang="en-US" sz="2000" dirty="0"/>
              <a:t>③</a:t>
            </a:r>
            <a:r>
              <a:rPr kumimoji="1" lang="ja-JP" altLang="en-US" sz="2000" dirty="0"/>
              <a:t>国への報告負担を軽減できる</a:t>
            </a:r>
            <a:r>
              <a:rPr kumimoji="1" lang="en-US" altLang="ja-JP" sz="2000" dirty="0"/>
              <a:t>(</a:t>
            </a:r>
            <a:r>
              <a:rPr kumimoji="1" lang="ja-JP" altLang="en-US" sz="2000" dirty="0"/>
              <a:t>同じ情報を確認できる</a:t>
            </a:r>
            <a:r>
              <a:rPr kumimoji="1" lang="en-US" altLang="ja-JP" sz="2000" dirty="0"/>
              <a:t>)</a:t>
            </a:r>
          </a:p>
          <a:p>
            <a:r>
              <a:rPr lang="ja-JP" altLang="en-US" sz="2000" dirty="0"/>
              <a:t>④平時の備蓄状況を把握できる</a:t>
            </a:r>
            <a:endParaRPr lang="en-US" altLang="ja-JP" sz="2000" dirty="0"/>
          </a:p>
          <a:p>
            <a:endParaRPr kumimoji="1" lang="en-US" altLang="ja-JP" sz="2000" dirty="0"/>
          </a:p>
          <a:p>
            <a:endParaRPr kumimoji="1" lang="ja-JP" altLang="en-US" sz="2000" dirty="0"/>
          </a:p>
        </p:txBody>
      </p:sp>
      <p:sp>
        <p:nvSpPr>
          <p:cNvPr id="4" name="スライド番号プレースホルダー 3">
            <a:extLst>
              <a:ext uri="{FF2B5EF4-FFF2-40B4-BE49-F238E27FC236}">
                <a16:creationId xmlns:a16="http://schemas.microsoft.com/office/drawing/2014/main" id="{78F3D2D1-07F0-3AB4-34F8-E6391CD03496}"/>
              </a:ext>
            </a:extLst>
          </p:cNvPr>
          <p:cNvSpPr>
            <a:spLocks noGrp="1"/>
          </p:cNvSpPr>
          <p:nvPr>
            <p:ph type="sldNum" sz="quarter" idx="12"/>
          </p:nvPr>
        </p:nvSpPr>
        <p:spPr/>
        <p:txBody>
          <a:bodyPr/>
          <a:lstStyle/>
          <a:p>
            <a:fld id="{A99D720A-4AD5-4DCF-885F-DE5297996123}" type="slidenum">
              <a:rPr kumimoji="1" lang="ja-JP" altLang="en-US" smtClean="0"/>
              <a:t>8</a:t>
            </a:fld>
            <a:endParaRPr kumimoji="1" lang="ja-JP" altLang="en-US"/>
          </a:p>
        </p:txBody>
      </p:sp>
    </p:spTree>
    <p:extLst>
      <p:ext uri="{BB962C8B-B14F-4D97-AF65-F5344CB8AC3E}">
        <p14:creationId xmlns:p14="http://schemas.microsoft.com/office/powerpoint/2010/main" val="9662814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513C9C9-B3C6-DFBC-51A8-8D30441BEBF6}"/>
              </a:ext>
            </a:extLst>
          </p:cNvPr>
          <p:cNvSpPr>
            <a:spLocks noGrp="1"/>
          </p:cNvSpPr>
          <p:nvPr>
            <p:ph type="title"/>
          </p:nvPr>
        </p:nvSpPr>
        <p:spPr/>
        <p:txBody>
          <a:bodyPr>
            <a:normAutofit/>
          </a:bodyPr>
          <a:lstStyle/>
          <a:p>
            <a:r>
              <a:rPr lang="ja-JP" altLang="en-US" sz="3200" dirty="0">
                <a:latin typeface="Aptos Display"/>
                <a:ea typeface="ＭＳ Ｐゴシック"/>
              </a:rPr>
              <a:t>訓練概要</a:t>
            </a:r>
            <a:endParaRPr lang="ja-JP" sz="3200" dirty="0">
              <a:latin typeface="Aptos Display"/>
              <a:ea typeface="ＭＳ Ｐゴシック"/>
            </a:endParaRPr>
          </a:p>
        </p:txBody>
      </p:sp>
      <p:sp>
        <p:nvSpPr>
          <p:cNvPr id="3" name="コンテンツ プレースホルダー 2">
            <a:extLst>
              <a:ext uri="{FF2B5EF4-FFF2-40B4-BE49-F238E27FC236}">
                <a16:creationId xmlns:a16="http://schemas.microsoft.com/office/drawing/2014/main" id="{1832C85E-A87D-C083-8593-028E99BDAF25}"/>
              </a:ext>
            </a:extLst>
          </p:cNvPr>
          <p:cNvSpPr>
            <a:spLocks noGrp="1"/>
          </p:cNvSpPr>
          <p:nvPr>
            <p:ph idx="1"/>
          </p:nvPr>
        </p:nvSpPr>
        <p:spPr>
          <a:xfrm>
            <a:off x="800100" y="1485249"/>
            <a:ext cx="7543800" cy="4023360"/>
          </a:xfrm>
        </p:spPr>
        <p:txBody>
          <a:bodyPr vert="horz" lIns="91440" tIns="45720" rIns="91440" bIns="45720" rtlCol="0" anchor="t">
            <a:normAutofit/>
          </a:bodyPr>
          <a:lstStyle/>
          <a:p>
            <a:pPr marL="0" indent="0">
              <a:buNone/>
            </a:pPr>
            <a:r>
              <a:rPr lang="ja-JP" altLang="en-US" sz="2400" dirty="0"/>
              <a:t>〇目的</a:t>
            </a:r>
            <a:endParaRPr lang="en-US" altLang="ja-JP" sz="2400" dirty="0"/>
          </a:p>
          <a:p>
            <a:pPr marL="0" indent="0">
              <a:buNone/>
            </a:pPr>
            <a:r>
              <a:rPr lang="ja-JP" altLang="en-US" sz="2400" dirty="0">
                <a:ea typeface="ＭＳ Ｐゴシック"/>
              </a:rPr>
              <a:t>① システム操作に習熟すること</a:t>
            </a:r>
            <a:endParaRPr lang="en-US" altLang="ja-JP" sz="2400" dirty="0">
              <a:ea typeface="ＭＳ Ｐゴシック"/>
            </a:endParaRPr>
          </a:p>
          <a:p>
            <a:pPr marL="0" indent="0">
              <a:buNone/>
            </a:pPr>
            <a:r>
              <a:rPr lang="ja-JP" altLang="en-US" sz="2400" dirty="0">
                <a:ea typeface="ＭＳ Ｐゴシック"/>
              </a:rPr>
              <a:t>② 関係機関の連携体制を確認すること</a:t>
            </a:r>
            <a:endParaRPr lang="en-US" altLang="ja-JP" sz="2400" dirty="0">
              <a:ea typeface="ＭＳ Ｐゴシック"/>
            </a:endParaRPr>
          </a:p>
          <a:p>
            <a:pPr marL="0" indent="0">
              <a:buNone/>
            </a:pPr>
            <a:r>
              <a:rPr lang="ja-JP" altLang="en-US" sz="2400" dirty="0">
                <a:ea typeface="ＭＳ Ｐゴシック"/>
              </a:rPr>
              <a:t>③ システム運用上の課題を把握・改善すること</a:t>
            </a:r>
            <a:endParaRPr lang="en-US" altLang="ja-JP" sz="2400" dirty="0">
              <a:ea typeface="ＭＳ Ｐゴシック"/>
            </a:endParaRPr>
          </a:p>
          <a:p>
            <a:pPr marL="0" indent="0">
              <a:buNone/>
            </a:pPr>
            <a:r>
              <a:rPr lang="ja-JP" altLang="en-US" sz="2400" dirty="0">
                <a:ea typeface="ＭＳ Ｐゴシック"/>
              </a:rPr>
              <a:t>④被災施設への迅速な支援につなげること　　</a:t>
            </a:r>
          </a:p>
        </p:txBody>
      </p:sp>
      <p:sp>
        <p:nvSpPr>
          <p:cNvPr id="4" name="スライド番号プレースホルダー 3">
            <a:extLst>
              <a:ext uri="{FF2B5EF4-FFF2-40B4-BE49-F238E27FC236}">
                <a16:creationId xmlns:a16="http://schemas.microsoft.com/office/drawing/2014/main" id="{C15D79E8-FB0E-9E9A-3488-099BB31ED66C}"/>
              </a:ext>
            </a:extLst>
          </p:cNvPr>
          <p:cNvSpPr>
            <a:spLocks noGrp="1"/>
          </p:cNvSpPr>
          <p:nvPr>
            <p:ph type="sldNum" sz="quarter" idx="12"/>
          </p:nvPr>
        </p:nvSpPr>
        <p:spPr/>
        <p:txBody>
          <a:bodyPr/>
          <a:lstStyle/>
          <a:p>
            <a:fld id="{A99D720A-4AD5-4DCF-885F-DE5297996123}" type="slidenum">
              <a:rPr kumimoji="1" lang="ja-JP" altLang="en-US" smtClean="0"/>
              <a:t>9</a:t>
            </a:fld>
            <a:endParaRPr kumimoji="1" lang="ja-JP" altLang="en-US"/>
          </a:p>
        </p:txBody>
      </p:sp>
    </p:spTree>
    <p:extLst>
      <p:ext uri="{BB962C8B-B14F-4D97-AF65-F5344CB8AC3E}">
        <p14:creationId xmlns:p14="http://schemas.microsoft.com/office/powerpoint/2010/main" val="2884736842"/>
      </p:ext>
    </p:extLst>
  </p:cSld>
  <p:clrMapOvr>
    <a:masterClrMapping/>
  </p:clrMapOvr>
</p:sld>
</file>

<file path=ppt/theme/theme1.xml><?xml version="1.0" encoding="utf-8"?>
<a:theme xmlns:a="http://schemas.openxmlformats.org/drawingml/2006/main" name="テーマ1">
  <a:themeElements>
    <a:clrScheme name="青">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レトロスペクト">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レトロスペクト">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テーマ1" id="{459396FF-2EC2-4A76-834E-32A379DF1D66}" vid="{812E47D8-B157-4A8D-8913-E228BB0A4D66}"/>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テーマ1</Template>
  <TotalTime>217</TotalTime>
  <Words>1076</Words>
  <Application>Microsoft Office PowerPoint</Application>
  <PresentationFormat>画面に合わせる (4:3)</PresentationFormat>
  <Paragraphs>151</Paragraphs>
  <Slides>14</Slides>
  <Notes>2</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14</vt:i4>
      </vt:variant>
    </vt:vector>
  </HeadingPairs>
  <TitlesOfParts>
    <vt:vector size="21" baseType="lpstr">
      <vt:lpstr>ＭＳ Ｐゴシック</vt:lpstr>
      <vt:lpstr>游ゴシック</vt:lpstr>
      <vt:lpstr>Aptos</vt:lpstr>
      <vt:lpstr>Aptos Display</vt:lpstr>
      <vt:lpstr>Calibri</vt:lpstr>
      <vt:lpstr>Calibri Light</vt:lpstr>
      <vt:lpstr>テーマ1</vt:lpstr>
      <vt:lpstr>災害時情報共有システム訓練 について</vt:lpstr>
      <vt:lpstr>アジェンダ</vt:lpstr>
      <vt:lpstr>システム概要</vt:lpstr>
      <vt:lpstr>システムを使った被災報告の流れ</vt:lpstr>
      <vt:lpstr>報告対象サービス一覧</vt:lpstr>
      <vt:lpstr>報告対象項目一覧</vt:lpstr>
      <vt:lpstr>PowerPoint プレゼンテーション</vt:lpstr>
      <vt:lpstr>PowerPoint プレゼンテーション</vt:lpstr>
      <vt:lpstr>訓練概要</vt:lpstr>
      <vt:lpstr>PowerPoint プレゼンテーション</vt:lpstr>
      <vt:lpstr>今年度の訓練日程</vt:lpstr>
      <vt:lpstr>訓練当日の流れ</vt:lpstr>
      <vt:lpstr>訓練で確認する項目</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佐藤 洋介</dc:creator>
  <cp:lastModifiedBy>佐藤 洋介</cp:lastModifiedBy>
  <cp:revision>609</cp:revision>
  <dcterms:created xsi:type="dcterms:W3CDTF">2026-07-05T04:22:38Z</dcterms:created>
  <dcterms:modified xsi:type="dcterms:W3CDTF">2026-07-10T04:05:03Z</dcterms:modified>
</cp:coreProperties>
</file>