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08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0345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48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54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4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77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702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67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292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82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848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D40F-A832-4E49-81E3-08BCEC458EAB}" type="datetimeFigureOut">
              <a:rPr kumimoji="1" lang="ja-JP" altLang="en-US" smtClean="0"/>
              <a:t>2025/8/15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CCD9C-1293-4416-983A-6DD5E5D359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50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AAC19B-E20F-8A4A-30DF-AAB7994BA126}"/>
              </a:ext>
            </a:extLst>
          </p:cNvPr>
          <p:cNvSpPr/>
          <p:nvPr/>
        </p:nvSpPr>
        <p:spPr>
          <a:xfrm>
            <a:off x="0" y="0"/>
            <a:ext cx="9906000" cy="4083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医療機関等における生産性向上・職場環境整備等支援事業　　パターン別の事業フロー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138C21-13AE-F0E6-2AC4-ED7DC5738435}"/>
              </a:ext>
            </a:extLst>
          </p:cNvPr>
          <p:cNvSpPr txBox="1"/>
          <p:nvPr/>
        </p:nvSpPr>
        <p:spPr>
          <a:xfrm>
            <a:off x="678369" y="1506745"/>
            <a:ext cx="1620957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○交付申請</a:t>
            </a:r>
            <a:endParaRPr kumimoji="1" lang="en-US" altLang="ja-JP" sz="1600" dirty="0"/>
          </a:p>
          <a:p>
            <a:r>
              <a:rPr kumimoji="1" lang="ja-JP" altLang="en-US" sz="1600" dirty="0"/>
              <a:t>　・交付申請書</a:t>
            </a:r>
            <a:endParaRPr kumimoji="1" lang="ja-JP" altLang="en-US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7719F96-69A5-96FC-FF39-C74451449322}"/>
              </a:ext>
            </a:extLst>
          </p:cNvPr>
          <p:cNvSpPr txBox="1"/>
          <p:nvPr/>
        </p:nvSpPr>
        <p:spPr>
          <a:xfrm>
            <a:off x="50761" y="494666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＜事業実施に係る事務フロー＞</a:t>
            </a: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46C88710-703C-A138-075B-9376434E00AE}"/>
              </a:ext>
            </a:extLst>
          </p:cNvPr>
          <p:cNvSpPr/>
          <p:nvPr/>
        </p:nvSpPr>
        <p:spPr>
          <a:xfrm>
            <a:off x="902663" y="2091520"/>
            <a:ext cx="154976" cy="9360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15880B0-4CFE-C723-80AA-935FCF101136}"/>
              </a:ext>
            </a:extLst>
          </p:cNvPr>
          <p:cNvSpPr txBox="1"/>
          <p:nvPr/>
        </p:nvSpPr>
        <p:spPr>
          <a:xfrm>
            <a:off x="3049965" y="2796687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・事業実施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・事業完了後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57C010-FB74-6CC5-2FE1-68A3598CB91F}"/>
              </a:ext>
            </a:extLst>
          </p:cNvPr>
          <p:cNvSpPr txBox="1"/>
          <p:nvPr/>
        </p:nvSpPr>
        <p:spPr>
          <a:xfrm>
            <a:off x="665931" y="3106763"/>
            <a:ext cx="1620957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○実績報告</a:t>
            </a:r>
            <a:endParaRPr kumimoji="1" lang="en-US" altLang="ja-JP" sz="1600" dirty="0"/>
          </a:p>
          <a:p>
            <a:r>
              <a:rPr kumimoji="1" lang="ja-JP" altLang="en-US" sz="1600" dirty="0"/>
              <a:t>　・実績報告書</a:t>
            </a:r>
            <a:endParaRPr kumimoji="1" lang="ja-JP" altLang="en-US" sz="1200" dirty="0"/>
          </a:p>
        </p:txBody>
      </p:sp>
      <p:sp>
        <p:nvSpPr>
          <p:cNvPr id="3" name="矢印: 下 2">
            <a:extLst>
              <a:ext uri="{FF2B5EF4-FFF2-40B4-BE49-F238E27FC236}">
                <a16:creationId xmlns:a16="http://schemas.microsoft.com/office/drawing/2014/main" id="{0A7A4321-1560-7019-6BE0-9CD1E3055EED}"/>
              </a:ext>
            </a:extLst>
          </p:cNvPr>
          <p:cNvSpPr/>
          <p:nvPr/>
        </p:nvSpPr>
        <p:spPr>
          <a:xfrm>
            <a:off x="1890629" y="2091561"/>
            <a:ext cx="154976" cy="27749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ED8A72B-D946-E5F9-6727-CB5D00B37FFB}"/>
              </a:ext>
            </a:extLst>
          </p:cNvPr>
          <p:cNvSpPr txBox="1"/>
          <p:nvPr/>
        </p:nvSpPr>
        <p:spPr>
          <a:xfrm>
            <a:off x="1271225" y="2395304"/>
            <a:ext cx="1662635" cy="338554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（県）概算払</a:t>
            </a:r>
            <a:endParaRPr kumimoji="1" lang="ja-JP" altLang="en-US" sz="1200" dirty="0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93573E12-D11A-1D49-91DF-AA6D6E116CA0}"/>
              </a:ext>
            </a:extLst>
          </p:cNvPr>
          <p:cNvSpPr/>
          <p:nvPr/>
        </p:nvSpPr>
        <p:spPr>
          <a:xfrm>
            <a:off x="895527" y="3697186"/>
            <a:ext cx="154976" cy="43200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A38184B-CE99-0F4A-4FE5-D21FDD9257D7}"/>
              </a:ext>
            </a:extLst>
          </p:cNvPr>
          <p:cNvSpPr txBox="1"/>
          <p:nvPr/>
        </p:nvSpPr>
        <p:spPr>
          <a:xfrm>
            <a:off x="678369" y="4192325"/>
            <a:ext cx="1620957" cy="33855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○給付金の返還</a:t>
            </a:r>
            <a:endParaRPr kumimoji="1" lang="ja-JP" altLang="en-US" sz="1200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7C8C5602-919B-3E9B-F858-6E5B5F3F695F}"/>
              </a:ext>
            </a:extLst>
          </p:cNvPr>
          <p:cNvCxnSpPr>
            <a:cxnSpLocks/>
          </p:cNvCxnSpPr>
          <p:nvPr/>
        </p:nvCxnSpPr>
        <p:spPr>
          <a:xfrm>
            <a:off x="992989" y="2829513"/>
            <a:ext cx="2164570" cy="996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5BE370E-D45B-A0F8-ABE2-2503F9279437}"/>
              </a:ext>
            </a:extLst>
          </p:cNvPr>
          <p:cNvSpPr txBox="1"/>
          <p:nvPr/>
        </p:nvSpPr>
        <p:spPr>
          <a:xfrm>
            <a:off x="3049966" y="4063521"/>
            <a:ext cx="1998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・交付申請時の申請額に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実績額が満たない場合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20D2E497-699D-16C9-F393-C9F389A682F1}"/>
              </a:ext>
            </a:extLst>
          </p:cNvPr>
          <p:cNvCxnSpPr>
            <a:cxnSpLocks/>
          </p:cNvCxnSpPr>
          <p:nvPr/>
        </p:nvCxnSpPr>
        <p:spPr>
          <a:xfrm>
            <a:off x="992989" y="3864678"/>
            <a:ext cx="2104932" cy="3276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7F4CB71-3C7C-4F40-1718-6C914F12C1C4}"/>
              </a:ext>
            </a:extLst>
          </p:cNvPr>
          <p:cNvSpPr txBox="1"/>
          <p:nvPr/>
        </p:nvSpPr>
        <p:spPr>
          <a:xfrm>
            <a:off x="5947905" y="1621045"/>
            <a:ext cx="2979144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○交付申請</a:t>
            </a:r>
            <a:endParaRPr kumimoji="1" lang="en-US" altLang="ja-JP" sz="1600" dirty="0"/>
          </a:p>
          <a:p>
            <a:r>
              <a:rPr kumimoji="1" lang="ja-JP" altLang="en-US" sz="1600" dirty="0"/>
              <a:t>　・交付申請書兼実績報告書</a:t>
            </a:r>
            <a:endParaRPr kumimoji="1" lang="ja-JP" altLang="en-US" sz="1200" dirty="0"/>
          </a:p>
        </p:txBody>
      </p:sp>
      <p:sp>
        <p:nvSpPr>
          <p:cNvPr id="27" name="矢印: 下 26">
            <a:extLst>
              <a:ext uri="{FF2B5EF4-FFF2-40B4-BE49-F238E27FC236}">
                <a16:creationId xmlns:a16="http://schemas.microsoft.com/office/drawing/2014/main" id="{E642E8A9-B047-B1C2-1850-E0C4BEE80874}"/>
              </a:ext>
            </a:extLst>
          </p:cNvPr>
          <p:cNvSpPr/>
          <p:nvPr/>
        </p:nvSpPr>
        <p:spPr>
          <a:xfrm>
            <a:off x="7964044" y="2224357"/>
            <a:ext cx="154977" cy="517991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959AF85-5B4A-3D8D-E894-A39C0361FD3F}"/>
              </a:ext>
            </a:extLst>
          </p:cNvPr>
          <p:cNvSpPr txBox="1"/>
          <p:nvPr/>
        </p:nvSpPr>
        <p:spPr>
          <a:xfrm>
            <a:off x="7264414" y="2825012"/>
            <a:ext cx="1662635" cy="338554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（県）概算払</a:t>
            </a:r>
            <a:endParaRPr kumimoji="1" lang="ja-JP" altLang="en-US" sz="12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F4BC6BF-846E-2309-93C6-EE1D71292E44}"/>
              </a:ext>
            </a:extLst>
          </p:cNvPr>
          <p:cNvSpPr txBox="1"/>
          <p:nvPr/>
        </p:nvSpPr>
        <p:spPr>
          <a:xfrm>
            <a:off x="281593" y="1097800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（１）事業が未完了の場合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A5BBB78-9E6D-8748-3076-29BB3516F881}"/>
              </a:ext>
            </a:extLst>
          </p:cNvPr>
          <p:cNvSpPr txBox="1"/>
          <p:nvPr/>
        </p:nvSpPr>
        <p:spPr>
          <a:xfrm>
            <a:off x="5478890" y="1023204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（２）事業が完了済みの場合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0BEE6980-C845-DEFB-B4D5-3BCBA6452818}"/>
              </a:ext>
            </a:extLst>
          </p:cNvPr>
          <p:cNvSpPr/>
          <p:nvPr/>
        </p:nvSpPr>
        <p:spPr>
          <a:xfrm>
            <a:off x="309950" y="950291"/>
            <a:ext cx="4890264" cy="5827110"/>
          </a:xfrm>
          <a:prstGeom prst="roundRect">
            <a:avLst>
              <a:gd name="adj" fmla="val 8603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B625F4E4-BED6-5314-F8E3-40169E13781F}"/>
              </a:ext>
            </a:extLst>
          </p:cNvPr>
          <p:cNvSpPr/>
          <p:nvPr/>
        </p:nvSpPr>
        <p:spPr>
          <a:xfrm>
            <a:off x="5478890" y="935639"/>
            <a:ext cx="4224206" cy="5774691"/>
          </a:xfrm>
          <a:prstGeom prst="roundRect">
            <a:avLst>
              <a:gd name="adj" fmla="val 8603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B346EEA-E2AD-8D68-035A-FAE1DEA4E59D}"/>
              </a:ext>
            </a:extLst>
          </p:cNvPr>
          <p:cNvSpPr/>
          <p:nvPr/>
        </p:nvSpPr>
        <p:spPr>
          <a:xfrm>
            <a:off x="5675694" y="4217987"/>
            <a:ext cx="3830598" cy="233067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</a:rPr>
              <a:t>事業完了済みの場合、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交付申請書兼実績報告書を提出。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提出された内容に問題がなければ、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</a:rPr>
              <a:t>県から給付金を支給されるので、振込後、事業完了になります。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18D9AA6-29F6-A39F-A5C1-BFBBCD2DECD9}"/>
              </a:ext>
            </a:extLst>
          </p:cNvPr>
          <p:cNvSpPr/>
          <p:nvPr/>
        </p:nvSpPr>
        <p:spPr>
          <a:xfrm>
            <a:off x="476250" y="4728728"/>
            <a:ext cx="4572000" cy="181993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事業が完了していない場合、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交付申請書を提出していただき、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内容に問題がなければ、給付金を支給します。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事業完了後、実績報告を行っていただき、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事業内容に問題がなければ、事業完了となります。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  <a:r>
              <a:rPr kumimoji="1" lang="en-US" altLang="ja-JP" sz="1400" dirty="0">
                <a:solidFill>
                  <a:schemeClr val="tx1"/>
                </a:solidFill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</a:rPr>
              <a:t>内容確認後、申請額に実績額が満たない場合のみ、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　　給付金返還の手続きが別途発生します。</a:t>
            </a:r>
          </a:p>
        </p:txBody>
      </p:sp>
    </p:spTree>
    <p:extLst>
      <p:ext uri="{BB962C8B-B14F-4D97-AF65-F5344CB8AC3E}">
        <p14:creationId xmlns:p14="http://schemas.microsoft.com/office/powerpoint/2010/main" val="69452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8AAC19B-E20F-8A4A-30DF-AAB7994BA126}"/>
              </a:ext>
            </a:extLst>
          </p:cNvPr>
          <p:cNvSpPr/>
          <p:nvPr/>
        </p:nvSpPr>
        <p:spPr>
          <a:xfrm>
            <a:off x="0" y="0"/>
            <a:ext cx="9906000" cy="4083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（参考）交付申請時に必要となる交付申請様式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138C21-13AE-F0E6-2AC4-ED7DC5738435}"/>
              </a:ext>
            </a:extLst>
          </p:cNvPr>
          <p:cNvSpPr txBox="1"/>
          <p:nvPr/>
        </p:nvSpPr>
        <p:spPr>
          <a:xfrm>
            <a:off x="1047750" y="1476375"/>
            <a:ext cx="3518912" cy="70788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○申請する事業は完了済み</a:t>
            </a:r>
            <a:r>
              <a:rPr kumimoji="1" lang="ja-JP" altLang="en-US" sz="1200" dirty="0"/>
              <a:t>（</a:t>
            </a:r>
            <a:r>
              <a:rPr kumimoji="1" lang="en-US" altLang="ja-JP" sz="1200" dirty="0"/>
              <a:t>※</a:t>
            </a:r>
            <a:r>
              <a:rPr kumimoji="1" lang="ja-JP" altLang="en-US" sz="1200" dirty="0"/>
              <a:t>）</a:t>
            </a:r>
            <a:r>
              <a:rPr kumimoji="1" lang="ja-JP" altLang="en-US" sz="1600" dirty="0"/>
              <a:t>か。</a:t>
            </a:r>
            <a:endParaRPr kumimoji="1" lang="en-US" altLang="ja-JP" sz="1600" dirty="0"/>
          </a:p>
          <a:p>
            <a:r>
              <a:rPr kumimoji="1" lang="ja-JP" altLang="en-US" sz="1200" dirty="0"/>
              <a:t>　</a:t>
            </a:r>
            <a:r>
              <a:rPr kumimoji="1" lang="en-US" altLang="ja-JP" sz="1200" dirty="0"/>
              <a:t>※</a:t>
            </a:r>
            <a:r>
              <a:rPr kumimoji="1" lang="ja-JP" altLang="en-US" sz="1200" dirty="0"/>
              <a:t>機器やシステム等の導入等は完了し、</a:t>
            </a:r>
            <a:endParaRPr kumimoji="1" lang="en-US" altLang="ja-JP" sz="1200" dirty="0"/>
          </a:p>
          <a:p>
            <a:r>
              <a:rPr kumimoji="1" lang="ja-JP" altLang="en-US" sz="1200" dirty="0"/>
              <a:t>　　その導入等経費は支払い済みか。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EBFE5928-FAE7-A7B2-E995-288651DB1FF0}"/>
              </a:ext>
            </a:extLst>
          </p:cNvPr>
          <p:cNvCxnSpPr>
            <a:stCxn id="6" idx="3"/>
          </p:cNvCxnSpPr>
          <p:nvPr/>
        </p:nvCxnSpPr>
        <p:spPr>
          <a:xfrm>
            <a:off x="4566662" y="1830318"/>
            <a:ext cx="12435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AD7122-0303-F2D5-0263-99411A77FDC6}"/>
              </a:ext>
            </a:extLst>
          </p:cNvPr>
          <p:cNvSpPr txBox="1"/>
          <p:nvPr/>
        </p:nvSpPr>
        <p:spPr>
          <a:xfrm>
            <a:off x="4865290" y="14609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C888AA0-204F-42C7-36E8-777E247F35C2}"/>
              </a:ext>
            </a:extLst>
          </p:cNvPr>
          <p:cNvSpPr txBox="1"/>
          <p:nvPr/>
        </p:nvSpPr>
        <p:spPr>
          <a:xfrm>
            <a:off x="5993507" y="1537930"/>
            <a:ext cx="2954655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様式１－２</a:t>
            </a:r>
            <a:endParaRPr kumimoji="1" lang="en-US" altLang="ja-JP" dirty="0"/>
          </a:p>
          <a:p>
            <a:r>
              <a:rPr kumimoji="1" lang="ja-JP" altLang="en-US" dirty="0"/>
              <a:t>　交付申請書兼実績報告書</a:t>
            </a: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85924A38-0DDB-8F6D-649D-8B3F41982BE7}"/>
              </a:ext>
            </a:extLst>
          </p:cNvPr>
          <p:cNvCxnSpPr/>
          <p:nvPr/>
        </p:nvCxnSpPr>
        <p:spPr>
          <a:xfrm>
            <a:off x="1628775" y="2184261"/>
            <a:ext cx="0" cy="616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5BD0D9E-D8A1-166E-C2D1-39508705D23A}"/>
              </a:ext>
            </a:extLst>
          </p:cNvPr>
          <p:cNvSpPr txBox="1"/>
          <p:nvPr/>
        </p:nvSpPr>
        <p:spPr>
          <a:xfrm>
            <a:off x="1628775" y="2279194"/>
            <a:ext cx="3289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いいえ（これから取り組む予定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or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取り組んでいるが完了していない）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D8DD76D-7C7F-2A30-4CD8-AE4C885BF5CD}"/>
              </a:ext>
            </a:extLst>
          </p:cNvPr>
          <p:cNvSpPr txBox="1"/>
          <p:nvPr/>
        </p:nvSpPr>
        <p:spPr>
          <a:xfrm>
            <a:off x="1047750" y="2835792"/>
            <a:ext cx="156966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様式１－１</a:t>
            </a:r>
            <a:endParaRPr kumimoji="1" lang="en-US" altLang="ja-JP" dirty="0"/>
          </a:p>
          <a:p>
            <a:r>
              <a:rPr kumimoji="1" lang="ja-JP" altLang="en-US" dirty="0"/>
              <a:t>　交付申請書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7719F96-69A5-96FC-FF39-C74451449322}"/>
              </a:ext>
            </a:extLst>
          </p:cNvPr>
          <p:cNvSpPr txBox="1"/>
          <p:nvPr/>
        </p:nvSpPr>
        <p:spPr>
          <a:xfrm>
            <a:off x="226531" y="829021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＜交付申請時等の様式の種別判断＞</a:t>
            </a: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46C88710-703C-A138-075B-9376434E00AE}"/>
              </a:ext>
            </a:extLst>
          </p:cNvPr>
          <p:cNvSpPr/>
          <p:nvPr/>
        </p:nvSpPr>
        <p:spPr>
          <a:xfrm>
            <a:off x="1533525" y="3482123"/>
            <a:ext cx="190500" cy="851752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15880B0-4CFE-C723-80AA-935FCF101136}"/>
              </a:ext>
            </a:extLst>
          </p:cNvPr>
          <p:cNvSpPr txBox="1"/>
          <p:nvPr/>
        </p:nvSpPr>
        <p:spPr>
          <a:xfrm>
            <a:off x="1724025" y="366232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事業完了後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8224496-01C9-0FD5-CCFA-706574EC476C}"/>
              </a:ext>
            </a:extLst>
          </p:cNvPr>
          <p:cNvSpPr txBox="1"/>
          <p:nvPr/>
        </p:nvSpPr>
        <p:spPr>
          <a:xfrm>
            <a:off x="1047750" y="4377473"/>
            <a:ext cx="1569660" cy="64633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様式２</a:t>
            </a:r>
            <a:endParaRPr kumimoji="1" lang="en-US" altLang="ja-JP" dirty="0"/>
          </a:p>
          <a:p>
            <a:r>
              <a:rPr kumimoji="1" lang="ja-JP" altLang="en-US" dirty="0"/>
              <a:t>　実績報告書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ADF1B0D-AA59-4253-43AE-689126A3C7C2}"/>
              </a:ext>
            </a:extLst>
          </p:cNvPr>
          <p:cNvSpPr txBox="1"/>
          <p:nvPr/>
        </p:nvSpPr>
        <p:spPr>
          <a:xfrm>
            <a:off x="790575" y="5778760"/>
            <a:ext cx="8686799" cy="7386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＜注意事項＞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上記のフローは、交付申請書の種別のみを判断するフローであるため、交付申請等に必要なその他の様式は、「（参考２）必要書類チェックリスト」を確認してください。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340138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57</TotalTime>
  <Words>349</Words>
  <Application>Microsoft Office PowerPoint</Application>
  <PresentationFormat>A4 210 x 297 mm</PresentationFormat>
  <Paragraphs>47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淳一</dc:creator>
  <cp:lastModifiedBy>伊藤 淳一</cp:lastModifiedBy>
  <cp:revision>2</cp:revision>
  <dcterms:created xsi:type="dcterms:W3CDTF">2025-08-15T04:36:52Z</dcterms:created>
  <dcterms:modified xsi:type="dcterms:W3CDTF">2025-08-15T05:38:31Z</dcterms:modified>
</cp:coreProperties>
</file>