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37"/>
  </p:notesMasterIdLst>
  <p:sldIdLst>
    <p:sldId id="674" r:id="rId2"/>
    <p:sldId id="663" r:id="rId3"/>
    <p:sldId id="675" r:id="rId4"/>
    <p:sldId id="657" r:id="rId5"/>
    <p:sldId id="676" r:id="rId6"/>
    <p:sldId id="600" r:id="rId7"/>
    <p:sldId id="677" r:id="rId8"/>
    <p:sldId id="283" r:id="rId9"/>
    <p:sldId id="678" r:id="rId10"/>
    <p:sldId id="659" r:id="rId11"/>
    <p:sldId id="669" r:id="rId12"/>
    <p:sldId id="660" r:id="rId13"/>
    <p:sldId id="687" r:id="rId14"/>
    <p:sldId id="679" r:id="rId15"/>
    <p:sldId id="658" r:id="rId16"/>
    <p:sldId id="599" r:id="rId17"/>
    <p:sldId id="671" r:id="rId18"/>
    <p:sldId id="673" r:id="rId19"/>
    <p:sldId id="672" r:id="rId20"/>
    <p:sldId id="601" r:id="rId21"/>
    <p:sldId id="680" r:id="rId22"/>
    <p:sldId id="662" r:id="rId23"/>
    <p:sldId id="656" r:id="rId24"/>
    <p:sldId id="681" r:id="rId25"/>
    <p:sldId id="661" r:id="rId26"/>
    <p:sldId id="654" r:id="rId27"/>
    <p:sldId id="666" r:id="rId28"/>
    <p:sldId id="682" r:id="rId29"/>
    <p:sldId id="664" r:id="rId30"/>
    <p:sldId id="668" r:id="rId31"/>
    <p:sldId id="665" r:id="rId32"/>
    <p:sldId id="683" r:id="rId33"/>
    <p:sldId id="688" r:id="rId34"/>
    <p:sldId id="685" r:id="rId35"/>
    <p:sldId id="686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899"/>
    <p:restoredTop sz="94665"/>
  </p:normalViewPr>
  <p:slideViewPr>
    <p:cSldViewPr snapToGrid="0" snapToObjects="1">
      <p:cViewPr varScale="1">
        <p:scale>
          <a:sx n="64" d="100"/>
          <a:sy n="64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8E673-22E9-6043-B1E3-424BA8F44E6B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0FB18-E137-3C4B-A6A0-B1AAE32AD2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227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>
            <a:extLst>
              <a:ext uri="{FF2B5EF4-FFF2-40B4-BE49-F238E27FC236}">
                <a16:creationId xmlns:a16="http://schemas.microsoft.com/office/drawing/2014/main" id="{C9BC169D-B24D-934A-8BD9-1102FCEF07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6763"/>
            <a:ext cx="6802438" cy="3827462"/>
          </a:xfrm>
        </p:spPr>
      </p:sp>
      <p:sp>
        <p:nvSpPr>
          <p:cNvPr id="13315" name="ノート プレースホルダー 2">
            <a:extLst>
              <a:ext uri="{FF2B5EF4-FFF2-40B4-BE49-F238E27FC236}">
                <a16:creationId xmlns:a16="http://schemas.microsoft.com/office/drawing/2014/main" id="{DC533529-7962-3C4E-8742-41F33CCC70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1" lang="ja-JP" altLang="en-US"/>
          </a:p>
        </p:txBody>
      </p:sp>
      <p:sp>
        <p:nvSpPr>
          <p:cNvPr id="13316" name="スライド番号プレースホルダー 3">
            <a:extLst>
              <a:ext uri="{FF2B5EF4-FFF2-40B4-BE49-F238E27FC236}">
                <a16:creationId xmlns:a16="http://schemas.microsoft.com/office/drawing/2014/main" id="{219FE95E-7A3C-6E44-A90A-B862F20F1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297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17622A5-EBB2-B54A-A7FA-02ABEC35C04A}" type="slidenum">
              <a:rPr kumimoji="1" lang="ja-JP" altLang="en-US" sz="1200" smtClean="0"/>
              <a:pPr/>
              <a:t>8</a:t>
            </a:fld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8629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B1BBA0-2AA9-8642-A7A9-CF8D1C4F6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B08BA57-DC43-5047-9D95-838C48AF7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9E7948-B0C8-F74A-9273-7262E79B3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5E9F8E-5011-A048-A242-D03745B3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D4F29E-BE3A-744C-8E3D-6977337D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0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108AB-B2F4-194F-BC3F-5537F8B0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14E8E0-0F2C-D444-BEE4-C1542A188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928E4E-610D-9447-9C3E-AE56332F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19F72A-6144-1449-8937-34E2C3EE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04CC82-F839-2547-A892-76228059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64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6CD12AC-890C-7443-B05B-31C4B783B4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A8A34C5-D6B4-F94F-B4D6-46F22CD16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752347-86CF-444A-B145-C3D89FF3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B6E91D-364A-6B42-BC6B-166C1256F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C0DB46-DF02-2F49-A68A-A8CA3F4E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241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585E3C5-A40F-754D-A98A-20E610CB2792}"/>
              </a:ext>
            </a:extLst>
          </p:cNvPr>
          <p:cNvSpPr/>
          <p:nvPr userDrawn="1"/>
        </p:nvSpPr>
        <p:spPr>
          <a:xfrm rot="16200000">
            <a:off x="2862265" y="-2073804"/>
            <a:ext cx="6467475" cy="117136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508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/>
          </a:p>
        </p:txBody>
      </p:sp>
      <p:sp>
        <p:nvSpPr>
          <p:cNvPr id="3" name="メモ 2">
            <a:extLst>
              <a:ext uri="{FF2B5EF4-FFF2-40B4-BE49-F238E27FC236}">
                <a16:creationId xmlns:a16="http://schemas.microsoft.com/office/drawing/2014/main" id="{672C373A-BDB4-C544-B344-7F673A291AFB}"/>
              </a:ext>
            </a:extLst>
          </p:cNvPr>
          <p:cNvSpPr/>
          <p:nvPr userDrawn="1"/>
        </p:nvSpPr>
        <p:spPr>
          <a:xfrm>
            <a:off x="624419" y="-171450"/>
            <a:ext cx="10943167" cy="1152525"/>
          </a:xfrm>
          <a:prstGeom prst="foldedCorner">
            <a:avLst/>
          </a:prstGeom>
          <a:solidFill>
            <a:srgbClr val="01B3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56589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FA90DB-61C2-5A41-AB58-DE864770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7B18BB-5906-B445-91B7-2B11910C2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77D0FD-D43D-A646-A570-739E650C3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5867D3-EAEA-ED46-BE71-FDCEAE81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D1D0F0-4463-244E-8C55-D163013C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70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125E57-50D5-194A-8475-CA1040AE7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FD7D25-B773-3846-B675-4D2A664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867F5D-E4EB-8A45-8859-41895DFC8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4141A8-523B-A347-B975-AB5B7152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FD8A7B-CBFD-BF40-8861-99C51D0C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62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E5D9D-0926-6940-89B4-5AE093778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47CD3-18CF-B440-B644-3BE376911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A8EF70-14E1-DF41-977B-AC09A6F23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419B08C-FE30-EF48-A745-E0AF1380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3F11A0-6E27-494F-81A1-BA3C8ABB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03BDB0A-AD40-3149-9A3E-BE69B75C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703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6D6A5-20D5-7544-B60B-398AE2975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84F1E4-4370-4F44-9C5B-CDC193225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DAB63A-50D1-2844-92A7-23ED5C853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72A3895-9E4A-9442-9FFA-DB6164571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369B969-DA9B-F145-AAC2-727C98010F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A3EACE9-8A81-6D40-A90C-54EA69B9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46F61F7-CF50-9B4C-A8EB-D865C250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AAA86EE-DB80-894A-8364-D8C671D8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31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819020-E6FC-F648-B3A6-E677FC329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6492BC-0212-584F-A74E-974A8338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9789AC1-9006-F744-A2E6-46907178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5B16C1-F0F1-684C-BCE9-6761B1B6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07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711234F-732C-C040-8CA5-F30AFE79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17ACD8B-2BD8-6546-AB53-8F456C06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B42087-6712-344B-8CB5-D74CD4A3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71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CC4C94-C5F1-E949-A0EA-50B6EA04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E843F02-9573-BC49-B015-9955552A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3FB5AC5-939A-794B-AFC3-1CE9A0FA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7C98AD-AFB3-B34F-B693-1FF85894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665EC4-97B7-C14C-80E0-4EFD078F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59E7AA-9355-414F-9CB9-91E65A93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77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EDE77A-2CAD-5E4E-BD6C-9D603044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744F915-1B0F-8D43-903D-F4FF1D74E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69AF0FA-8F57-3D49-9943-5A28A0F0C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0F0AFB-AF8E-5C40-B0DD-79853375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56706D-DE7B-ED4F-A124-69B95EE80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8939C9-AFAF-EE49-9E96-D5473FC3F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36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7C2AA1-8D27-1645-8BAB-C57CFBADB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7C8B9F-DBFC-9D4A-A0FC-01DC9702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F4CB15-925C-7943-95A4-FADBC9F2D1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A649-32CA-894B-82B6-2D5FE6C00172}" type="datetimeFigureOut">
              <a:rPr kumimoji="1" lang="ja-JP" altLang="en-US" smtClean="0"/>
              <a:t>2020/1/7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592ACC-A794-9B48-875B-0E35AFCDA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156FA9-2291-0A4B-B21C-09BCFE736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5E58-73BB-B642-A6F3-B9FA9E4E4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678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file:////Users/maikokodama/Music/iTunes/iTunes%20Media/Music/Azell/&#12507;&#12442;&#12465;&#12483;&#12488;&#12469;&#12454;&#12531;&#12488;&#12441;/&#12471;&#12531;&#12461;&#12531;&#12463;&#12441;&#12479;&#12452;&#12512;&#65283;&#65303;.mp3" TargetMode="External"/><Relationship Id="rId7" Type="http://schemas.microsoft.com/office/2007/relationships/media" Target="../media/media2.mp3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10" Type="http://schemas.openxmlformats.org/officeDocument/2006/relationships/image" Target="../media/image2.png"/><Relationship Id="rId4" Type="http://schemas.openxmlformats.org/officeDocument/2006/relationships/audio" Target="file:////Users/maikokodama/Music/iTunes/iTunes%20Media/Music/Azell/&#12507;&#12442;&#12465;&#12483;&#12488;&#12469;&#12454;&#12531;&#12488;&#12441;/&#12471;&#12531;&#12461;&#12531;&#12463;&#12441;&#12479;&#12452;&#12512;&#65283;&#65303;.mp3" TargetMode="Externa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-5-3BO6nccCk/VOsXAf9LVwI/AAAAAAAArzU/re9qYhiVFZ8/s800/kinshi_poisute_tobacco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-b5Ji3PDZec/Vf-aktjAzZI/AAAAAAAAyHU/YjDy4t51Jw8/s800/vegetable_yasai_suki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://4.bp.blogspot.com/-B073T7jE5cY/VA1PD7DuTnI/AAAAAAAAmG0/v1B7UEuW01o/s800/text_genen.png" TargetMode="Externa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2Ll7hqpwIE0/Vkb_I8g7fpI/AAAAAAAA0ag/IJwnCgJtQGw/s800/walking_woman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://2.bp.blogspot.com/-pLLYo8cDlhk/UbVvUsqGs9I/AAAAAAAAUu4/HAatIdHGHsk/s800/soccer_shot.png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audio" Target="file:////Users/maikokodama/Music/iTunes/iTunes%20Media/Music/Unknown%20Artist/&#12507;&#12442;&#12465;&#12483;&#12488;&#12469;&#12454;&#12531;&#12488;&#12441;/&#12463;&#12452;&#12473;&#12441;&#12390;&#12441;&#22238;&#31572;&#26089;&#25276;&#12375;&#12507;&#12441;&#12479;&#12531;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/Users/maikokodama/Music/iTunes/iTunes%20Media/Music/Music%20is%20VFR/MiV-SE/Quiz-Question03-3.mp3" TargetMode="External"/><Relationship Id="rId1" Type="http://schemas.microsoft.com/office/2007/relationships/media" Target="file:////Users/maikokodama/Music/iTunes/iTunes%20Media/Music/Music%20is%20VFR/MiV-SE/Quiz-Question03-3.mp3" TargetMode="External"/><Relationship Id="rId6" Type="http://schemas.openxmlformats.org/officeDocument/2006/relationships/audio" Target="file:////Users/maikokodama/Music/iTunes/iTunes%20Media/Music/Unknown%20Artist/&#12507;&#12442;&#12465;&#12483;&#12488;&#12469;&#12454;&#12531;&#12488;&#12441;/&#27491;&#35299;&#12539;&#27491;&#31572;&#38899;.mp3" TargetMode="External"/><Relationship Id="rId5" Type="http://schemas.microsoft.com/office/2007/relationships/media" Target="file:////Users/maikokodama/Music/iTunes/iTunes%20Media/Music/Unknown%20Artist/&#12507;&#12442;&#12465;&#12483;&#12488;&#12469;&#12454;&#12531;&#12488;&#12441;/&#27491;&#35299;&#12539;&#27491;&#31572;&#38899;.mp3" TargetMode="External"/><Relationship Id="rId4" Type="http://schemas.openxmlformats.org/officeDocument/2006/relationships/audio" Target="file:////Users/maikokodama/Music/iTunes/iTunes%20Media/Music/Unknown%20Artist/&#12507;&#12442;&#12465;&#12483;&#12488;&#12469;&#12454;&#12531;&#12488;&#12441;/&#21046;&#38480;&#26178;&#38291;&#12398;&#12459;&#12454;&#12531;&#12488;&#12479;&#12441;&#12454;&#12531;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図 8">
            <a:hlinkClick r:id="" action="ppaction://noaction" highlightClick="1">
              <a:snd r:embed="rId2" name="coin.wav"/>
            </a:hlinkClick>
            <a:extLst>
              <a:ext uri="{FF2B5EF4-FFF2-40B4-BE49-F238E27FC236}">
                <a16:creationId xmlns:a16="http://schemas.microsoft.com/office/drawing/2014/main" id="{007A76AD-8284-C84E-99A3-4711FA21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2" y="4076700"/>
            <a:ext cx="4714875" cy="303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上カーブ リボン 3">
            <a:extLst>
              <a:ext uri="{FF2B5EF4-FFF2-40B4-BE49-F238E27FC236}">
                <a16:creationId xmlns:a16="http://schemas.microsoft.com/office/drawing/2014/main" id="{9FF367F3-259D-9845-A278-2263F2C7FCFC}"/>
              </a:ext>
            </a:extLst>
          </p:cNvPr>
          <p:cNvSpPr/>
          <p:nvPr/>
        </p:nvSpPr>
        <p:spPr>
          <a:xfrm>
            <a:off x="247575" y="1133146"/>
            <a:ext cx="11673492" cy="3092648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/>
              <a:t>みんなで学ぼう！</a:t>
            </a:r>
            <a:endParaRPr kumimoji="1" lang="en-US" altLang="ja-JP" sz="4400" b="1" dirty="0"/>
          </a:p>
          <a:p>
            <a:pPr algn="ctr"/>
            <a:r>
              <a:rPr kumimoji="1" lang="ja-JP" altLang="en-US" sz="4400" b="1"/>
              <a:t>がんのこと、がん患者さんのこと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4EE5B1-9D0D-CD4B-9C01-D38F4B1E8ABC}"/>
              </a:ext>
            </a:extLst>
          </p:cNvPr>
          <p:cNvSpPr txBox="1"/>
          <p:nvPr/>
        </p:nvSpPr>
        <p:spPr>
          <a:xfrm>
            <a:off x="773723" y="239151"/>
            <a:ext cx="801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福井県がん教育のための教材（小学校高学年向け）</a:t>
            </a:r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39FC3489-590D-4129-8BB9-3552F4EA8B2C}"/>
              </a:ext>
            </a:extLst>
          </p:cNvPr>
          <p:cNvSpPr txBox="1"/>
          <p:nvPr/>
        </p:nvSpPr>
        <p:spPr>
          <a:xfrm>
            <a:off x="10088619" y="177595"/>
            <a:ext cx="15485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/>
              <a:t>参考資料４　（小学校）</a:t>
            </a:r>
          </a:p>
        </p:txBody>
      </p:sp>
    </p:spTree>
    <p:extLst>
      <p:ext uri="{BB962C8B-B14F-4D97-AF65-F5344CB8AC3E}">
        <p14:creationId xmlns:p14="http://schemas.microsoft.com/office/powerpoint/2010/main" val="67393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正方形/長方形 12">
            <a:extLst>
              <a:ext uri="{FF2B5EF4-FFF2-40B4-BE49-F238E27FC236}">
                <a16:creationId xmlns:a16="http://schemas.microsoft.com/office/drawing/2014/main" id="{668AF011-32DC-2C4C-B01A-AE768387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40" y="-55563"/>
            <a:ext cx="9790113" cy="979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5363" name="テキスト ボックス 3">
            <a:extLst>
              <a:ext uri="{FF2B5EF4-FFF2-40B4-BE49-F238E27FC236}">
                <a16:creationId xmlns:a16="http://schemas.microsoft.com/office/drawing/2014/main" id="{ACD8B8D4-A28B-4E4D-9CDE-BB369BE0E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33352"/>
            <a:ext cx="6481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●がんになる人は増えている</a:t>
            </a:r>
          </a:p>
        </p:txBody>
      </p:sp>
      <p:sp>
        <p:nvSpPr>
          <p:cNvPr id="15364" name="テキスト ボックス 7">
            <a:extLst>
              <a:ext uri="{FF2B5EF4-FFF2-40B4-BE49-F238E27FC236}">
                <a16:creationId xmlns:a16="http://schemas.microsoft.com/office/drawing/2014/main" id="{421938DA-98EC-5540-9100-493B00704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90" y="1381128"/>
            <a:ext cx="8137525" cy="1323439"/>
          </a:xfrm>
          <a:prstGeom prst="rect">
            <a:avLst/>
          </a:prstGeom>
          <a:solidFill>
            <a:srgbClr val="DCE6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日本人の　　人の１人が、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がんになる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sp>
        <p:nvSpPr>
          <p:cNvPr id="15365" name="テキスト ボックス 9">
            <a:extLst>
              <a:ext uri="{FF2B5EF4-FFF2-40B4-BE49-F238E27FC236}">
                <a16:creationId xmlns:a16="http://schemas.microsoft.com/office/drawing/2014/main" id="{8CDFBD18-8BE1-1743-AA63-1F3E2C6FC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302" y="2900366"/>
            <a:ext cx="8126413" cy="1323439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日本人の　　人の１人が、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がんで亡くなっている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pic>
        <p:nvPicPr>
          <p:cNvPr id="15366" name="図 5">
            <a:extLst>
              <a:ext uri="{FF2B5EF4-FFF2-40B4-BE49-F238E27FC236}">
                <a16:creationId xmlns:a16="http://schemas.microsoft.com/office/drawing/2014/main" id="{84C00408-24EF-9643-81F8-1578A9182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224341"/>
            <a:ext cx="28067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テキスト ボックス 13">
            <a:extLst>
              <a:ext uri="{FF2B5EF4-FFF2-40B4-BE49-F238E27FC236}">
                <a16:creationId xmlns:a16="http://schemas.microsoft.com/office/drawing/2014/main" id="{2E375F11-77F2-D249-8234-E5D7ABAC2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37" y="1365249"/>
            <a:ext cx="792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２</a:t>
            </a:r>
          </a:p>
        </p:txBody>
      </p:sp>
      <p:sp>
        <p:nvSpPr>
          <p:cNvPr id="7176" name="テキスト ボックス 14">
            <a:extLst>
              <a:ext uri="{FF2B5EF4-FFF2-40B4-BE49-F238E27FC236}">
                <a16:creationId xmlns:a16="http://schemas.microsoft.com/office/drawing/2014/main" id="{E0B772C2-5497-6146-A8D5-1068DB835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7" y="2900364"/>
            <a:ext cx="792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３</a:t>
            </a:r>
          </a:p>
        </p:txBody>
      </p:sp>
      <p:sp>
        <p:nvSpPr>
          <p:cNvPr id="7177" name="円/楕円 8">
            <a:extLst>
              <a:ext uri="{FF2B5EF4-FFF2-40B4-BE49-F238E27FC236}">
                <a16:creationId xmlns:a16="http://schemas.microsoft.com/office/drawing/2014/main" id="{C513FC46-9EEC-634C-8F13-14049B0D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6" y="5532439"/>
            <a:ext cx="2232025" cy="1179512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latin typeface="Times New Roman" panose="02020603050405020304" pitchFamily="18" charset="0"/>
              </a:rPr>
              <a:t>男性</a:t>
            </a:r>
            <a:endParaRPr lang="en-US" altLang="ja-JP" sz="24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latin typeface="Times New Roman" panose="02020603050405020304" pitchFamily="18" charset="0"/>
              </a:rPr>
              <a:t>６２％</a:t>
            </a:r>
          </a:p>
        </p:txBody>
      </p:sp>
      <p:sp>
        <p:nvSpPr>
          <p:cNvPr id="7178" name="円/楕円 10">
            <a:extLst>
              <a:ext uri="{FF2B5EF4-FFF2-40B4-BE49-F238E27FC236}">
                <a16:creationId xmlns:a16="http://schemas.microsoft.com/office/drawing/2014/main" id="{7B027590-811D-AB43-8650-B643BD499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828" y="5532439"/>
            <a:ext cx="2232025" cy="11303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latin typeface="Times New Roman" panose="02020603050405020304" pitchFamily="18" charset="0"/>
              </a:rPr>
              <a:t>女性</a:t>
            </a:r>
            <a:endParaRPr lang="en-US" altLang="ja-JP" sz="2400" b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latin typeface="Times New Roman" panose="02020603050405020304" pitchFamily="18" charset="0"/>
              </a:rPr>
              <a:t>４６％</a:t>
            </a:r>
          </a:p>
        </p:txBody>
      </p:sp>
      <p:sp>
        <p:nvSpPr>
          <p:cNvPr id="15371" name="テキスト ボックス 7">
            <a:extLst>
              <a:ext uri="{FF2B5EF4-FFF2-40B4-BE49-F238E27FC236}">
                <a16:creationId xmlns:a16="http://schemas.microsoft.com/office/drawing/2014/main" id="{590CD91A-BB80-A644-9C02-F3CDE2433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825" y="4724401"/>
            <a:ext cx="2376488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がんにかかる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可能性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sp>
        <p:nvSpPr>
          <p:cNvPr id="15372" name="正方形/長方形 11">
            <a:extLst>
              <a:ext uri="{FF2B5EF4-FFF2-40B4-BE49-F238E27FC236}">
                <a16:creationId xmlns:a16="http://schemas.microsoft.com/office/drawing/2014/main" id="{8823F1FF-717F-304E-84D3-2F6D6194C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autoUpdateAnimBg="0"/>
      <p:bldP spid="7177" grpId="0" animBg="1" autoUpdateAnimBg="0"/>
      <p:bldP spid="717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テキスト ボックス 3">
            <a:extLst>
              <a:ext uri="{FF2B5EF4-FFF2-40B4-BE49-F238E27FC236}">
                <a16:creationId xmlns:a16="http://schemas.microsoft.com/office/drawing/2014/main" id="{9BC002E8-E966-4943-BBEE-BC539B64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205040"/>
            <a:ext cx="74676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5400">
                <a:latin typeface="Times New Roman" panose="02020603050405020304" pitchFamily="18" charset="0"/>
              </a:rPr>
              <a:t>がんの種類を</a:t>
            </a:r>
            <a:endParaRPr lang="en-US" altLang="ja-JP" sz="5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5400">
                <a:latin typeface="Times New Roman" panose="02020603050405020304" pitchFamily="18" charset="0"/>
              </a:rPr>
              <a:t>知っていますか？</a:t>
            </a:r>
            <a:endParaRPr lang="en-US" altLang="ja-JP" sz="5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5400">
                <a:latin typeface="Times New Roman" panose="02020603050405020304" pitchFamily="18" charset="0"/>
              </a:rPr>
              <a:t>「○○がん」</a:t>
            </a:r>
          </a:p>
        </p:txBody>
      </p:sp>
      <p:sp>
        <p:nvSpPr>
          <p:cNvPr id="16387" name="正方形/長方形 2">
            <a:extLst>
              <a:ext uri="{FF2B5EF4-FFF2-40B4-BE49-F238E27FC236}">
                <a16:creationId xmlns:a16="http://schemas.microsoft.com/office/drawing/2014/main" id="{65FEC18F-C66B-E143-8A2C-ECAA3B7DF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804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図 1">
            <a:extLst>
              <a:ext uri="{FF2B5EF4-FFF2-40B4-BE49-F238E27FC236}">
                <a16:creationId xmlns:a16="http://schemas.microsoft.com/office/drawing/2014/main" id="{FAE9FD1C-9420-8F46-94F8-B65DAC26D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テキスト ボックス 3">
            <a:extLst>
              <a:ext uri="{FF2B5EF4-FFF2-40B4-BE49-F238E27FC236}">
                <a16:creationId xmlns:a16="http://schemas.microsoft.com/office/drawing/2014/main" id="{3AEC4228-EBAD-544C-BE50-14436417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90" y="122240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●がんはどこにできる？</a:t>
            </a:r>
          </a:p>
        </p:txBody>
      </p:sp>
      <p:sp>
        <p:nvSpPr>
          <p:cNvPr id="9221" name="テキスト ボックス 8">
            <a:extLst>
              <a:ext uri="{FF2B5EF4-FFF2-40B4-BE49-F238E27FC236}">
                <a16:creationId xmlns:a16="http://schemas.microsoft.com/office/drawing/2014/main" id="{66861DAA-3A92-F440-9C70-B891C32B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4913314"/>
            <a:ext cx="3529012" cy="1384995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血液のがんもある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白血病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悪性リンパ腫など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pic>
        <p:nvPicPr>
          <p:cNvPr id="17414" name="図 2">
            <a:extLst>
              <a:ext uri="{FF2B5EF4-FFF2-40B4-BE49-F238E27FC236}">
                <a16:creationId xmlns:a16="http://schemas.microsoft.com/office/drawing/2014/main" id="{B97661B3-9BF9-4B4A-9708-E52198F0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425575"/>
            <a:ext cx="438785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テキスト ボックス 10">
            <a:extLst>
              <a:ext uri="{FF2B5EF4-FFF2-40B4-BE49-F238E27FC236}">
                <a16:creationId xmlns:a16="http://schemas.microsoft.com/office/drawing/2014/main" id="{7B714193-D337-234E-A9FA-690AE7EBD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2532063"/>
            <a:ext cx="3529012" cy="2246769"/>
          </a:xfrm>
          <a:prstGeom prst="rect">
            <a:avLst/>
          </a:prstGeom>
          <a:solidFill>
            <a:srgbClr val="B9C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胃がん、大腸がん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肺がん、肝臓がん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乳がん、子宮頚がん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子宮体がん</a:t>
            </a:r>
            <a:endParaRPr lang="en-US" altLang="ja-JP" sz="2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前立腺がん等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sp>
        <p:nvSpPr>
          <p:cNvPr id="17416" name="正方形/長方形 7">
            <a:extLst>
              <a:ext uri="{FF2B5EF4-FFF2-40B4-BE49-F238E27FC236}">
                <a16:creationId xmlns:a16="http://schemas.microsoft.com/office/drawing/2014/main" id="{E38C134D-FA3E-7147-8F72-39D9DA67B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03689B5-4352-474F-B2E6-332AB8895DE6}"/>
              </a:ext>
            </a:extLst>
          </p:cNvPr>
          <p:cNvGrpSpPr/>
          <p:nvPr/>
        </p:nvGrpSpPr>
        <p:grpSpPr>
          <a:xfrm>
            <a:off x="5087939" y="1316038"/>
            <a:ext cx="5256212" cy="1060470"/>
            <a:chOff x="3563938" y="1316038"/>
            <a:chExt cx="5256212" cy="1060469"/>
          </a:xfrm>
        </p:grpSpPr>
        <p:sp>
          <p:nvSpPr>
            <p:cNvPr id="9219" name="テキスト ボックス 1">
              <a:extLst>
                <a:ext uri="{FF2B5EF4-FFF2-40B4-BE49-F238E27FC236}">
                  <a16:creationId xmlns:a16="http://schemas.microsoft.com/office/drawing/2014/main" id="{458AB0AE-EA0F-B640-AE1F-BA5D6EC6B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938" y="1422401"/>
              <a:ext cx="5256212" cy="954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800">
                  <a:latin typeface="Times New Roman" panose="02020603050405020304" pitchFamily="18" charset="0"/>
                </a:rPr>
                <a:t>がんは、</a:t>
              </a:r>
              <a:r>
                <a:rPr lang="ja-JP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すべての臓器</a:t>
              </a:r>
              <a:r>
                <a:rPr lang="ja-JP" altLang="en-US" sz="2800">
                  <a:latin typeface="Times New Roman" panose="02020603050405020304" pitchFamily="18" charset="0"/>
                </a:rPr>
                <a:t>に</a:t>
              </a:r>
              <a:endParaRPr lang="en-US" altLang="ja-JP" sz="2800" dirty="0">
                <a:latin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ja-JP" altLang="en-US" sz="2800">
                  <a:latin typeface="Times New Roman" panose="02020603050405020304" pitchFamily="18" charset="0"/>
                </a:rPr>
                <a:t>発生する可能性がある</a:t>
              </a:r>
              <a:endParaRPr lang="en-US" altLang="ja-JP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17417" name="テキスト ボックス 1">
              <a:extLst>
                <a:ext uri="{FF2B5EF4-FFF2-40B4-BE49-F238E27FC236}">
                  <a16:creationId xmlns:a16="http://schemas.microsoft.com/office/drawing/2014/main" id="{19028289-043D-3649-965F-665EAAC6A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950" y="1316038"/>
              <a:ext cx="5725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 sz="1200" b="1">
                  <a:solidFill>
                    <a:srgbClr val="FF0000"/>
                  </a:solidFill>
                </a:rPr>
                <a:t>ぞうき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29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 autoUpdateAnimBg="0"/>
      <p:bldP spid="922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A9FACA-B6C7-684F-A109-AA8C60B7F3D6}"/>
              </a:ext>
            </a:extLst>
          </p:cNvPr>
          <p:cNvSpPr/>
          <p:nvPr/>
        </p:nvSpPr>
        <p:spPr>
          <a:xfrm>
            <a:off x="497305" y="2164702"/>
            <a:ext cx="11408555" cy="2328725"/>
          </a:xfrm>
          <a:prstGeom prst="rect">
            <a:avLst/>
          </a:prstGeom>
          <a:solidFill>
            <a:srgbClr val="FFF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1">
            <a:extLst>
              <a:ext uri="{FF2B5EF4-FFF2-40B4-BE49-F238E27FC236}">
                <a16:creationId xmlns:a16="http://schemas.microsoft.com/office/drawing/2014/main" id="{E0B2227F-F903-1445-9F5A-FEFB8792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" y="296556"/>
            <a:ext cx="1118504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3">
            <a:extLst>
              <a:ext uri="{FF2B5EF4-FFF2-40B4-BE49-F238E27FC236}">
                <a16:creationId xmlns:a16="http://schemas.microsoft.com/office/drawing/2014/main" id="{A6501D29-FEF5-D94E-9172-C9C34132C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89" y="432357"/>
            <a:ext cx="11029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●福井県では、どのくらいがんにかかっているの？</a:t>
            </a: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EC8A679E-9C2A-6A4C-834F-844B4DDA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546" y="6578885"/>
            <a:ext cx="3014454" cy="27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福井県がん教育リーフレット小学生版より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4120B22-2BC0-F146-8026-B22358DF7066}"/>
              </a:ext>
            </a:extLst>
          </p:cNvPr>
          <p:cNvSpPr/>
          <p:nvPr/>
        </p:nvSpPr>
        <p:spPr>
          <a:xfrm>
            <a:off x="6403568" y="2900904"/>
            <a:ext cx="1557867" cy="1465850"/>
          </a:xfrm>
          <a:prstGeom prst="rect">
            <a:avLst/>
          </a:prstGeom>
          <a:solidFill>
            <a:srgbClr val="FFF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432C787-3C3A-C945-8DC4-3E3487706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434" y="2793998"/>
            <a:ext cx="1626032" cy="162603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899A440-9E64-3040-A005-BBB0591F3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38" y="2791182"/>
            <a:ext cx="1292107" cy="1759939"/>
          </a:xfrm>
          <a:prstGeom prst="rect">
            <a:avLst/>
          </a:prstGeom>
        </p:spPr>
      </p:pic>
      <p:sp>
        <p:nvSpPr>
          <p:cNvPr id="18" name="正方形/長方形 10">
            <a:extLst>
              <a:ext uri="{FF2B5EF4-FFF2-40B4-BE49-F238E27FC236}">
                <a16:creationId xmlns:a16="http://schemas.microsoft.com/office/drawing/2014/main" id="{B9D249D0-0CE6-F14A-B18E-8A319C2F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706" y="1302538"/>
            <a:ext cx="63146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000">
                <a:latin typeface="Times New Roman" panose="02020603050405020304" pitchFamily="18" charset="0"/>
              </a:rPr>
              <a:t>（平成</a:t>
            </a:r>
            <a:r>
              <a:rPr lang="en-US" altLang="ja-JP" sz="2000" dirty="0">
                <a:latin typeface="Times New Roman" panose="02020603050405020304" pitchFamily="18" charset="0"/>
              </a:rPr>
              <a:t>25</a:t>
            </a:r>
            <a:r>
              <a:rPr lang="ja-JP" altLang="en-US" sz="2000">
                <a:latin typeface="Times New Roman" panose="02020603050405020304" pitchFamily="18" charset="0"/>
              </a:rPr>
              <a:t>年の１年間に新たに診断された人数と割合）</a:t>
            </a:r>
            <a:endParaRPr lang="en-US" altLang="ja-JP" sz="2000" dirty="0">
              <a:latin typeface="Times New Roman" panose="02020603050405020304" pitchFamily="18" charset="0"/>
            </a:endParaRPr>
          </a:p>
        </p:txBody>
      </p:sp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39C8C1ED-BCF0-3A48-B7AB-6CF21A340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76" y="5194720"/>
            <a:ext cx="7594759" cy="646331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男性と女性で、かかりやすいがんはちがう</a:t>
            </a:r>
            <a:endParaRPr lang="en-US" altLang="ja-JP" sz="3600" dirty="0">
              <a:latin typeface="Times New Roman" panose="02020603050405020304" pitchFamily="18" charset="0"/>
            </a:endParaRPr>
          </a:p>
        </p:txBody>
      </p:sp>
      <p:sp>
        <p:nvSpPr>
          <p:cNvPr id="20" name="角丸四角形吹き出し 19">
            <a:extLst>
              <a:ext uri="{FF2B5EF4-FFF2-40B4-BE49-F238E27FC236}">
                <a16:creationId xmlns:a16="http://schemas.microsoft.com/office/drawing/2014/main" id="{DFF518C4-3353-754A-B295-324507F4EE51}"/>
              </a:ext>
            </a:extLst>
          </p:cNvPr>
          <p:cNvSpPr/>
          <p:nvPr/>
        </p:nvSpPr>
        <p:spPr>
          <a:xfrm>
            <a:off x="8009466" y="4572700"/>
            <a:ext cx="4182534" cy="1591733"/>
          </a:xfrm>
          <a:prstGeom prst="wedgeRoundRectCallout">
            <a:avLst>
              <a:gd name="adj1" fmla="val -54553"/>
              <a:gd name="adj2" fmla="val 66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/>
              <a:t>どうしてでしょう？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07F5EC-E24F-4E40-A4ED-10B3DFB68197}"/>
              </a:ext>
            </a:extLst>
          </p:cNvPr>
          <p:cNvSpPr txBox="1"/>
          <p:nvPr/>
        </p:nvSpPr>
        <p:spPr>
          <a:xfrm>
            <a:off x="884978" y="2299929"/>
            <a:ext cx="289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chemeClr val="accent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男性　　　</a:t>
            </a:r>
            <a:r>
              <a:rPr kumimoji="1" lang="en-US" altLang="ja-JP" sz="2400" b="1" dirty="0">
                <a:solidFill>
                  <a:schemeClr val="accent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3353</a:t>
            </a:r>
            <a:r>
              <a:rPr kumimoji="1" lang="ja-JP" altLang="en-US" sz="2400" b="1">
                <a:solidFill>
                  <a:schemeClr val="accent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solidFill>
                <a:schemeClr val="accent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46B8D6-1EC8-C647-9CA1-0A97FF263E81}"/>
              </a:ext>
            </a:extLst>
          </p:cNvPr>
          <p:cNvSpPr txBox="1"/>
          <p:nvPr/>
        </p:nvSpPr>
        <p:spPr>
          <a:xfrm>
            <a:off x="6383434" y="2299929"/>
            <a:ext cx="2896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女性　　　</a:t>
            </a:r>
            <a:r>
              <a:rPr kumimoji="1" lang="en-US" altLang="ja-JP" sz="2400" b="1" dirty="0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2598</a:t>
            </a:r>
            <a:r>
              <a:rPr kumimoji="1" lang="ja-JP" altLang="en-US" sz="2400" b="1">
                <a:solidFill>
                  <a:srgbClr val="FF0000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solidFill>
                <a:srgbClr val="FF0000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E4D83A-7CD2-0040-8BF7-74743392DBDC}"/>
              </a:ext>
            </a:extLst>
          </p:cNvPr>
          <p:cNvSpPr txBox="1"/>
          <p:nvPr/>
        </p:nvSpPr>
        <p:spPr>
          <a:xfrm>
            <a:off x="2596776" y="3070986"/>
            <a:ext cx="363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１位　胃がん　　</a:t>
            </a:r>
            <a:r>
              <a:rPr kumimoji="1"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644</a:t>
            </a:r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２位　大腸がん　</a:t>
            </a:r>
            <a:r>
              <a:rPr kumimoji="1"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629</a:t>
            </a:r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３位　肺がん　　</a:t>
            </a:r>
            <a:r>
              <a:rPr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483</a:t>
            </a:r>
            <a:r>
              <a:rPr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5DBEA3-0445-4B45-87D1-AA1E5CD98E3C}"/>
              </a:ext>
            </a:extLst>
          </p:cNvPr>
          <p:cNvSpPr txBox="1"/>
          <p:nvPr/>
        </p:nvSpPr>
        <p:spPr>
          <a:xfrm>
            <a:off x="8049626" y="3070986"/>
            <a:ext cx="363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１位　乳がん　　</a:t>
            </a:r>
            <a:r>
              <a:rPr kumimoji="1"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500</a:t>
            </a:r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２位　大腸がん　</a:t>
            </a:r>
            <a:r>
              <a:rPr kumimoji="1"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461</a:t>
            </a:r>
            <a:r>
              <a:rPr kumimoji="1"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r>
              <a:rPr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３位　胃がん　　</a:t>
            </a:r>
            <a:r>
              <a:rPr lang="en-US" altLang="ja-JP" sz="2400" b="1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337</a:t>
            </a:r>
            <a:r>
              <a:rPr lang="ja-JP" altLang="en-US" sz="2400" b="1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人</a:t>
            </a:r>
            <a:endParaRPr kumimoji="1" lang="en-US" altLang="ja-JP" sz="2400" b="1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9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第４問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2125665" y="1412776"/>
            <a:ext cx="8347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がんにかかる原因は、次のうちどれでしょう？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4118956" y="5448468"/>
            <a:ext cx="436048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正解：すべて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903684" y="3846531"/>
            <a:ext cx="8384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UcPeriod"/>
              <a:defRPr/>
            </a:pP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生活習慣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細菌・ウイルス感染　</a:t>
            </a:r>
            <a:endParaRPr lang="en-US" altLang="ja-JP" sz="40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4000">
                <a:latin typeface="MS PGothic" panose="020B0600070205080204" pitchFamily="34" charset="-128"/>
                <a:ea typeface="MS PGothic" panose="020B0600070205080204" pitchFamily="34" charset="-128"/>
              </a:rPr>
              <a:t>C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. 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持って生まれた体質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AC2CDBF0-2FFC-FC4E-B5CB-CD7EC263D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3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14896EE1-697B-FD47-A4B9-C08D26C322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17323" y="3865563"/>
            <a:ext cx="812800" cy="812800"/>
          </a:xfrm>
          <a:prstGeom prst="rect">
            <a:avLst/>
          </a:prstGeom>
        </p:spPr>
      </p:pic>
      <p:pic>
        <p:nvPicPr>
          <p:cNvPr id="7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D0A801E6-3068-984D-8D06-5B83DE1CC2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20688" y="5956300"/>
            <a:ext cx="812800" cy="8128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257D03-164D-5C40-B922-8EA2B3970C92}"/>
              </a:ext>
            </a:extLst>
          </p:cNvPr>
          <p:cNvSpPr/>
          <p:nvPr/>
        </p:nvSpPr>
        <p:spPr>
          <a:xfrm>
            <a:off x="1504952" y="2983258"/>
            <a:ext cx="91821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（答えは一つとは限りません）</a:t>
            </a:r>
          </a:p>
        </p:txBody>
      </p:sp>
      <p:pic>
        <p:nvPicPr>
          <p:cNvPr id="11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15E71832-04E0-914B-89E6-8EBE8D8407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9016" y="4219508"/>
            <a:ext cx="812800" cy="812800"/>
          </a:xfrm>
          <a:prstGeom prst="rect">
            <a:avLst/>
          </a:prstGeom>
        </p:spPr>
      </p:pic>
      <p:pic>
        <p:nvPicPr>
          <p:cNvPr id="12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A2EF305A-07C0-6E4F-A4FE-618E7A4260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68288" y="61087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3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図 9">
            <a:extLst>
              <a:ext uri="{FF2B5EF4-FFF2-40B4-BE49-F238E27FC236}">
                <a16:creationId xmlns:a16="http://schemas.microsoft.com/office/drawing/2014/main" id="{EC49990C-EF77-3D4E-87E7-0E4C6740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図 4">
            <a:extLst>
              <a:ext uri="{FF2B5EF4-FFF2-40B4-BE49-F238E27FC236}">
                <a16:creationId xmlns:a16="http://schemas.microsoft.com/office/drawing/2014/main" id="{2AAC71B5-EEEE-1140-BA2E-DA8FD3BD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7" y="3141666"/>
            <a:ext cx="29892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図 11">
            <a:extLst>
              <a:ext uri="{FF2B5EF4-FFF2-40B4-BE49-F238E27FC236}">
                <a16:creationId xmlns:a16="http://schemas.microsoft.com/office/drawing/2014/main" id="{237A9F85-7094-7D45-A2A8-A92F4BA7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40" y="2276477"/>
            <a:ext cx="2879725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テキスト ボックス 1">
            <a:extLst>
              <a:ext uri="{FF2B5EF4-FFF2-40B4-BE49-F238E27FC236}">
                <a16:creationId xmlns:a16="http://schemas.microsoft.com/office/drawing/2014/main" id="{9DA82F33-B2DE-0C4D-BBE5-5B476E01B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1077914"/>
            <a:ext cx="53784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男性のがんの約５０％　　　　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女性のがんの約３０％</a:t>
            </a:r>
            <a:endParaRPr lang="en-US" altLang="ja-JP" sz="3600">
              <a:latin typeface="Times New Roman" panose="02020603050405020304" pitchFamily="18" charset="0"/>
            </a:endParaRPr>
          </a:p>
        </p:txBody>
      </p:sp>
      <p:sp>
        <p:nvSpPr>
          <p:cNvPr id="20486" name="テキスト ボックス 3">
            <a:extLst>
              <a:ext uri="{FF2B5EF4-FFF2-40B4-BE49-F238E27FC236}">
                <a16:creationId xmlns:a16="http://schemas.microsoft.com/office/drawing/2014/main" id="{FDCA00DF-3122-E046-8A1F-35E270E1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2" y="115890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●がんになる原因になるもの</a:t>
            </a:r>
          </a:p>
        </p:txBody>
      </p:sp>
      <p:sp>
        <p:nvSpPr>
          <p:cNvPr id="11271" name="テキスト ボックス 8">
            <a:extLst>
              <a:ext uri="{FF2B5EF4-FFF2-40B4-BE49-F238E27FC236}">
                <a16:creationId xmlns:a16="http://schemas.microsoft.com/office/drawing/2014/main" id="{D0EB6242-5FD5-7440-8332-8418E34D5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90" y="5965826"/>
            <a:ext cx="2376487" cy="52322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大量の飲酒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sp>
        <p:nvSpPr>
          <p:cNvPr id="11272" name="テキスト ボックス 7">
            <a:extLst>
              <a:ext uri="{FF2B5EF4-FFF2-40B4-BE49-F238E27FC236}">
                <a16:creationId xmlns:a16="http://schemas.microsoft.com/office/drawing/2014/main" id="{79038104-5B47-7C49-AA6B-595538B3B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41" y="5305425"/>
            <a:ext cx="2376487" cy="52322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たばこ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sp>
        <p:nvSpPr>
          <p:cNvPr id="11273" name="テキスト ボックス 12">
            <a:extLst>
              <a:ext uri="{FF2B5EF4-FFF2-40B4-BE49-F238E27FC236}">
                <a16:creationId xmlns:a16="http://schemas.microsoft.com/office/drawing/2014/main" id="{35BB1BB1-C955-5B4D-A3C2-194584B42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26" y="5951539"/>
            <a:ext cx="2755900" cy="52322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細菌・ウイルス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pic>
        <p:nvPicPr>
          <p:cNvPr id="20490" name="Picture 10" descr="sick_alcohol_chudoku[1]">
            <a:extLst>
              <a:ext uri="{FF2B5EF4-FFF2-40B4-BE49-F238E27FC236}">
                <a16:creationId xmlns:a16="http://schemas.microsoft.com/office/drawing/2014/main" id="{EBE96B89-8A93-484D-AAFE-8BD13C3B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832100"/>
            <a:ext cx="273685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正方形/長方形 10">
            <a:extLst>
              <a:ext uri="{FF2B5EF4-FFF2-40B4-BE49-F238E27FC236}">
                <a16:creationId xmlns:a16="http://schemas.microsoft.com/office/drawing/2014/main" id="{FB8DD0B2-0FAC-5F43-B902-32581BC5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 autoUpdateAnimBg="0"/>
      <p:bldP spid="11272" grpId="0" animBg="1" autoUpdateAnimBg="0"/>
      <p:bldP spid="1127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図 10">
            <a:extLst>
              <a:ext uri="{FF2B5EF4-FFF2-40B4-BE49-F238E27FC236}">
                <a16:creationId xmlns:a16="http://schemas.microsoft.com/office/drawing/2014/main" id="{49F540DD-B39A-F441-B891-DEC9DBB4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">
            <a:extLst>
              <a:ext uri="{FF2B5EF4-FFF2-40B4-BE49-F238E27FC236}">
                <a16:creationId xmlns:a16="http://schemas.microsoft.com/office/drawing/2014/main" id="{B042E89E-79AB-7D43-B5BC-F73155EE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194" y="88970"/>
            <a:ext cx="4487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ＭＳ Ｐゴシック" panose="020B0600070205080204" pitchFamily="34" charset="-128"/>
              </a:rPr>
              <a:t>●たばこをすわない</a:t>
            </a:r>
            <a:endParaRPr lang="en-US" altLang="ja-JP">
              <a:latin typeface="Times New Roman" panose="02020603050405020304" pitchFamily="18" charset="0"/>
            </a:endParaRPr>
          </a:p>
        </p:txBody>
      </p:sp>
      <p:pic>
        <p:nvPicPr>
          <p:cNvPr id="21508" name="Picture 44" descr="ポイ捨て禁止のマーク（タバコ）">
            <a:hlinkClick r:id="rId3"/>
            <a:extLst>
              <a:ext uri="{FF2B5EF4-FFF2-40B4-BE49-F238E27FC236}">
                <a16:creationId xmlns:a16="http://schemas.microsoft.com/office/drawing/2014/main" id="{6391C4F7-2388-9449-B0E0-7E2A47FF9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40" y="1506540"/>
            <a:ext cx="47402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80BFC0E4-198C-FA4B-9570-D87FAA88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415" y="1614490"/>
            <a:ext cx="3597275" cy="45243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未成年が吸うことは、法律で禁止されています！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子どもはもちろん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大人になっても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吸わないように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しましょう</a:t>
            </a:r>
            <a:endParaRPr lang="en-US" altLang="ja-JP" sz="3600">
              <a:latin typeface="Times New Roman" panose="02020603050405020304" pitchFamily="18" charset="0"/>
            </a:endParaRPr>
          </a:p>
        </p:txBody>
      </p:sp>
      <p:sp>
        <p:nvSpPr>
          <p:cNvPr id="21510" name="正方形/長方形 5">
            <a:extLst>
              <a:ext uri="{FF2B5EF4-FFF2-40B4-BE49-F238E27FC236}">
                <a16:creationId xmlns:a16="http://schemas.microsoft.com/office/drawing/2014/main" id="{E45A3C14-5EAB-4940-95B5-56DB2AE14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10">
            <a:extLst>
              <a:ext uri="{FF2B5EF4-FFF2-40B4-BE49-F238E27FC236}">
                <a16:creationId xmlns:a16="http://schemas.microsoft.com/office/drawing/2014/main" id="{5E5E4FE6-3E04-9A4F-998C-A42A55CB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1">
            <a:extLst>
              <a:ext uri="{FF2B5EF4-FFF2-40B4-BE49-F238E27FC236}">
                <a16:creationId xmlns:a16="http://schemas.microsoft.com/office/drawing/2014/main" id="{E4688584-FE25-594A-9464-C25B5894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77" y="119926"/>
            <a:ext cx="7502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ＭＳ Ｐゴシック" panose="020B0600070205080204" pitchFamily="34" charset="-128"/>
              </a:rPr>
              <a:t>●食事はかたよらず、バランスよく</a:t>
            </a:r>
            <a:endParaRPr lang="en-US" altLang="ja-JP">
              <a:latin typeface="Times New Roman" panose="02020603050405020304" pitchFamily="18" charset="0"/>
            </a:endParaRPr>
          </a:p>
        </p:txBody>
      </p:sp>
      <p:sp>
        <p:nvSpPr>
          <p:cNvPr id="13316" name="テキスト ボックス 1">
            <a:extLst>
              <a:ext uri="{FF2B5EF4-FFF2-40B4-BE49-F238E27FC236}">
                <a16:creationId xmlns:a16="http://schemas.microsoft.com/office/drawing/2014/main" id="{6F04E9D3-73F8-304C-98CF-CC2DD673F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076702"/>
            <a:ext cx="4230688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塩分をとりすぎない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野菜や果物不足に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ならないように</a:t>
            </a:r>
            <a:endParaRPr lang="en-US" altLang="ja-JP" sz="3600">
              <a:latin typeface="Times New Roman" panose="02020603050405020304" pitchFamily="18" charset="0"/>
            </a:endParaRPr>
          </a:p>
        </p:txBody>
      </p:sp>
      <p:pic>
        <p:nvPicPr>
          <p:cNvPr id="22533" name="Picture 2" descr="野菜が好きな子供のイラスト">
            <a:hlinkClick r:id="rId3"/>
            <a:extLst>
              <a:ext uri="{FF2B5EF4-FFF2-40B4-BE49-F238E27FC236}">
                <a16:creationId xmlns:a16="http://schemas.microsoft.com/office/drawing/2014/main" id="{6371A131-737E-584E-BE56-DE305D24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5" y="1098549"/>
            <a:ext cx="4319587" cy="55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「減塩」のイラスト文字">
            <a:hlinkClick r:id="rId5"/>
            <a:extLst>
              <a:ext uri="{FF2B5EF4-FFF2-40B4-BE49-F238E27FC236}">
                <a16:creationId xmlns:a16="http://schemas.microsoft.com/office/drawing/2014/main" id="{6577CF3D-8733-5B4B-A5FB-7B6076285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7" y="960440"/>
            <a:ext cx="4286251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正方形/長方形 6">
            <a:extLst>
              <a:ext uri="{FF2B5EF4-FFF2-40B4-BE49-F238E27FC236}">
                <a16:creationId xmlns:a16="http://schemas.microsoft.com/office/drawing/2014/main" id="{326292A1-42BA-1E44-9DCE-BFCE1CB2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4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10">
            <a:extLst>
              <a:ext uri="{FF2B5EF4-FFF2-40B4-BE49-F238E27FC236}">
                <a16:creationId xmlns:a16="http://schemas.microsoft.com/office/drawing/2014/main" id="{C2230DB7-4183-D44C-8666-CCE0A5BF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">
            <a:extLst>
              <a:ext uri="{FF2B5EF4-FFF2-40B4-BE49-F238E27FC236}">
                <a16:creationId xmlns:a16="http://schemas.microsoft.com/office/drawing/2014/main" id="{28C67921-A846-8E42-938A-99300C79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067" y="119926"/>
            <a:ext cx="63450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ＭＳ Ｐゴシック" panose="020B0600070205080204" pitchFamily="34" charset="-128"/>
              </a:rPr>
              <a:t>●運動不足にならないように</a:t>
            </a:r>
            <a:endParaRPr lang="en-US" altLang="ja-JP">
              <a:latin typeface="Times New Roman" panose="02020603050405020304" pitchFamily="18" charset="0"/>
            </a:endParaRPr>
          </a:p>
        </p:txBody>
      </p:sp>
      <p:sp>
        <p:nvSpPr>
          <p:cNvPr id="14340" name="テキスト ボックス 1">
            <a:extLst>
              <a:ext uri="{FF2B5EF4-FFF2-40B4-BE49-F238E27FC236}">
                <a16:creationId xmlns:a16="http://schemas.microsoft.com/office/drawing/2014/main" id="{34CE11A3-079E-5541-ABA1-E512D648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41" y="5162550"/>
            <a:ext cx="4230687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適度な運動を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しましょう</a:t>
            </a:r>
            <a:endParaRPr lang="en-US" altLang="ja-JP" sz="3600">
              <a:latin typeface="Times New Roman" panose="02020603050405020304" pitchFamily="18" charset="0"/>
            </a:endParaRPr>
          </a:p>
        </p:txBody>
      </p:sp>
      <p:pic>
        <p:nvPicPr>
          <p:cNvPr id="23557" name="Picture 2" descr="ウォーキングをする女性のイラスト">
            <a:hlinkClick r:id="rId3"/>
            <a:extLst>
              <a:ext uri="{FF2B5EF4-FFF2-40B4-BE49-F238E27FC236}">
                <a16:creationId xmlns:a16="http://schemas.microsoft.com/office/drawing/2014/main" id="{6436872F-674A-F34A-BDA1-6961F835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1249366"/>
            <a:ext cx="4479925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 descr="ゴールキックのイラスト（サッカー）">
            <a:hlinkClick r:id="rId5"/>
            <a:extLst>
              <a:ext uri="{FF2B5EF4-FFF2-40B4-BE49-F238E27FC236}">
                <a16:creationId xmlns:a16="http://schemas.microsoft.com/office/drawing/2014/main" id="{61C28453-ED1A-7A4D-AD00-3632605B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249364"/>
            <a:ext cx="381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円/楕円 1">
            <a:extLst>
              <a:ext uri="{FF2B5EF4-FFF2-40B4-BE49-F238E27FC236}">
                <a16:creationId xmlns:a16="http://schemas.microsoft.com/office/drawing/2014/main" id="{D18DB7DC-6978-6E41-B434-7894A2644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8" y="3357565"/>
            <a:ext cx="2232025" cy="1373187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ほぼ毎日の</a:t>
            </a:r>
            <a:endParaRPr lang="en-US" altLang="ja-JP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適度な運動</a:t>
            </a:r>
          </a:p>
        </p:txBody>
      </p:sp>
      <p:sp>
        <p:nvSpPr>
          <p:cNvPr id="14344" name="円/楕円 7">
            <a:extLst>
              <a:ext uri="{FF2B5EF4-FFF2-40B4-BE49-F238E27FC236}">
                <a16:creationId xmlns:a16="http://schemas.microsoft.com/office/drawing/2014/main" id="{0CD58B02-1066-5C44-829C-443D9AB63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264" y="3236915"/>
            <a:ext cx="2447925" cy="1373187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週１回の</a:t>
            </a:r>
            <a:endParaRPr lang="en-US" altLang="ja-JP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汗をかく運動</a:t>
            </a:r>
          </a:p>
        </p:txBody>
      </p:sp>
      <p:sp>
        <p:nvSpPr>
          <p:cNvPr id="23561" name="正方形/長方形 8">
            <a:extLst>
              <a:ext uri="{FF2B5EF4-FFF2-40B4-BE49-F238E27FC236}">
                <a16:creationId xmlns:a16="http://schemas.microsoft.com/office/drawing/2014/main" id="{7DA5CAAE-1E96-2644-8740-1F5A9B22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 autoUpdateAnimBg="0"/>
      <p:bldP spid="14343" grpId="0" animBg="1" autoUpdateAnimBg="0"/>
      <p:bldP spid="14344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図 10">
            <a:extLst>
              <a:ext uri="{FF2B5EF4-FFF2-40B4-BE49-F238E27FC236}">
                <a16:creationId xmlns:a16="http://schemas.microsoft.com/office/drawing/2014/main" id="{F6B29465-623E-4247-A943-3B3981103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40" y="-38100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>
            <a:extLst>
              <a:ext uri="{FF2B5EF4-FFF2-40B4-BE49-F238E27FC236}">
                <a16:creationId xmlns:a16="http://schemas.microsoft.com/office/drawing/2014/main" id="{5FBD2BE6-7719-EE48-B3E2-B3807E4DE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074" y="119926"/>
            <a:ext cx="68227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ＭＳ Ｐゴシック" panose="020B0600070205080204" pitchFamily="34" charset="-128"/>
              </a:rPr>
              <a:t>●飲酒は適度に（大人の場合）</a:t>
            </a:r>
            <a:endParaRPr lang="en-US" altLang="ja-JP">
              <a:latin typeface="Times New Roman" panose="02020603050405020304" pitchFamily="18" charset="0"/>
            </a:endParaRPr>
          </a:p>
        </p:txBody>
      </p:sp>
      <p:sp>
        <p:nvSpPr>
          <p:cNvPr id="24580" name="テキスト ボックス 1">
            <a:extLst>
              <a:ext uri="{FF2B5EF4-FFF2-40B4-BE49-F238E27FC236}">
                <a16:creationId xmlns:a16="http://schemas.microsoft.com/office/drawing/2014/main" id="{39DA20AA-5E50-DA4F-AB09-F51A31EB3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4600575"/>
            <a:ext cx="3384551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1日あたり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ビール大びん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１本が目安</a:t>
            </a:r>
          </a:p>
        </p:txBody>
      </p:sp>
      <p:pic>
        <p:nvPicPr>
          <p:cNvPr id="24581" name="Picture 5" descr="jiko_nezake">
            <a:extLst>
              <a:ext uri="{FF2B5EF4-FFF2-40B4-BE49-F238E27FC236}">
                <a16:creationId xmlns:a16="http://schemas.microsoft.com/office/drawing/2014/main" id="{72086384-5398-7D4F-B7E8-356EA29F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7" y="1700214"/>
            <a:ext cx="5292725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beer_cup_bin">
            <a:extLst>
              <a:ext uri="{FF2B5EF4-FFF2-40B4-BE49-F238E27FC236}">
                <a16:creationId xmlns:a16="http://schemas.microsoft.com/office/drawing/2014/main" id="{3BD683FD-D32B-4B40-A85B-58AED43E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6" y="1557339"/>
            <a:ext cx="237648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正方形/長方形 6">
            <a:extLst>
              <a:ext uri="{FF2B5EF4-FFF2-40B4-BE49-F238E27FC236}">
                <a16:creationId xmlns:a16="http://schemas.microsoft.com/office/drawing/2014/main" id="{32A6B869-2E68-3445-BBD2-6258643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2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テキスト ボックス 3">
            <a:extLst>
              <a:ext uri="{FF2B5EF4-FFF2-40B4-BE49-F238E27FC236}">
                <a16:creationId xmlns:a16="http://schemas.microsoft.com/office/drawing/2014/main" id="{9299EEB5-2F74-144E-BA03-8AE8FB021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2490790"/>
            <a:ext cx="80914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6000">
                <a:latin typeface="MS PGothic" panose="020B0600070205080204" pitchFamily="34" charset="-128"/>
                <a:ea typeface="MS PGothic" panose="020B0600070205080204" pitchFamily="34" charset="-128"/>
              </a:rPr>
              <a:t>がんってどんな</a:t>
            </a:r>
            <a:endParaRPr lang="en-US" altLang="ja-JP" sz="60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6000">
                <a:latin typeface="MS PGothic" panose="020B0600070205080204" pitchFamily="34" charset="-128"/>
                <a:ea typeface="MS PGothic" panose="020B0600070205080204" pitchFamily="34" charset="-128"/>
              </a:rPr>
              <a:t>イメージがありますか？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A64891-D9D7-1041-8F6B-F63499DF2B8C}"/>
              </a:ext>
            </a:extLst>
          </p:cNvPr>
          <p:cNvSpPr txBox="1"/>
          <p:nvPr/>
        </p:nvSpPr>
        <p:spPr>
          <a:xfrm>
            <a:off x="3554601" y="5947267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27083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4">
            <a:extLst>
              <a:ext uri="{FF2B5EF4-FFF2-40B4-BE49-F238E27FC236}">
                <a16:creationId xmlns:a16="http://schemas.microsoft.com/office/drawing/2014/main" id="{CD68F032-C00C-BF45-9315-7D2D88C9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図 3">
            <a:extLst>
              <a:ext uri="{FF2B5EF4-FFF2-40B4-BE49-F238E27FC236}">
                <a16:creationId xmlns:a16="http://schemas.microsoft.com/office/drawing/2014/main" id="{AB047017-276C-A34C-AC7B-1AC2E129F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513"/>
            <a:ext cx="831215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テキスト ボックス 4">
            <a:extLst>
              <a:ext uri="{FF2B5EF4-FFF2-40B4-BE49-F238E27FC236}">
                <a16:creationId xmlns:a16="http://schemas.microsoft.com/office/drawing/2014/main" id="{27BA390B-AD57-C045-983B-E42EC758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7" y="6237290"/>
            <a:ext cx="244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ぎふがんねっとより</a:t>
            </a:r>
          </a:p>
        </p:txBody>
      </p:sp>
      <p:sp>
        <p:nvSpPr>
          <p:cNvPr id="25605" name="テキスト ボックス 5">
            <a:extLst>
              <a:ext uri="{FF2B5EF4-FFF2-40B4-BE49-F238E27FC236}">
                <a16:creationId xmlns:a16="http://schemas.microsoft.com/office/drawing/2014/main" id="{BFF4B969-2264-4848-9AE6-615BEDDD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7" y="128589"/>
            <a:ext cx="7561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>
                <a:solidFill>
                  <a:srgbClr val="002060"/>
                </a:solidFill>
                <a:latin typeface="Times New Roman" panose="02020603050405020304" pitchFamily="18" charset="0"/>
              </a:rPr>
              <a:t>●がんを防ぐ新１２か条</a:t>
            </a:r>
          </a:p>
        </p:txBody>
      </p:sp>
      <p:sp>
        <p:nvSpPr>
          <p:cNvPr id="25606" name="正方形/長方形 5">
            <a:extLst>
              <a:ext uri="{FF2B5EF4-FFF2-40B4-BE49-F238E27FC236}">
                <a16:creationId xmlns:a16="http://schemas.microsoft.com/office/drawing/2014/main" id="{88C435E7-79F6-5846-835F-6B6A49717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第５問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941516" y="1420814"/>
            <a:ext cx="83534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がんは、早めにみつかると、　</a:t>
            </a:r>
            <a:endParaRPr lang="en-US" altLang="ja-JP" sz="48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4800">
                <a:latin typeface="MS PGothic" panose="020B0600070205080204" pitchFamily="34" charset="-128"/>
                <a:ea typeface="MS PGothic" panose="020B0600070205080204" pitchFamily="34" charset="-128"/>
              </a:rPr>
              <a:t>治る確率はどれくらいでしょう？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573465" y="5448302"/>
            <a:ext cx="515397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6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約９割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530351" y="3865565"/>
            <a:ext cx="91821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約１割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B.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約５割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約７割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約９割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DA5E7380-0A3F-F34F-A7AF-880750EA4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13" name="クイズで回答早押しボタン">
            <a:hlinkClick r:id="" action="ppaction://media"/>
            <a:extLst>
              <a:ext uri="{FF2B5EF4-FFF2-40B4-BE49-F238E27FC236}">
                <a16:creationId xmlns:a16="http://schemas.microsoft.com/office/drawing/2014/main" id="{41B3079A-F357-AD48-A59B-3C4E1BBCA2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20688" y="5956300"/>
            <a:ext cx="812800" cy="812800"/>
          </a:xfrm>
          <a:prstGeom prst="rect">
            <a:avLst/>
          </a:prstGeom>
        </p:spPr>
      </p:pic>
      <p:pic>
        <p:nvPicPr>
          <p:cNvPr id="3" name="シンキングタイム＃７">
            <a:hlinkClick r:id="" action="ppaction://media"/>
            <a:extLst>
              <a:ext uri="{FF2B5EF4-FFF2-40B4-BE49-F238E27FC236}">
                <a16:creationId xmlns:a16="http://schemas.microsoft.com/office/drawing/2014/main" id="{F46CC116-22BF-8347-9D43-A1874053472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9016" y="42195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3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6">
            <a:extLst>
              <a:ext uri="{FF2B5EF4-FFF2-40B4-BE49-F238E27FC236}">
                <a16:creationId xmlns:a16="http://schemas.microsoft.com/office/drawing/2014/main" id="{6DFA408E-33AA-4A4B-979A-0AC7551DF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テキスト ボックス 1">
            <a:extLst>
              <a:ext uri="{FF2B5EF4-FFF2-40B4-BE49-F238E27FC236}">
                <a16:creationId xmlns:a16="http://schemas.microsoft.com/office/drawing/2014/main" id="{DE3BEE7D-ABB2-6B42-94C7-F1D05456D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3" y="120652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●がん検診を受けましょう</a:t>
            </a:r>
          </a:p>
        </p:txBody>
      </p:sp>
      <p:sp>
        <p:nvSpPr>
          <p:cNvPr id="27652" name="テキスト ボックス 3">
            <a:extLst>
              <a:ext uri="{FF2B5EF4-FFF2-40B4-BE49-F238E27FC236}">
                <a16:creationId xmlns:a16="http://schemas.microsoft.com/office/drawing/2014/main" id="{DBCA53DB-9C99-5843-A475-E79EEFBF3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1208088"/>
            <a:ext cx="69119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800">
                <a:latin typeface="Times New Roman" panose="02020603050405020304" pitchFamily="18" charset="0"/>
              </a:rPr>
              <a:t>がんは、種類によって</a:t>
            </a:r>
            <a:endParaRPr lang="en-US" altLang="ja-JP" sz="4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800">
                <a:latin typeface="Times New Roman" panose="02020603050405020304" pitchFamily="18" charset="0"/>
              </a:rPr>
              <a:t>差はありますが、</a:t>
            </a:r>
            <a:endParaRPr lang="en-US" altLang="ja-JP" sz="4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800">
                <a:latin typeface="Times New Roman" panose="02020603050405020304" pitchFamily="18" charset="0"/>
              </a:rPr>
              <a:t>早く見つければ</a:t>
            </a:r>
            <a:endParaRPr lang="en-US" altLang="ja-JP" sz="4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800">
                <a:solidFill>
                  <a:srgbClr val="FF0000"/>
                </a:solidFill>
                <a:latin typeface="Times New Roman" panose="02020603050405020304" pitchFamily="18" charset="0"/>
              </a:rPr>
              <a:t>９０％が治ります！</a:t>
            </a:r>
          </a:p>
        </p:txBody>
      </p:sp>
      <p:pic>
        <p:nvPicPr>
          <p:cNvPr id="17413" name="図 3">
            <a:extLst>
              <a:ext uri="{FF2B5EF4-FFF2-40B4-BE49-F238E27FC236}">
                <a16:creationId xmlns:a16="http://schemas.microsoft.com/office/drawing/2014/main" id="{D504351F-AD7A-FD46-8C52-5EE4FC22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6" y="3933827"/>
            <a:ext cx="47625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テキスト ボックス 5">
            <a:extLst>
              <a:ext uri="{FF2B5EF4-FFF2-40B4-BE49-F238E27FC236}">
                <a16:creationId xmlns:a16="http://schemas.microsoft.com/office/drawing/2014/main" id="{C4BAEFD0-6197-5640-ADC5-73B89FAB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5" y="5013327"/>
            <a:ext cx="6911975" cy="83099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800">
                <a:latin typeface="Times New Roman" panose="02020603050405020304" pitchFamily="18" charset="0"/>
              </a:rPr>
              <a:t>検診を受けましょう！</a:t>
            </a:r>
          </a:p>
        </p:txBody>
      </p:sp>
      <p:sp>
        <p:nvSpPr>
          <p:cNvPr id="27655" name="正方形/長方形 6">
            <a:extLst>
              <a:ext uri="{FF2B5EF4-FFF2-40B4-BE49-F238E27FC236}">
                <a16:creationId xmlns:a16="http://schemas.microsoft.com/office/drawing/2014/main" id="{400FCA3D-33D6-244A-90A2-6ED9455A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10">
            <a:extLst>
              <a:ext uri="{FF2B5EF4-FFF2-40B4-BE49-F238E27FC236}">
                <a16:creationId xmlns:a16="http://schemas.microsoft.com/office/drawing/2014/main" id="{4E319E1E-D12D-6E46-989A-7B36DC24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テキスト ボックス 1">
            <a:extLst>
              <a:ext uri="{FF2B5EF4-FFF2-40B4-BE49-F238E27FC236}">
                <a16:creationId xmlns:a16="http://schemas.microsoft.com/office/drawing/2014/main" id="{2058A6FC-9C04-6B4B-B13E-CF6872AA2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6" y="149226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●がん検診を受けよう！</a:t>
            </a:r>
          </a:p>
        </p:txBody>
      </p:sp>
      <p:sp>
        <p:nvSpPr>
          <p:cNvPr id="18438" name="テキスト ボックス 1">
            <a:extLst>
              <a:ext uri="{FF2B5EF4-FFF2-40B4-BE49-F238E27FC236}">
                <a16:creationId xmlns:a16="http://schemas.microsoft.com/office/drawing/2014/main" id="{F708AE84-96DE-6A44-916F-0C6903D60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80" y="5956567"/>
            <a:ext cx="6897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検診を受ける人が少ない！</a:t>
            </a:r>
            <a:endParaRPr lang="en-US" altLang="ja-JP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おうちの人に受けているか聞いてみよう！</a:t>
            </a:r>
          </a:p>
        </p:txBody>
      </p:sp>
      <p:sp>
        <p:nvSpPr>
          <p:cNvPr id="28680" name="正方形/長方形 7">
            <a:extLst>
              <a:ext uri="{FF2B5EF4-FFF2-40B4-BE49-F238E27FC236}">
                <a16:creationId xmlns:a16="http://schemas.microsoft.com/office/drawing/2014/main" id="{E48AC23E-FD50-444E-8D53-1EE4F776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6630397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文部科学省中高生向けがん教育スライドより一部改変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227D09C-51D1-7B4F-A54C-9336AFE3AF42}"/>
              </a:ext>
            </a:extLst>
          </p:cNvPr>
          <p:cNvSpPr/>
          <p:nvPr/>
        </p:nvSpPr>
        <p:spPr>
          <a:xfrm>
            <a:off x="1909004" y="987385"/>
            <a:ext cx="8086658" cy="60842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6000" rtlCol="0" anchor="ctr"/>
          <a:lstStyle/>
          <a:p>
            <a:pPr algn="ctr"/>
            <a:r>
              <a:rPr lang="ja-JP" altLang="en-US" sz="2700" b="1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国が推奨しているがん検診の対象年齢と検診間隔</a:t>
            </a:r>
          </a:p>
        </p:txBody>
      </p:sp>
      <p:pic>
        <p:nvPicPr>
          <p:cNvPr id="12" name="Picture 2" descr="C:\Users\nakamura\Desktop\健診-08.png">
            <a:extLst>
              <a:ext uri="{FF2B5EF4-FFF2-40B4-BE49-F238E27FC236}">
                <a16:creationId xmlns:a16="http://schemas.microsoft.com/office/drawing/2014/main" id="{6213538A-14F5-4646-8792-A08937E5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69" y="2088435"/>
            <a:ext cx="1525001" cy="24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nakamura\Desktop\健診-12.png">
            <a:extLst>
              <a:ext uri="{FF2B5EF4-FFF2-40B4-BE49-F238E27FC236}">
                <a16:creationId xmlns:a16="http://schemas.microsoft.com/office/drawing/2014/main" id="{6467D9E4-B194-E843-9744-8FA9A758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659">
            <a:off x="-491848" y="1683478"/>
            <a:ext cx="2636753" cy="270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F8EA75C-61CC-8546-9E87-BD44960ECED5}"/>
              </a:ext>
            </a:extLst>
          </p:cNvPr>
          <p:cNvSpPr txBox="1"/>
          <p:nvPr/>
        </p:nvSpPr>
        <p:spPr>
          <a:xfrm>
            <a:off x="833873" y="4565434"/>
            <a:ext cx="1849491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6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胃がん検診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447994D-C1DE-2D4D-99D7-CA63B7BD0B26}"/>
              </a:ext>
            </a:extLst>
          </p:cNvPr>
          <p:cNvSpPr txBox="1"/>
          <p:nvPr/>
        </p:nvSpPr>
        <p:spPr>
          <a:xfrm>
            <a:off x="833873" y="5002130"/>
            <a:ext cx="184949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胃バリウム検査</a:t>
            </a:r>
            <a:endParaRPr lang="en-US" altLang="ja-JP" sz="17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胃内視鏡検査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6EAA4A-E582-0A4A-9D73-C6CDB51FB1A7}"/>
              </a:ext>
            </a:extLst>
          </p:cNvPr>
          <p:cNvSpPr txBox="1"/>
          <p:nvPr/>
        </p:nvSpPr>
        <p:spPr>
          <a:xfrm>
            <a:off x="908169" y="5613962"/>
            <a:ext cx="18494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50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lang="en-US" altLang="ja-JP" sz="14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1A7671-C526-FA4C-A603-5C6FA12D830C}"/>
              </a:ext>
            </a:extLst>
          </p:cNvPr>
          <p:cNvSpPr txBox="1"/>
          <p:nvPr/>
        </p:nvSpPr>
        <p:spPr>
          <a:xfrm>
            <a:off x="3005059" y="4602805"/>
            <a:ext cx="2570609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2600" b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/>
              <a:t>大腸がん検診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12BBA89-D29C-4948-B983-16655062ED27}"/>
              </a:ext>
            </a:extLst>
          </p:cNvPr>
          <p:cNvSpPr txBox="1"/>
          <p:nvPr/>
        </p:nvSpPr>
        <p:spPr>
          <a:xfrm>
            <a:off x="3591720" y="5059624"/>
            <a:ext cx="1849491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便潜血反応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DCE229-B4BF-944C-B0EE-820431DF87B5}"/>
              </a:ext>
            </a:extLst>
          </p:cNvPr>
          <p:cNvSpPr txBox="1"/>
          <p:nvPr/>
        </p:nvSpPr>
        <p:spPr>
          <a:xfrm>
            <a:off x="3613374" y="5448395"/>
            <a:ext cx="18494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対象年齢：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40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歳以上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受診間隔：年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1F61796-4DE5-0441-AB63-31EB006B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678" y="2261225"/>
            <a:ext cx="1965696" cy="21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nakamura\Desktop\健診-09.png">
            <a:extLst>
              <a:ext uri="{FF2B5EF4-FFF2-40B4-BE49-F238E27FC236}">
                <a16:creationId xmlns:a16="http://schemas.microsoft.com/office/drawing/2014/main" id="{1A965D6F-3B91-674C-BD6F-AC4CCE95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10" y="1993219"/>
            <a:ext cx="1828425" cy="23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nakamura\Desktop\健診-10.png">
            <a:extLst>
              <a:ext uri="{FF2B5EF4-FFF2-40B4-BE49-F238E27FC236}">
                <a16:creationId xmlns:a16="http://schemas.microsoft.com/office/drawing/2014/main" id="{42991AC1-C629-3D4A-882B-08F5D155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416" y="2173118"/>
            <a:ext cx="1890720" cy="22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34FD212-4E6C-BE44-907B-BDE2F3872C0D}"/>
              </a:ext>
            </a:extLst>
          </p:cNvPr>
          <p:cNvSpPr txBox="1"/>
          <p:nvPr/>
        </p:nvSpPr>
        <p:spPr>
          <a:xfrm>
            <a:off x="7715344" y="4565434"/>
            <a:ext cx="184949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乳がん検診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65C7D8-ECB7-844E-A508-142E1D8B8132}"/>
              </a:ext>
            </a:extLst>
          </p:cNvPr>
          <p:cNvSpPr txBox="1"/>
          <p:nvPr/>
        </p:nvSpPr>
        <p:spPr>
          <a:xfrm>
            <a:off x="7711841" y="5092681"/>
            <a:ext cx="2059575" cy="5437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ja-JP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視触診</a:t>
            </a:r>
          </a:p>
          <a:p>
            <a:pPr algn="ctr">
              <a:spcAft>
                <a:spcPts val="400"/>
              </a:spcAft>
            </a:pPr>
            <a:r>
              <a:rPr lang="ja-JP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マンモグラフィー検査</a:t>
            </a:r>
            <a:endParaRPr lang="en-US" altLang="ja-JP" sz="16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3816DE-B983-F54B-9569-0111794166BF}"/>
              </a:ext>
            </a:extLst>
          </p:cNvPr>
          <p:cNvSpPr txBox="1"/>
          <p:nvPr/>
        </p:nvSpPr>
        <p:spPr>
          <a:xfrm>
            <a:off x="9660663" y="4567817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子宮頸がん検診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B00698C-3F72-E84D-8ADC-F2C5F29F1852}"/>
              </a:ext>
            </a:extLst>
          </p:cNvPr>
          <p:cNvSpPr txBox="1"/>
          <p:nvPr/>
        </p:nvSpPr>
        <p:spPr>
          <a:xfrm>
            <a:off x="9996057" y="5092681"/>
            <a:ext cx="18494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細胞診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9BBFE8-4AB5-4549-8CDA-0DC8CA0DB2E0}"/>
              </a:ext>
            </a:extLst>
          </p:cNvPr>
          <p:cNvSpPr txBox="1"/>
          <p:nvPr/>
        </p:nvSpPr>
        <p:spPr>
          <a:xfrm>
            <a:off x="10112389" y="5458082"/>
            <a:ext cx="1849491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lang="en-US" altLang="ja-JP" sz="1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</a:t>
            </a:r>
            <a:r>
              <a:rPr lang="ja-JP" altLang="en-US" sz="1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lang="en-US" altLang="ja-JP" sz="1400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  <a:p>
            <a:endParaRPr lang="ja-JP" altLang="en-US" sz="140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0B17A5-C3E9-C14C-BB0C-7648528D42CE}"/>
              </a:ext>
            </a:extLst>
          </p:cNvPr>
          <p:cNvSpPr txBox="1"/>
          <p:nvPr/>
        </p:nvSpPr>
        <p:spPr>
          <a:xfrm>
            <a:off x="7966151" y="5719304"/>
            <a:ext cx="2059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対象年齢：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40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歳以上</a:t>
            </a:r>
            <a:endParaRPr lang="en-US" altLang="ja-JP" sz="14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受診間隔：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年に</a:t>
            </a:r>
            <a:r>
              <a:rPr lang="en-US" altLang="ja-JP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</a:t>
            </a:r>
            <a:r>
              <a:rPr lang="ja-JP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回</a:t>
            </a:r>
          </a:p>
        </p:txBody>
      </p:sp>
      <p:pic>
        <p:nvPicPr>
          <p:cNvPr id="29" name="Picture 5" descr="C:\Users\nakamura\Desktop\健診-11.png">
            <a:extLst>
              <a:ext uri="{FF2B5EF4-FFF2-40B4-BE49-F238E27FC236}">
                <a16:creationId xmlns:a16="http://schemas.microsoft.com/office/drawing/2014/main" id="{B65D44DC-5CC0-2046-B464-442F9D21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98" y="1703257"/>
            <a:ext cx="2452293" cy="29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EC030DA-B5AA-114E-B058-7F93E578642E}"/>
              </a:ext>
            </a:extLst>
          </p:cNvPr>
          <p:cNvSpPr txBox="1"/>
          <p:nvPr/>
        </p:nvSpPr>
        <p:spPr>
          <a:xfrm>
            <a:off x="5186390" y="4570570"/>
            <a:ext cx="25706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2600" b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2800" dirty="0"/>
              <a:t>肺がん検診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AF59BB-54C4-394D-9341-6B142D7CC79D}"/>
              </a:ext>
            </a:extLst>
          </p:cNvPr>
          <p:cNvSpPr txBox="1"/>
          <p:nvPr/>
        </p:nvSpPr>
        <p:spPr>
          <a:xfrm>
            <a:off x="5493377" y="5077181"/>
            <a:ext cx="18494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 algn="ctr"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胸部レントゲン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67E0D9E-FB22-404A-8BC4-2E3201104654}"/>
              </a:ext>
            </a:extLst>
          </p:cNvPr>
          <p:cNvSpPr txBox="1"/>
          <p:nvPr/>
        </p:nvSpPr>
        <p:spPr>
          <a:xfrm>
            <a:off x="5514392" y="5433767"/>
            <a:ext cx="2110786" cy="7489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ja-JP"/>
            </a:defPPr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>
              <a:spcAft>
                <a:spcPts val="80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喫煙者は併せて喀痰検査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対象年齢：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40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歳以上</a:t>
            </a:r>
            <a:endParaRPr lang="en-US" altLang="ja-JP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受診間隔：年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回</a:t>
            </a:r>
          </a:p>
        </p:txBody>
      </p:sp>
    </p:spTree>
    <p:extLst>
      <p:ext uri="{BB962C8B-B14F-4D97-AF65-F5344CB8AC3E}">
        <p14:creationId xmlns:p14="http://schemas.microsoft.com/office/powerpoint/2010/main" val="36831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第６問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997075" y="1431926"/>
            <a:ext cx="8197851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5400">
                <a:latin typeface="MS PGothic" panose="020B0600070205080204" pitchFamily="34" charset="-128"/>
                <a:ea typeface="MS PGothic" panose="020B0600070205080204" pitchFamily="34" charset="-128"/>
              </a:rPr>
              <a:t>がん治療で行われていない</a:t>
            </a:r>
            <a:endParaRPr lang="en-US" altLang="ja-JP" sz="5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5400">
                <a:latin typeface="MS PGothic" panose="020B0600070205080204" pitchFamily="34" charset="-128"/>
                <a:ea typeface="MS PGothic" panose="020B0600070205080204" pitchFamily="34" charset="-128"/>
              </a:rPr>
              <a:t>ものはどれでしょう？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043239" y="5448302"/>
            <a:ext cx="610615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6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絶食治療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2185890" y="3767048"/>
            <a:ext cx="6625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手術　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抗がん剤などのお薬　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放射線治療　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絶食治療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0DDC5507-7457-8648-9E96-41FE09201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A0FE7361-C220-4A47-821D-E8682892CE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3554413"/>
            <a:ext cx="812800" cy="8128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D4BD02B7-C517-8246-96BE-C4095E2C13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7">
            <a:extLst>
              <a:ext uri="{FF2B5EF4-FFF2-40B4-BE49-F238E27FC236}">
                <a16:creationId xmlns:a16="http://schemas.microsoft.com/office/drawing/2014/main" id="{AD55B1EE-B4D8-F841-BEDB-B771674F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9" y="1"/>
            <a:ext cx="97901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テキスト ボックス 1">
            <a:extLst>
              <a:ext uri="{FF2B5EF4-FFF2-40B4-BE49-F238E27FC236}">
                <a16:creationId xmlns:a16="http://schemas.microsoft.com/office/drawing/2014/main" id="{198AC270-9C02-B24A-B833-EAD57ADE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2" y="112713"/>
            <a:ext cx="8316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●がんの治療法は？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sp>
        <p:nvSpPr>
          <p:cNvPr id="19460" name="円/楕円 1">
            <a:extLst>
              <a:ext uri="{FF2B5EF4-FFF2-40B4-BE49-F238E27FC236}">
                <a16:creationId xmlns:a16="http://schemas.microsoft.com/office/drawing/2014/main" id="{99140670-5A73-C74C-9E86-7EA00DED5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2" y="1638301"/>
            <a:ext cx="2879725" cy="2366963"/>
          </a:xfrm>
          <a:prstGeom prst="ellipse">
            <a:avLst/>
          </a:prstGeom>
          <a:solidFill>
            <a:srgbClr val="B2C1DB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4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latin typeface="Times New Roman" panose="02020603050405020304" pitchFamily="18" charset="0"/>
              </a:rPr>
              <a:t>手術</a:t>
            </a:r>
          </a:p>
        </p:txBody>
      </p:sp>
      <p:pic>
        <p:nvPicPr>
          <p:cNvPr id="19461" name="図 3">
            <a:extLst>
              <a:ext uri="{FF2B5EF4-FFF2-40B4-BE49-F238E27FC236}">
                <a16:creationId xmlns:a16="http://schemas.microsoft.com/office/drawing/2014/main" id="{5A591977-81B9-C047-A080-91AEBB71C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49" y="1125539"/>
            <a:ext cx="2736851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円/楕円 9">
            <a:extLst>
              <a:ext uri="{FF2B5EF4-FFF2-40B4-BE49-F238E27FC236}">
                <a16:creationId xmlns:a16="http://schemas.microsoft.com/office/drawing/2014/main" id="{77470DE7-0F39-7049-AE00-C48F15CE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7" y="3355977"/>
            <a:ext cx="2879725" cy="2366963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latin typeface="Times New Roman" panose="02020603050405020304" pitchFamily="18" charset="0"/>
              </a:rPr>
              <a:t>放射線</a:t>
            </a:r>
            <a:endParaRPr lang="en-US" altLang="ja-JP" sz="44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latin typeface="Times New Roman" panose="02020603050405020304" pitchFamily="18" charset="0"/>
              </a:rPr>
              <a:t>療法</a:t>
            </a:r>
          </a:p>
        </p:txBody>
      </p:sp>
      <p:pic>
        <p:nvPicPr>
          <p:cNvPr id="19463" name="図 5">
            <a:extLst>
              <a:ext uri="{FF2B5EF4-FFF2-40B4-BE49-F238E27FC236}">
                <a16:creationId xmlns:a16="http://schemas.microsoft.com/office/drawing/2014/main" id="{E630F423-22B4-DF43-B46B-DC93D0D3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4" y="4233866"/>
            <a:ext cx="2241551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円/楕円 10">
            <a:extLst>
              <a:ext uri="{FF2B5EF4-FFF2-40B4-BE49-F238E27FC236}">
                <a16:creationId xmlns:a16="http://schemas.microsoft.com/office/drawing/2014/main" id="{217488CF-3DB3-2746-A73B-A9049D719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152" y="3346452"/>
            <a:ext cx="2879725" cy="2366963"/>
          </a:xfrm>
          <a:prstGeom prst="ellipse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latin typeface="Times New Roman" panose="02020603050405020304" pitchFamily="18" charset="0"/>
              </a:rPr>
              <a:t>薬物</a:t>
            </a:r>
            <a:endParaRPr lang="en-US" altLang="ja-JP" sz="44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>
                <a:latin typeface="Times New Roman" panose="02020603050405020304" pitchFamily="18" charset="0"/>
              </a:rPr>
              <a:t>療法</a:t>
            </a:r>
            <a:endParaRPr lang="en-US" altLang="ja-JP" sz="4400">
              <a:latin typeface="Times New Roman" panose="02020603050405020304" pitchFamily="18" charset="0"/>
            </a:endParaRPr>
          </a:p>
        </p:txBody>
      </p:sp>
      <p:pic>
        <p:nvPicPr>
          <p:cNvPr id="19465" name="図 1">
            <a:extLst>
              <a:ext uri="{FF2B5EF4-FFF2-40B4-BE49-F238E27FC236}">
                <a16:creationId xmlns:a16="http://schemas.microsoft.com/office/drawing/2014/main" id="{357A0F20-2674-194F-A49C-F8715BAF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244978"/>
            <a:ext cx="25765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図 6">
            <a:extLst>
              <a:ext uri="{FF2B5EF4-FFF2-40B4-BE49-F238E27FC236}">
                <a16:creationId xmlns:a16="http://schemas.microsoft.com/office/drawing/2014/main" id="{A6C823AA-1E74-2A41-87BC-43BC6A13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636840"/>
            <a:ext cx="19177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正方形/長方形 10">
            <a:extLst>
              <a:ext uri="{FF2B5EF4-FFF2-40B4-BE49-F238E27FC236}">
                <a16:creationId xmlns:a16="http://schemas.microsoft.com/office/drawing/2014/main" id="{1EA5EEDB-EFD4-EC40-85A1-5A05DF453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6607177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ＮＰＯ法人がんサポートかごしま制作スライドより一部改変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31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 autoUpdateAnimBg="0"/>
      <p:bldP spid="19462" grpId="0" animBg="1" autoUpdateAnimBg="0"/>
      <p:bldP spid="1946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図 8">
            <a:extLst>
              <a:ext uri="{FF2B5EF4-FFF2-40B4-BE49-F238E27FC236}">
                <a16:creationId xmlns:a16="http://schemas.microsoft.com/office/drawing/2014/main" id="{BE3C5CEC-CC1E-BE41-97BA-8A1628A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テキスト ボックス 1">
            <a:extLst>
              <a:ext uri="{FF2B5EF4-FFF2-40B4-BE49-F238E27FC236}">
                <a16:creationId xmlns:a16="http://schemas.microsoft.com/office/drawing/2014/main" id="{E7BB7C28-27E3-224D-A8D9-C26065EE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2" y="123826"/>
            <a:ext cx="51101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●がんの治療法は？</a:t>
            </a:r>
          </a:p>
        </p:txBody>
      </p:sp>
      <p:sp>
        <p:nvSpPr>
          <p:cNvPr id="20484" name="ハート 4">
            <a:extLst>
              <a:ext uri="{FF2B5EF4-FFF2-40B4-BE49-F238E27FC236}">
                <a16:creationId xmlns:a16="http://schemas.microsoft.com/office/drawing/2014/main" id="{3DA48C84-1BA1-814B-9EF9-B279290EFD7D}"/>
              </a:ext>
            </a:extLst>
          </p:cNvPr>
          <p:cNvSpPr>
            <a:spLocks/>
          </p:cNvSpPr>
          <p:nvPr/>
        </p:nvSpPr>
        <p:spPr bwMode="auto">
          <a:xfrm>
            <a:off x="4638678" y="1166814"/>
            <a:ext cx="3624263" cy="3122612"/>
          </a:xfrm>
          <a:custGeom>
            <a:avLst/>
            <a:gdLst>
              <a:gd name="T0" fmla="*/ 1812132 w 3624263"/>
              <a:gd name="T1" fmla="*/ 780653 h 3122612"/>
              <a:gd name="T2" fmla="*/ 1812132 w 3624263"/>
              <a:gd name="T3" fmla="*/ 3122612 h 3122612"/>
              <a:gd name="T4" fmla="*/ 1812132 w 3624263"/>
              <a:gd name="T5" fmla="*/ 780653 h 3122612"/>
              <a:gd name="T6" fmla="*/ 0 60000 65536"/>
              <a:gd name="T7" fmla="*/ 0 60000 65536"/>
              <a:gd name="T8" fmla="*/ 0 60000 65536"/>
              <a:gd name="T9" fmla="*/ 0 w 3624263"/>
              <a:gd name="T10" fmla="*/ 0 h 3122612"/>
              <a:gd name="T11" fmla="*/ 3624263 w 3624263"/>
              <a:gd name="T12" fmla="*/ 3122612 h 31226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4263" h="3122612">
                <a:moveTo>
                  <a:pt x="1812132" y="780653"/>
                </a:moveTo>
                <a:cubicBezTo>
                  <a:pt x="2567186" y="-1040871"/>
                  <a:pt x="5511900" y="780653"/>
                  <a:pt x="1812132" y="3122612"/>
                </a:cubicBezTo>
                <a:cubicBezTo>
                  <a:pt x="-1887637" y="780653"/>
                  <a:pt x="1057077" y="-1040871"/>
                  <a:pt x="1812132" y="780653"/>
                </a:cubicBezTo>
                <a:close/>
              </a:path>
            </a:pathLst>
          </a:custGeom>
          <a:gradFill rotWithShape="1">
            <a:gsLst>
              <a:gs pos="0">
                <a:srgbClr val="DDACAB"/>
              </a:gs>
              <a:gs pos="50000">
                <a:srgbClr val="D79E9D"/>
              </a:gs>
              <a:gs pos="100000">
                <a:srgbClr val="D48C8B"/>
              </a:gs>
            </a:gsLst>
            <a:lin ang="5400000"/>
          </a:gradFill>
          <a:ln w="6350" cmpd="sng">
            <a:solidFill>
              <a:schemeClr val="accent2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defRPr/>
            </a:pPr>
            <a:endParaRPr lang="en-US" altLang="ja-JP" sz="440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ea typeface="ＭＳ Ｐゴシック" panose="020B0600070205080204" pitchFamily="50" charset="-128"/>
            </a:endParaRPr>
          </a:p>
          <a:p>
            <a:pPr algn="ctr" eaLnBrk="1" hangingPunct="1">
              <a:defRPr/>
            </a:pPr>
            <a:r>
              <a:rPr lang="ja-JP" altLang="en-US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ea typeface="ＭＳ Ｐゴシック" panose="020B0600070205080204" pitchFamily="50" charset="-128"/>
              </a:rPr>
              <a:t>緩和ケア</a:t>
            </a:r>
          </a:p>
        </p:txBody>
      </p:sp>
      <p:sp>
        <p:nvSpPr>
          <p:cNvPr id="31749" name="テキスト ボックス 1">
            <a:extLst>
              <a:ext uri="{FF2B5EF4-FFF2-40B4-BE49-F238E27FC236}">
                <a16:creationId xmlns:a16="http://schemas.microsoft.com/office/drawing/2014/main" id="{E298D7BB-04AD-A24B-9AFC-95FB726BF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9" y="3616325"/>
            <a:ext cx="2755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こころ</a:t>
            </a:r>
          </a:p>
        </p:txBody>
      </p:sp>
      <p:sp>
        <p:nvSpPr>
          <p:cNvPr id="31750" name="テキスト ボックス 1">
            <a:extLst>
              <a:ext uri="{FF2B5EF4-FFF2-40B4-BE49-F238E27FC236}">
                <a16:creationId xmlns:a16="http://schemas.microsoft.com/office/drawing/2014/main" id="{28776DA3-C905-9C4E-995B-EC600C33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13" y="3586164"/>
            <a:ext cx="2754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からだ</a:t>
            </a:r>
          </a:p>
        </p:txBody>
      </p:sp>
      <p:pic>
        <p:nvPicPr>
          <p:cNvPr id="31751" name="図 8">
            <a:extLst>
              <a:ext uri="{FF2B5EF4-FFF2-40B4-BE49-F238E27FC236}">
                <a16:creationId xmlns:a16="http://schemas.microsoft.com/office/drawing/2014/main" id="{14CBE067-09D3-0840-9410-0451F698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8" y="2822575"/>
            <a:ext cx="41068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3" descr="http://1.bp.blogspot.com/-wzufAH-3Rp4/UZoVgVsEUFI/AAAAAAAATjs/GCTEgL56mrs/s800/fukidashi10.png">
            <a:extLst>
              <a:ext uri="{FF2B5EF4-FFF2-40B4-BE49-F238E27FC236}">
                <a16:creationId xmlns:a16="http://schemas.microsoft.com/office/drawing/2014/main" id="{BD39372E-33D4-984F-99E0-1DAE61B54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5" y="4435476"/>
            <a:ext cx="27130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テキスト ボックス 1">
            <a:extLst>
              <a:ext uri="{FF2B5EF4-FFF2-40B4-BE49-F238E27FC236}">
                <a16:creationId xmlns:a16="http://schemas.microsoft.com/office/drawing/2014/main" id="{3516B662-48FF-174B-A646-162549D0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4678363"/>
            <a:ext cx="2755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がんと</a:t>
            </a:r>
            <a:endParaRPr lang="en-US" altLang="ja-JP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言われたら</a:t>
            </a:r>
            <a:endParaRPr lang="en-US" altLang="ja-JP" sz="24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すぐに</a:t>
            </a:r>
          </a:p>
        </p:txBody>
      </p:sp>
      <p:sp>
        <p:nvSpPr>
          <p:cNvPr id="20490" name="テキスト ボックス 1">
            <a:extLst>
              <a:ext uri="{FF2B5EF4-FFF2-40B4-BE49-F238E27FC236}">
                <a16:creationId xmlns:a16="http://schemas.microsoft.com/office/drawing/2014/main" id="{9EE6ED0D-4B93-D545-8611-23680B546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484315"/>
            <a:ext cx="2755900" cy="1569660"/>
          </a:xfrm>
          <a:prstGeom prst="rect">
            <a:avLst/>
          </a:prstGeom>
          <a:gradFill rotWithShape="1">
            <a:gsLst>
              <a:gs pos="0">
                <a:srgbClr val="DFE5F0"/>
              </a:gs>
              <a:gs pos="50000">
                <a:srgbClr val="D3DBEA"/>
              </a:gs>
              <a:gs pos="100000">
                <a:srgbClr val="CCD7E9"/>
              </a:gs>
            </a:gsLst>
            <a:lin ang="5400000"/>
          </a:gradFill>
          <a:ln w="6350">
            <a:solidFill>
              <a:srgbClr val="B2C1D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b="1"/>
              <a:t>治らなくても</a:t>
            </a:r>
            <a:endParaRPr lang="en-US" altLang="ja-JP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b="1"/>
              <a:t>最期まで</a:t>
            </a:r>
            <a:endParaRPr lang="en-US" altLang="ja-JP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b="1"/>
              <a:t>自分らしく</a:t>
            </a:r>
            <a:endParaRPr lang="en-US" altLang="ja-JP" sz="2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400" b="1"/>
              <a:t>過ごせる</a:t>
            </a:r>
          </a:p>
        </p:txBody>
      </p:sp>
      <p:sp>
        <p:nvSpPr>
          <p:cNvPr id="31755" name="正方形/長方形 10">
            <a:extLst>
              <a:ext uri="{FF2B5EF4-FFF2-40B4-BE49-F238E27FC236}">
                <a16:creationId xmlns:a16="http://schemas.microsoft.com/office/drawing/2014/main" id="{0BD2880E-3A80-114B-A0DE-2757603A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 autoUpdateAnimBg="0"/>
      <p:bldP spid="20490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8">
            <a:extLst>
              <a:ext uri="{FF2B5EF4-FFF2-40B4-BE49-F238E27FC236}">
                <a16:creationId xmlns:a16="http://schemas.microsoft.com/office/drawing/2014/main" id="{76708401-2D57-4345-9338-633231AC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テキスト ボックス 1">
            <a:extLst>
              <a:ext uri="{FF2B5EF4-FFF2-40B4-BE49-F238E27FC236}">
                <a16:creationId xmlns:a16="http://schemas.microsoft.com/office/drawing/2014/main" id="{785532D8-DD63-114D-9B85-A847FBD1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115890"/>
            <a:ext cx="89233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●がんになっても働くことができる？</a:t>
            </a:r>
          </a:p>
        </p:txBody>
      </p:sp>
      <p:sp>
        <p:nvSpPr>
          <p:cNvPr id="21508" name="テキスト ボックス 1">
            <a:extLst>
              <a:ext uri="{FF2B5EF4-FFF2-40B4-BE49-F238E27FC236}">
                <a16:creationId xmlns:a16="http://schemas.microsoft.com/office/drawing/2014/main" id="{60B83B50-026D-374C-8662-800B5D0DE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5" y="1196975"/>
            <a:ext cx="57610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がんの治療を続けながら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仕事をしている人も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たくさんいます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pic>
        <p:nvPicPr>
          <p:cNvPr id="32773" name="Picture 2" descr="働く人たちのイラスト（高齢者）">
            <a:extLst>
              <a:ext uri="{FF2B5EF4-FFF2-40B4-BE49-F238E27FC236}">
                <a16:creationId xmlns:a16="http://schemas.microsoft.com/office/drawing/2014/main" id="{742FABFD-5800-1D43-9FBC-C7B54BD6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2" y="3065465"/>
            <a:ext cx="5668963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正方形/長方形 5">
            <a:extLst>
              <a:ext uri="{FF2B5EF4-FFF2-40B4-BE49-F238E27FC236}">
                <a16:creationId xmlns:a16="http://schemas.microsoft.com/office/drawing/2014/main" id="{9D67CE28-BAE4-944C-B0AA-BC09B822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第７問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513842" y="1427374"/>
            <a:ext cx="9164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5400">
                <a:latin typeface="MS PGothic" panose="020B0600070205080204" pitchFamily="34" charset="-128"/>
                <a:ea typeface="MS PGothic" panose="020B0600070205080204" pitchFamily="34" charset="-128"/>
              </a:rPr>
              <a:t>がん患者さんにとって</a:t>
            </a:r>
            <a:endParaRPr lang="en-US" altLang="ja-JP" sz="5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5400">
                <a:latin typeface="MS PGothic" panose="020B0600070205080204" pitchFamily="34" charset="-128"/>
                <a:ea typeface="MS PGothic" panose="020B0600070205080204" pitchFamily="34" charset="-128"/>
              </a:rPr>
              <a:t>大切なことは、次のうちどれ？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1597578" y="5251459"/>
            <a:ext cx="920957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4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4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A〜D</a:t>
            </a:r>
            <a:r>
              <a:rPr lang="ja-JP" altLang="en-US" sz="4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どれでも正解</a:t>
            </a:r>
            <a:endParaRPr lang="en-US" altLang="ja-JP" sz="4000" b="1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3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lang="ja-JP" altLang="en-US" sz="3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これら以外にもあります。大切なことは人それぞれ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181896" y="3871137"/>
            <a:ext cx="100409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病気を治すこと　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B. 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痛みやつらさがないこと　　　</a:t>
            </a:r>
            <a:endParaRPr lang="en-US" altLang="ja-JP" sz="32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家族や大切な人と暮らすこと　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仕事が続けられること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6D0F797D-436C-D744-95EF-AEF985333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84D7A407-F98E-B741-9604-3A1C4659C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5445224"/>
            <a:ext cx="812800" cy="812800"/>
          </a:xfrm>
          <a:prstGeom prst="rect">
            <a:avLst/>
          </a:prstGeom>
        </p:spPr>
      </p:pic>
      <p:pic>
        <p:nvPicPr>
          <p:cNvPr id="3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F698A69B-E8F3-C248-A8C0-BF3045A968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85416" y="3717032"/>
            <a:ext cx="812800" cy="8128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6B735A2-5C66-0F4A-B7CA-10C1E10C17BD}"/>
              </a:ext>
            </a:extLst>
          </p:cNvPr>
          <p:cNvSpPr/>
          <p:nvPr/>
        </p:nvSpPr>
        <p:spPr>
          <a:xfrm>
            <a:off x="1504952" y="3132257"/>
            <a:ext cx="91821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（答えは一つとは限りません）</a:t>
            </a:r>
          </a:p>
        </p:txBody>
      </p:sp>
    </p:spTree>
    <p:extLst>
      <p:ext uri="{BB962C8B-B14F-4D97-AF65-F5344CB8AC3E}">
        <p14:creationId xmlns:p14="http://schemas.microsoft.com/office/powerpoint/2010/main" val="31726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6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図 8">
            <a:extLst>
              <a:ext uri="{FF2B5EF4-FFF2-40B4-BE49-F238E27FC236}">
                <a16:creationId xmlns:a16="http://schemas.microsoft.com/office/drawing/2014/main" id="{90AACAAC-6455-9B4E-97BB-41D3DAF0B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テキスト ボックス 1">
            <a:extLst>
              <a:ext uri="{FF2B5EF4-FFF2-40B4-BE49-F238E27FC236}">
                <a16:creationId xmlns:a16="http://schemas.microsoft.com/office/drawing/2014/main" id="{86FF8CA8-1C95-4C45-98F1-111846093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7" y="188914"/>
            <a:ext cx="6842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●がん患者さんの生活って？</a:t>
            </a:r>
          </a:p>
        </p:txBody>
      </p:sp>
      <p:sp>
        <p:nvSpPr>
          <p:cNvPr id="22532" name="テキスト ボックス 1">
            <a:extLst>
              <a:ext uri="{FF2B5EF4-FFF2-40B4-BE49-F238E27FC236}">
                <a16:creationId xmlns:a16="http://schemas.microsoft.com/office/drawing/2014/main" id="{80352B9C-21BE-7148-B832-B6891563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125541"/>
            <a:ext cx="57594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がんと共に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生きることができる</a:t>
            </a:r>
          </a:p>
        </p:txBody>
      </p:sp>
      <p:sp>
        <p:nvSpPr>
          <p:cNvPr id="22533" name="テキスト ボックス 1">
            <a:extLst>
              <a:ext uri="{FF2B5EF4-FFF2-40B4-BE49-F238E27FC236}">
                <a16:creationId xmlns:a16="http://schemas.microsoft.com/office/drawing/2014/main" id="{2D7EBE15-8EA9-2B42-B7FE-9FE7455FC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2889" y="2636839"/>
            <a:ext cx="45370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治療をしながら、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変わらない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生活もできる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pic>
        <p:nvPicPr>
          <p:cNvPr id="34822" name="図 9" descr="fuladance_obaasan.png">
            <a:extLst>
              <a:ext uri="{FF2B5EF4-FFF2-40B4-BE49-F238E27FC236}">
                <a16:creationId xmlns:a16="http://schemas.microsoft.com/office/drawing/2014/main" id="{0D305247-4A87-904D-949C-56072D76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5" y="3068637"/>
            <a:ext cx="287178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図 10" descr="nouka_ase_fuku.png">
            <a:extLst>
              <a:ext uri="{FF2B5EF4-FFF2-40B4-BE49-F238E27FC236}">
                <a16:creationId xmlns:a16="http://schemas.microsoft.com/office/drawing/2014/main" id="{EECD6CA1-3EA1-B14D-B719-618AF001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84539"/>
            <a:ext cx="31623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テキスト ボックス 1">
            <a:extLst>
              <a:ext uri="{FF2B5EF4-FFF2-40B4-BE49-F238E27FC236}">
                <a16:creationId xmlns:a16="http://schemas.microsoft.com/office/drawing/2014/main" id="{AAEB3926-BE7D-9441-9ABD-73CA1E8C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052" y="4849816"/>
            <a:ext cx="4537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自分らしく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生きる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sp>
        <p:nvSpPr>
          <p:cNvPr id="34825" name="正方形/長方形 8">
            <a:extLst>
              <a:ext uri="{FF2B5EF4-FFF2-40B4-BE49-F238E27FC236}">
                <a16:creationId xmlns:a16="http://schemas.microsoft.com/office/drawing/2014/main" id="{29A904C8-1BF4-744F-AEEF-E4E52D8E0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590" y="6582324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utoUpdateAnimBg="0"/>
      <p:bldP spid="22533" grpId="0" autoUpdateAnimBg="0"/>
      <p:bldP spid="225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テキスト ボックス 3">
            <a:extLst>
              <a:ext uri="{FF2B5EF4-FFF2-40B4-BE49-F238E27FC236}">
                <a16:creationId xmlns:a16="http://schemas.microsoft.com/office/drawing/2014/main" id="{A19A7289-3E48-2B4D-9D82-155135586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524" y="858617"/>
            <a:ext cx="10764253" cy="105054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8500"/>
              </a:lnSpc>
              <a:spcBef>
                <a:spcPct val="0"/>
              </a:spcBef>
              <a:buNone/>
            </a:pPr>
            <a:r>
              <a:rPr lang="ja-JP" altLang="en-US" sz="6500" b="1">
                <a:solidFill>
                  <a:srgbClr val="40404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クイズで学ぼう！がんのこと</a:t>
            </a:r>
            <a:endParaRPr lang="en-US" altLang="ja-JP" sz="6500" b="1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" name="wintercarnival.mp3">
            <a:hlinkClick r:id="" action="ppaction://media"/>
            <a:extLst>
              <a:ext uri="{FF2B5EF4-FFF2-40B4-BE49-F238E27FC236}">
                <a16:creationId xmlns:a16="http://schemas.microsoft.com/office/drawing/2014/main" id="{FB18D70B-2022-4D42-9823-4B5AAA67A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0688" y="2055019"/>
            <a:ext cx="812800" cy="812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BD8034-C8FB-914E-93B0-D074FBF6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572" y="2716220"/>
            <a:ext cx="6202158" cy="41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図 8">
            <a:extLst>
              <a:ext uri="{FF2B5EF4-FFF2-40B4-BE49-F238E27FC236}">
                <a16:creationId xmlns:a16="http://schemas.microsoft.com/office/drawing/2014/main" id="{56974B65-6C89-814E-A531-76B214C7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テキスト ボックス 1">
            <a:extLst>
              <a:ext uri="{FF2B5EF4-FFF2-40B4-BE49-F238E27FC236}">
                <a16:creationId xmlns:a16="http://schemas.microsoft.com/office/drawing/2014/main" id="{6AAEC33A-E0D7-CA49-97B4-61407A0D9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88914"/>
            <a:ext cx="78501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●がん患者さんの相談窓口</a:t>
            </a:r>
          </a:p>
        </p:txBody>
      </p:sp>
      <p:sp>
        <p:nvSpPr>
          <p:cNvPr id="23556" name="テキスト ボックス 1">
            <a:extLst>
              <a:ext uri="{FF2B5EF4-FFF2-40B4-BE49-F238E27FC236}">
                <a16:creationId xmlns:a16="http://schemas.microsoft.com/office/drawing/2014/main" id="{565C07B4-ED46-D846-97E7-EA6C18806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341439"/>
            <a:ext cx="80645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○がん相談支援センター</a:t>
            </a:r>
            <a:endParaRPr lang="en-US" altLang="ja-JP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福井県内の大きな病院にあります</a:t>
            </a:r>
            <a:endParaRPr lang="en-US" altLang="ja-JP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○がん患者会</a:t>
            </a:r>
            <a:endParaRPr lang="en-US" altLang="ja-JP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患者さん同士でお話する場があります</a:t>
            </a:r>
            <a:endParaRPr lang="en-US" altLang="ja-JP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ja-JP" altLang="en-US" sz="3600">
              <a:latin typeface="Times New Roman" panose="02020603050405020304" pitchFamily="18" charset="0"/>
            </a:endParaRPr>
          </a:p>
        </p:txBody>
      </p:sp>
      <p:pic>
        <p:nvPicPr>
          <p:cNvPr id="35845" name="図 7" descr="kaigi_ojiisan_obaasan.png">
            <a:extLst>
              <a:ext uri="{FF2B5EF4-FFF2-40B4-BE49-F238E27FC236}">
                <a16:creationId xmlns:a16="http://schemas.microsoft.com/office/drawing/2014/main" id="{DA72039B-1106-AA4D-8DE4-62F2FF01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1437"/>
            <a:ext cx="2827339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図 8" descr="medical_seishinka_woman.png">
            <a:extLst>
              <a:ext uri="{FF2B5EF4-FFF2-40B4-BE49-F238E27FC236}">
                <a16:creationId xmlns:a16="http://schemas.microsoft.com/office/drawing/2014/main" id="{73CE1252-EDAC-DC40-A161-CFFA112F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6" y="4005265"/>
            <a:ext cx="285273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CB4A134C-AC8E-D047-8DC3-24240DC52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054" y="6581001"/>
            <a:ext cx="40221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ＮＰＯ法人がんサポートかごしま制作スライドより一部改変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05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図 8">
            <a:extLst>
              <a:ext uri="{FF2B5EF4-FFF2-40B4-BE49-F238E27FC236}">
                <a16:creationId xmlns:a16="http://schemas.microsoft.com/office/drawing/2014/main" id="{75FB2AF8-E21B-6449-918E-B27F70CC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テキスト ボックス 1">
            <a:extLst>
              <a:ext uri="{FF2B5EF4-FFF2-40B4-BE49-F238E27FC236}">
                <a16:creationId xmlns:a16="http://schemas.microsoft.com/office/drawing/2014/main" id="{627071FC-A24F-0146-BF1B-CD892C302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2" y="123826"/>
            <a:ext cx="8924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●がん患者さんが身近にいるみんなへ</a:t>
            </a:r>
          </a:p>
        </p:txBody>
      </p:sp>
      <p:sp>
        <p:nvSpPr>
          <p:cNvPr id="24580" name="テキスト ボックス 1">
            <a:extLst>
              <a:ext uri="{FF2B5EF4-FFF2-40B4-BE49-F238E27FC236}">
                <a16:creationId xmlns:a16="http://schemas.microsoft.com/office/drawing/2014/main" id="{B0923E47-249F-2E44-9C68-B5F7EBAA8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5" y="1196975"/>
            <a:ext cx="57610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１年間で親が、がんになる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子どもたち（１８歳未満）は</a:t>
            </a:r>
            <a:endParaRPr lang="en-US" altLang="ja-JP" sz="40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８万７千人</a:t>
            </a:r>
            <a:endParaRPr lang="en-US" altLang="ja-JP" sz="4000">
              <a:latin typeface="Times New Roman" panose="02020603050405020304" pitchFamily="18" charset="0"/>
            </a:endParaRPr>
          </a:p>
        </p:txBody>
      </p:sp>
      <p:pic>
        <p:nvPicPr>
          <p:cNvPr id="36869" name="Picture 2" descr="絵本を読み聞かせている女性のイラスト">
            <a:extLst>
              <a:ext uri="{FF2B5EF4-FFF2-40B4-BE49-F238E27FC236}">
                <a16:creationId xmlns:a16="http://schemas.microsoft.com/office/drawing/2014/main" id="{A925277C-88D2-DA4F-BF83-BEDD95647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284540"/>
            <a:ext cx="29733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1">
            <a:extLst>
              <a:ext uri="{FF2B5EF4-FFF2-40B4-BE49-F238E27FC236}">
                <a16:creationId xmlns:a16="http://schemas.microsoft.com/office/drawing/2014/main" id="{6B5A099B-3494-C642-B724-7CF9DCD74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137" y="3933826"/>
            <a:ext cx="44640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何ができるか</a:t>
            </a:r>
            <a:endParaRPr lang="en-US" altLang="ja-JP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3600">
                <a:latin typeface="Times New Roman" panose="02020603050405020304" pitchFamily="18" charset="0"/>
              </a:rPr>
              <a:t>考えてみよう</a:t>
            </a:r>
            <a:endParaRPr lang="en-US" altLang="ja-JP" sz="3600">
              <a:latin typeface="Times New Roman" panose="02020603050405020304" pitchFamily="18" charset="0"/>
            </a:endParaRPr>
          </a:p>
        </p:txBody>
      </p:sp>
      <p:sp>
        <p:nvSpPr>
          <p:cNvPr id="36871" name="正方形/長方形 6">
            <a:extLst>
              <a:ext uri="{FF2B5EF4-FFF2-40B4-BE49-F238E27FC236}">
                <a16:creationId xmlns:a16="http://schemas.microsoft.com/office/drawing/2014/main" id="{2EB97395-2AC0-A844-8963-395DB6589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9" y="6584951"/>
            <a:ext cx="64754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4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  <p:bldP spid="2458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2" y="128590"/>
            <a:ext cx="8924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●がん患者さんに聞いてみよう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323" y="2048442"/>
            <a:ext cx="729138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がんになった人の話を聞こう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今、どのような思いで、何を　</a:t>
            </a:r>
            <a:endParaRPr lang="en-US" altLang="ja-JP" sz="4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大切にして生活しているだろう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BA1634-549A-FC4F-950B-EEF2C0AE1F59}"/>
              </a:ext>
            </a:extLst>
          </p:cNvPr>
          <p:cNvSpPr txBox="1"/>
          <p:nvPr/>
        </p:nvSpPr>
        <p:spPr>
          <a:xfrm>
            <a:off x="2213295" y="5967867"/>
            <a:ext cx="7935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お話を聞いて、ワークシートに書いてみよう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29475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3EF9E0-AEF2-554D-B772-49C49C61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0962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DVD</a:t>
            </a:r>
            <a:r>
              <a:rPr kumimoji="1" lang="ja-JP" altLang="en-US" b="1">
                <a:latin typeface="Hiragino Kaku Gothic ProN W6" panose="020B0300000000000000" pitchFamily="34" charset="-128"/>
                <a:ea typeface="Hiragino Kaku Gothic ProN W6" panose="020B0300000000000000" pitchFamily="34" charset="-128"/>
              </a:rPr>
              <a:t>供覧</a:t>
            </a:r>
          </a:p>
        </p:txBody>
      </p:sp>
    </p:spTree>
    <p:extLst>
      <p:ext uri="{BB962C8B-B14F-4D97-AF65-F5344CB8AC3E}">
        <p14:creationId xmlns:p14="http://schemas.microsoft.com/office/powerpoint/2010/main" val="282725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-46037"/>
            <a:ext cx="9790113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2" y="128590"/>
            <a:ext cx="92434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●これからの自分の生活について考えよう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77" y="1958513"/>
            <a:ext cx="7054041" cy="29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学んだことをふりかえり、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これからどんなことを大切にしていきたいと考えるか書こう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BA1634-549A-FC4F-950B-EEF2C0AE1F59}"/>
              </a:ext>
            </a:extLst>
          </p:cNvPr>
          <p:cNvSpPr txBox="1"/>
          <p:nvPr/>
        </p:nvSpPr>
        <p:spPr>
          <a:xfrm>
            <a:off x="2927650" y="5964200"/>
            <a:ext cx="5344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※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ワークシートに書いてみよう</a:t>
            </a:r>
          </a:p>
        </p:txBody>
      </p:sp>
    </p:spTree>
    <p:extLst>
      <p:ext uri="{BB962C8B-B14F-4D97-AF65-F5344CB8AC3E}">
        <p14:creationId xmlns:p14="http://schemas.microsoft.com/office/powerpoint/2010/main" val="10668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図 8">
            <a:extLst>
              <a:ext uri="{FF2B5EF4-FFF2-40B4-BE49-F238E27FC236}">
                <a16:creationId xmlns:a16="http://schemas.microsoft.com/office/drawing/2014/main" id="{351F30BF-5ADB-554B-A3B4-B4682040D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7" y="128590"/>
            <a:ext cx="10491256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テキスト ボックス 1">
            <a:extLst>
              <a:ext uri="{FF2B5EF4-FFF2-40B4-BE49-F238E27FC236}">
                <a16:creationId xmlns:a16="http://schemas.microsoft.com/office/drawing/2014/main" id="{C49BEED8-7496-EA4F-8D40-961E2F0B3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2" y="264391"/>
            <a:ext cx="10564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●がんについて学んだことをお家の人に伝えよう</a:t>
            </a:r>
          </a:p>
        </p:txBody>
      </p:sp>
      <p:sp>
        <p:nvSpPr>
          <p:cNvPr id="25604" name="テキスト ボックス 1">
            <a:extLst>
              <a:ext uri="{FF2B5EF4-FFF2-40B4-BE49-F238E27FC236}">
                <a16:creationId xmlns:a16="http://schemas.microsoft.com/office/drawing/2014/main" id="{0F5A7072-2948-FD4F-8779-CBCECD1DF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308" y="1571177"/>
            <a:ext cx="8996757" cy="196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お家の人と、毎日の生活をふりかえり、学んだことを説明しよう！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1">
            <a:extLst>
              <a:ext uri="{FF2B5EF4-FFF2-40B4-BE49-F238E27FC236}">
                <a16:creationId xmlns:a16="http://schemas.microsoft.com/office/drawing/2014/main" id="{FFBFB670-44AA-D54A-8CFA-A4EE7E686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67" y="3999237"/>
            <a:ext cx="4712623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・食事は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・運動は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・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20</a:t>
            </a:r>
            <a:r>
              <a:rPr lang="ja-JP" alt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歳以上の人は</a:t>
            </a:r>
            <a:r>
              <a:rPr lang="en-US" altLang="ja-JP" sz="3600" dirty="0">
                <a:latin typeface="MS PGothic" panose="020B0600070205080204" pitchFamily="34" charset="-128"/>
                <a:ea typeface="MS PGothic" panose="020B0600070205080204" pitchFamily="34" charset="-128"/>
              </a:rPr>
              <a:t>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9B7F8C-BAEA-4449-A915-040E24084E04}"/>
              </a:ext>
            </a:extLst>
          </p:cNvPr>
          <p:cNvSpPr/>
          <p:nvPr/>
        </p:nvSpPr>
        <p:spPr>
          <a:xfrm>
            <a:off x="5314488" y="5867485"/>
            <a:ext cx="6572711" cy="9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たばこを吸っている？お酒はどれくらい飲む？がん検診を受けている？</a:t>
            </a: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7F56AB-2F8E-FB45-9D0F-7775B6E1654F}"/>
              </a:ext>
            </a:extLst>
          </p:cNvPr>
          <p:cNvSpPr/>
          <p:nvPr/>
        </p:nvSpPr>
        <p:spPr>
          <a:xfrm>
            <a:off x="3468758" y="4117985"/>
            <a:ext cx="6928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お肉と野菜のバランスは？塩辛いものばかり食べていない？</a:t>
            </a: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34F9FDD-587E-A447-BCDF-4B6A81D8D975}"/>
              </a:ext>
            </a:extLst>
          </p:cNvPr>
          <p:cNvSpPr/>
          <p:nvPr/>
        </p:nvSpPr>
        <p:spPr>
          <a:xfrm>
            <a:off x="3468759" y="50720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ja-JP" alt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汗をかく運動は１週間に何回している？</a:t>
            </a:r>
            <a:endParaRPr lang="en-US" altLang="ja-JP" sz="28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0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utoUpdateAnimBg="0"/>
      <p:bldP spid="6" grpId="0" autoUpdateAnimBg="0"/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正方形/長方形 1">
            <a:extLst>
              <a:ext uri="{FF2B5EF4-FFF2-40B4-BE49-F238E27FC236}">
                <a16:creationId xmlns:a16="http://schemas.microsoft.com/office/drawing/2014/main" id="{927C5C4D-8DDF-A042-AAB5-BDE184E3F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40" y="-55563"/>
            <a:ext cx="9790113" cy="979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pic>
        <p:nvPicPr>
          <p:cNvPr id="9219" name="Picture 2" descr="http://1.bp.blogspot.com/-tcC_eU494BA/UNgpQfb5xEI/AAAAAAAAJZk/T7LEjbpZ1lc/s1600/mark_arrow_right.png">
            <a:extLst>
              <a:ext uri="{FF2B5EF4-FFF2-40B4-BE49-F238E27FC236}">
                <a16:creationId xmlns:a16="http://schemas.microsoft.com/office/drawing/2014/main" id="{57AE6510-B3A4-9447-956E-6E4276750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3" y="4414841"/>
            <a:ext cx="2003425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テキスト ボックス 1">
            <a:extLst>
              <a:ext uri="{FF2B5EF4-FFF2-40B4-BE49-F238E27FC236}">
                <a16:creationId xmlns:a16="http://schemas.microsoft.com/office/drawing/2014/main" id="{FA1E64F5-25B1-3A45-A3F8-A211C2C2E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6" y="1509714"/>
            <a:ext cx="7073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人間の体は、細胞からできています。</a:t>
            </a:r>
            <a:endParaRPr lang="en-US" altLang="ja-JP" sz="2800">
              <a:latin typeface="Times New Roman" panose="02020603050405020304" pitchFamily="18" charset="0"/>
            </a:endParaRPr>
          </a:p>
        </p:txBody>
      </p:sp>
      <p:sp>
        <p:nvSpPr>
          <p:cNvPr id="9221" name="テキスト ボックス 3">
            <a:extLst>
              <a:ext uri="{FF2B5EF4-FFF2-40B4-BE49-F238E27FC236}">
                <a16:creationId xmlns:a16="http://schemas.microsoft.com/office/drawing/2014/main" id="{CBFA394D-A01D-EA42-8556-1F7EBA19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90" y="157164"/>
            <a:ext cx="6480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●がんとは？</a:t>
            </a:r>
          </a:p>
        </p:txBody>
      </p:sp>
      <p:pic>
        <p:nvPicPr>
          <p:cNvPr id="5126" name="図 5">
            <a:extLst>
              <a:ext uri="{FF2B5EF4-FFF2-40B4-BE49-F238E27FC236}">
                <a16:creationId xmlns:a16="http://schemas.microsoft.com/office/drawing/2014/main" id="{67AA393D-CCC0-D344-AFB4-10A28742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5" y="2533651"/>
            <a:ext cx="348138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図 6">
            <a:extLst>
              <a:ext uri="{FF2B5EF4-FFF2-40B4-BE49-F238E27FC236}">
                <a16:creationId xmlns:a16="http://schemas.microsoft.com/office/drawing/2014/main" id="{EBA32766-2CDA-A54E-ACE5-B8714942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7" y="2473328"/>
            <a:ext cx="3541713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テキスト ボックス 7">
            <a:extLst>
              <a:ext uri="{FF2B5EF4-FFF2-40B4-BE49-F238E27FC236}">
                <a16:creationId xmlns:a16="http://schemas.microsoft.com/office/drawing/2014/main" id="{CE529E5E-DFE1-6A4B-84D6-909AFAB6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6" y="2962277"/>
            <a:ext cx="237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latin typeface="Times New Roman" panose="02020603050405020304" pitchFamily="18" charset="0"/>
              </a:rPr>
              <a:t>正常な細胞</a:t>
            </a:r>
            <a:endParaRPr lang="en-US" altLang="ja-JP" sz="2800" dirty="0">
              <a:latin typeface="Times New Roman" panose="02020603050405020304" pitchFamily="18" charset="0"/>
            </a:endParaRPr>
          </a:p>
        </p:txBody>
      </p:sp>
      <p:sp>
        <p:nvSpPr>
          <p:cNvPr id="9225" name="テキスト ボックス 8">
            <a:extLst>
              <a:ext uri="{FF2B5EF4-FFF2-40B4-BE49-F238E27FC236}">
                <a16:creationId xmlns:a16="http://schemas.microsoft.com/office/drawing/2014/main" id="{4B432B67-BA9A-4940-9A45-8334926E3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9" y="2959875"/>
            <a:ext cx="2376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FFFF"/>
                </a:solidFill>
                <a:latin typeface="Times New Roman" panose="02020603050405020304" pitchFamily="18" charset="0"/>
              </a:rPr>
              <a:t>異常な細胞</a:t>
            </a:r>
            <a:endParaRPr lang="en-US" altLang="ja-JP" sz="28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800" dirty="0">
                <a:solidFill>
                  <a:srgbClr val="FFFFFF"/>
                </a:solidFill>
                <a:latin typeface="Times New Roman" panose="02020603050405020304" pitchFamily="18" charset="0"/>
              </a:rPr>
              <a:t>=</a:t>
            </a:r>
            <a:r>
              <a:rPr lang="ja-JP" altLang="en-US" sz="2800">
                <a:solidFill>
                  <a:srgbClr val="FFFFFF"/>
                </a:solidFill>
                <a:latin typeface="Times New Roman" panose="02020603050405020304" pitchFamily="18" charset="0"/>
              </a:rPr>
              <a:t>がん細胞</a:t>
            </a:r>
            <a:endParaRPr lang="en-US" altLang="ja-JP" sz="28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30" name="図 9">
            <a:extLst>
              <a:ext uri="{FF2B5EF4-FFF2-40B4-BE49-F238E27FC236}">
                <a16:creationId xmlns:a16="http://schemas.microsoft.com/office/drawing/2014/main" id="{01E957BC-699B-284A-AC54-7469A83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4" y="3192464"/>
            <a:ext cx="12112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正方形/長方形 10">
            <a:extLst>
              <a:ext uri="{FF2B5EF4-FFF2-40B4-BE49-F238E27FC236}">
                <a16:creationId xmlns:a16="http://schemas.microsoft.com/office/drawing/2014/main" id="{2B8864BD-DA87-5D49-8E67-08477283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41" y="6384925"/>
            <a:ext cx="647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20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72308" y="361174"/>
            <a:ext cx="4022133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第１問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361666" y="1628002"/>
            <a:ext cx="883961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がん細胞は、おとなの体の中で</a:t>
            </a:r>
            <a:endParaRPr lang="en-US" altLang="ja-JP" sz="4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4400"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日どれくらいできているでしょう？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defRPr/>
            </a:pPr>
            <a:endParaRPr lang="ja-JP" altLang="en-US" sz="4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A. 1000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個以上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B. 10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個以上　</a:t>
            </a:r>
            <a:r>
              <a:rPr lang="en-US" altLang="ja-JP" sz="4000" dirty="0">
                <a:latin typeface="MS PGothic" panose="020B0600070205080204" pitchFamily="34" charset="-128"/>
                <a:ea typeface="MS PGothic" panose="020B0600070205080204" pitchFamily="34" charset="-128"/>
              </a:rPr>
              <a:t>C. 0</a:t>
            </a:r>
            <a:r>
              <a:rPr lang="ja-JP" altLang="en-US" sz="4000">
                <a:latin typeface="MS PGothic" panose="020B0600070205080204" pitchFamily="34" charset="-128"/>
                <a:ea typeface="MS PGothic" panose="020B0600070205080204" pitchFamily="34" charset="-128"/>
              </a:rPr>
              <a:t>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159213" y="5634041"/>
            <a:ext cx="5648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48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48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A. 1000</a:t>
            </a:r>
            <a:r>
              <a:rPr lang="ja-JP" altLang="en-US" sz="4800" b="1">
                <a:latin typeface="MS PGothic" panose="020B0600070205080204" pitchFamily="34" charset="-128"/>
                <a:ea typeface="MS PGothic" panose="020B0600070205080204" pitchFamily="34" charset="-128"/>
              </a:rPr>
              <a:t>個以上</a:t>
            </a:r>
          </a:p>
        </p:txBody>
      </p:sp>
      <p:pic>
        <p:nvPicPr>
          <p:cNvPr id="3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FD7DFF23-CE6F-B441-AA2F-1FE9204F8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7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514E8347-B1DA-D045-AE85-32545CD741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3554413"/>
            <a:ext cx="812800" cy="812800"/>
          </a:xfrm>
          <a:prstGeom prst="rect">
            <a:avLst/>
          </a:prstGeom>
        </p:spPr>
      </p:pic>
      <p:pic>
        <p:nvPicPr>
          <p:cNvPr id="8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CCE61853-E64F-CA48-AA10-315FDFD7A0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正方形/長方形 145">
            <a:extLst>
              <a:ext uri="{FF2B5EF4-FFF2-40B4-BE49-F238E27FC236}">
                <a16:creationId xmlns:a16="http://schemas.microsoft.com/office/drawing/2014/main" id="{905E9038-7661-CB41-87A6-AC6B1326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40" y="-55562"/>
            <a:ext cx="9790113" cy="98583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43" name="角丸四角形 144">
            <a:extLst>
              <a:ext uri="{FF2B5EF4-FFF2-40B4-BE49-F238E27FC236}">
                <a16:creationId xmlns:a16="http://schemas.microsoft.com/office/drawing/2014/main" id="{863870C3-C41B-7C40-8C9D-27F91D7E0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208338"/>
            <a:ext cx="660400" cy="576263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44" name="円/楕円 75">
            <a:extLst>
              <a:ext uri="{FF2B5EF4-FFF2-40B4-BE49-F238E27FC236}">
                <a16:creationId xmlns:a16="http://schemas.microsoft.com/office/drawing/2014/main" id="{18152031-F01C-5A44-ACA8-43D3B59F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5" y="3335337"/>
            <a:ext cx="388937" cy="323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45" name="角丸四角形 77">
            <a:extLst>
              <a:ext uri="{FF2B5EF4-FFF2-40B4-BE49-F238E27FC236}">
                <a16:creationId xmlns:a16="http://schemas.microsoft.com/office/drawing/2014/main" id="{04C9D12A-EB47-0749-BB54-BEFA3F9CB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6" y="2109789"/>
            <a:ext cx="587375" cy="576263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46" name="円/楕円 75">
            <a:extLst>
              <a:ext uri="{FF2B5EF4-FFF2-40B4-BE49-F238E27FC236}">
                <a16:creationId xmlns:a16="http://schemas.microsoft.com/office/drawing/2014/main" id="{20B9B6AF-D5A9-8042-B96A-585013A5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3790" y="2254249"/>
            <a:ext cx="388937" cy="323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47" name="Rectangle 1">
            <a:extLst>
              <a:ext uri="{FF2B5EF4-FFF2-40B4-BE49-F238E27FC236}">
                <a16:creationId xmlns:a16="http://schemas.microsoft.com/office/drawing/2014/main" id="{1E9A26E3-F756-E943-B3AF-137DF7F1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851" y="136596"/>
            <a:ext cx="6200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4000">
                <a:latin typeface="Times New Roman" panose="02020603050405020304" pitchFamily="18" charset="0"/>
              </a:rPr>
              <a:t>●がん細胞が増える仕組み</a:t>
            </a:r>
            <a:endParaRPr lang="en-US" altLang="ja-JP">
              <a:latin typeface="Times New Roman" panose="02020603050405020304" pitchFamily="18" charset="0"/>
            </a:endParaRPr>
          </a:p>
        </p:txBody>
      </p:sp>
      <p:grpSp>
        <p:nvGrpSpPr>
          <p:cNvPr id="10248" name="Group 8">
            <a:extLst>
              <a:ext uri="{FF2B5EF4-FFF2-40B4-BE49-F238E27FC236}">
                <a16:creationId xmlns:a16="http://schemas.microsoft.com/office/drawing/2014/main" id="{48A74869-A4C1-A741-B571-EFA2E10AD203}"/>
              </a:ext>
            </a:extLst>
          </p:cNvPr>
          <p:cNvGrpSpPr>
            <a:grpSpLocks/>
          </p:cNvGrpSpPr>
          <p:nvPr/>
        </p:nvGrpSpPr>
        <p:grpSpPr bwMode="auto">
          <a:xfrm>
            <a:off x="3254378" y="1035053"/>
            <a:ext cx="587375" cy="576263"/>
            <a:chOff x="0" y="0"/>
            <a:chExt cx="1080120" cy="1152128"/>
          </a:xfrm>
        </p:grpSpPr>
        <p:sp>
          <p:nvSpPr>
            <p:cNvPr id="10385" name="角丸四角形 3">
              <a:extLst>
                <a:ext uri="{FF2B5EF4-FFF2-40B4-BE49-F238E27FC236}">
                  <a16:creationId xmlns:a16="http://schemas.microsoft.com/office/drawing/2014/main" id="{E24F512B-A852-C54E-9181-C6ADA322C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86" name="円/楕円 4">
              <a:extLst>
                <a:ext uri="{FF2B5EF4-FFF2-40B4-BE49-F238E27FC236}">
                  <a16:creationId xmlns:a16="http://schemas.microsoft.com/office/drawing/2014/main" id="{A8F8BFA9-7F28-6646-B85B-B50AD1AEB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49" name="Group 11">
            <a:extLst>
              <a:ext uri="{FF2B5EF4-FFF2-40B4-BE49-F238E27FC236}">
                <a16:creationId xmlns:a16="http://schemas.microsoft.com/office/drawing/2014/main" id="{16778C0F-6DC0-464A-BEC0-31D9A3E291CD}"/>
              </a:ext>
            </a:extLst>
          </p:cNvPr>
          <p:cNvGrpSpPr>
            <a:grpSpLocks/>
          </p:cNvGrpSpPr>
          <p:nvPr/>
        </p:nvGrpSpPr>
        <p:grpSpPr bwMode="auto">
          <a:xfrm>
            <a:off x="3252790" y="2125663"/>
            <a:ext cx="587375" cy="576263"/>
            <a:chOff x="0" y="0"/>
            <a:chExt cx="1080120" cy="1152128"/>
          </a:xfrm>
        </p:grpSpPr>
        <p:sp>
          <p:nvSpPr>
            <p:cNvPr id="10383" name="角丸四角形 14">
              <a:extLst>
                <a:ext uri="{FF2B5EF4-FFF2-40B4-BE49-F238E27FC236}">
                  <a16:creationId xmlns:a16="http://schemas.microsoft.com/office/drawing/2014/main" id="{F14D6184-6404-3D42-9769-EA399E21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84" name="円/楕円 15">
              <a:extLst>
                <a:ext uri="{FF2B5EF4-FFF2-40B4-BE49-F238E27FC236}">
                  <a16:creationId xmlns:a16="http://schemas.microsoft.com/office/drawing/2014/main" id="{4CADA913-05FC-9549-BD09-F08F20D3D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0" name="Group 14">
            <a:extLst>
              <a:ext uri="{FF2B5EF4-FFF2-40B4-BE49-F238E27FC236}">
                <a16:creationId xmlns:a16="http://schemas.microsoft.com/office/drawing/2014/main" id="{3AA22469-BF3E-4D4C-AAB4-CAEED077BE05}"/>
              </a:ext>
            </a:extLst>
          </p:cNvPr>
          <p:cNvGrpSpPr>
            <a:grpSpLocks/>
          </p:cNvGrpSpPr>
          <p:nvPr/>
        </p:nvGrpSpPr>
        <p:grpSpPr bwMode="auto">
          <a:xfrm>
            <a:off x="3254378" y="3206753"/>
            <a:ext cx="587375" cy="576263"/>
            <a:chOff x="0" y="0"/>
            <a:chExt cx="1080120" cy="1152128"/>
          </a:xfrm>
        </p:grpSpPr>
        <p:sp>
          <p:nvSpPr>
            <p:cNvPr id="10381" name="角丸四角形 17">
              <a:extLst>
                <a:ext uri="{FF2B5EF4-FFF2-40B4-BE49-F238E27FC236}">
                  <a16:creationId xmlns:a16="http://schemas.microsoft.com/office/drawing/2014/main" id="{D0097266-D1A2-0D44-B411-72F7BFEF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82" name="円/楕円 18">
              <a:extLst>
                <a:ext uri="{FF2B5EF4-FFF2-40B4-BE49-F238E27FC236}">
                  <a16:creationId xmlns:a16="http://schemas.microsoft.com/office/drawing/2014/main" id="{E7B2FCD9-3116-9F46-A232-827843215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1" name="Group 17">
            <a:extLst>
              <a:ext uri="{FF2B5EF4-FFF2-40B4-BE49-F238E27FC236}">
                <a16:creationId xmlns:a16="http://schemas.microsoft.com/office/drawing/2014/main" id="{49177033-C400-3441-A4A4-059B0CE24333}"/>
              </a:ext>
            </a:extLst>
          </p:cNvPr>
          <p:cNvGrpSpPr>
            <a:grpSpLocks/>
          </p:cNvGrpSpPr>
          <p:nvPr/>
        </p:nvGrpSpPr>
        <p:grpSpPr bwMode="auto">
          <a:xfrm>
            <a:off x="3268665" y="4489453"/>
            <a:ext cx="473075" cy="576263"/>
            <a:chOff x="0" y="0"/>
            <a:chExt cx="1080120" cy="1152128"/>
          </a:xfrm>
        </p:grpSpPr>
        <p:sp>
          <p:nvSpPr>
            <p:cNvPr id="10379" name="角丸四角形 20">
              <a:extLst>
                <a:ext uri="{FF2B5EF4-FFF2-40B4-BE49-F238E27FC236}">
                  <a16:creationId xmlns:a16="http://schemas.microsoft.com/office/drawing/2014/main" id="{35A95313-BB23-2F4D-BD99-8D076A45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80" name="円/楕円 21">
              <a:extLst>
                <a:ext uri="{FF2B5EF4-FFF2-40B4-BE49-F238E27FC236}">
                  <a16:creationId xmlns:a16="http://schemas.microsoft.com/office/drawing/2014/main" id="{DB257CE0-DDF6-5244-86D0-E11FF0699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2" name="Group 20">
            <a:extLst>
              <a:ext uri="{FF2B5EF4-FFF2-40B4-BE49-F238E27FC236}">
                <a16:creationId xmlns:a16="http://schemas.microsoft.com/office/drawing/2014/main" id="{1EE3A133-AB18-0C47-9B47-CBC47F19FD32}"/>
              </a:ext>
            </a:extLst>
          </p:cNvPr>
          <p:cNvGrpSpPr>
            <a:grpSpLocks/>
          </p:cNvGrpSpPr>
          <p:nvPr/>
        </p:nvGrpSpPr>
        <p:grpSpPr bwMode="auto">
          <a:xfrm>
            <a:off x="3919541" y="1035053"/>
            <a:ext cx="587375" cy="576263"/>
            <a:chOff x="0" y="0"/>
            <a:chExt cx="1080120" cy="1152128"/>
          </a:xfrm>
        </p:grpSpPr>
        <p:sp>
          <p:nvSpPr>
            <p:cNvPr id="10377" name="角丸四角形 26">
              <a:extLst>
                <a:ext uri="{FF2B5EF4-FFF2-40B4-BE49-F238E27FC236}">
                  <a16:creationId xmlns:a16="http://schemas.microsoft.com/office/drawing/2014/main" id="{2FAD2DE4-353D-3E49-8FFE-5BD38AB35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78" name="円/楕円 27">
              <a:extLst>
                <a:ext uri="{FF2B5EF4-FFF2-40B4-BE49-F238E27FC236}">
                  <a16:creationId xmlns:a16="http://schemas.microsoft.com/office/drawing/2014/main" id="{719BCC0F-386E-674B-9289-C6AAB4577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3" name="Group 23">
            <a:extLst>
              <a:ext uri="{FF2B5EF4-FFF2-40B4-BE49-F238E27FC236}">
                <a16:creationId xmlns:a16="http://schemas.microsoft.com/office/drawing/2014/main" id="{8DA313D9-49A9-0D48-BBE1-06D98F887361}"/>
              </a:ext>
            </a:extLst>
          </p:cNvPr>
          <p:cNvGrpSpPr>
            <a:grpSpLocks/>
          </p:cNvGrpSpPr>
          <p:nvPr/>
        </p:nvGrpSpPr>
        <p:grpSpPr bwMode="auto">
          <a:xfrm>
            <a:off x="5273675" y="1035053"/>
            <a:ext cx="661988" cy="576263"/>
            <a:chOff x="0" y="0"/>
            <a:chExt cx="1080120" cy="1152128"/>
          </a:xfrm>
        </p:grpSpPr>
        <p:sp>
          <p:nvSpPr>
            <p:cNvPr id="10375" name="角丸四角形 29">
              <a:extLst>
                <a:ext uri="{FF2B5EF4-FFF2-40B4-BE49-F238E27FC236}">
                  <a16:creationId xmlns:a16="http://schemas.microsoft.com/office/drawing/2014/main" id="{B93AC858-00A4-3E4E-814E-F1FA6347A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76" name="円/楕円 30">
              <a:extLst>
                <a:ext uri="{FF2B5EF4-FFF2-40B4-BE49-F238E27FC236}">
                  <a16:creationId xmlns:a16="http://schemas.microsoft.com/office/drawing/2014/main" id="{4A603C31-12D9-264D-9B6D-1DF6A7FF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05" y="252028"/>
              <a:ext cx="63430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4" name="Group 26">
            <a:extLst>
              <a:ext uri="{FF2B5EF4-FFF2-40B4-BE49-F238E27FC236}">
                <a16:creationId xmlns:a16="http://schemas.microsoft.com/office/drawing/2014/main" id="{DC9CBB8F-AB56-AF43-A2EA-43F28ADB35DE}"/>
              </a:ext>
            </a:extLst>
          </p:cNvPr>
          <p:cNvGrpSpPr>
            <a:grpSpLocks/>
          </p:cNvGrpSpPr>
          <p:nvPr/>
        </p:nvGrpSpPr>
        <p:grpSpPr bwMode="auto">
          <a:xfrm>
            <a:off x="4600578" y="1035053"/>
            <a:ext cx="587375" cy="576263"/>
            <a:chOff x="0" y="0"/>
            <a:chExt cx="1080120" cy="1152128"/>
          </a:xfrm>
        </p:grpSpPr>
        <p:sp>
          <p:nvSpPr>
            <p:cNvPr id="10373" name="角丸四角形 32">
              <a:extLst>
                <a:ext uri="{FF2B5EF4-FFF2-40B4-BE49-F238E27FC236}">
                  <a16:creationId xmlns:a16="http://schemas.microsoft.com/office/drawing/2014/main" id="{E3597878-B632-C34A-B31D-835878E16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74" name="円/楕円 33">
              <a:extLst>
                <a:ext uri="{FF2B5EF4-FFF2-40B4-BE49-F238E27FC236}">
                  <a16:creationId xmlns:a16="http://schemas.microsoft.com/office/drawing/2014/main" id="{704AD584-4B9E-AA48-93B5-025162A67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5" name="Group 29">
            <a:extLst>
              <a:ext uri="{FF2B5EF4-FFF2-40B4-BE49-F238E27FC236}">
                <a16:creationId xmlns:a16="http://schemas.microsoft.com/office/drawing/2014/main" id="{D05C299A-D11A-F345-A37F-5418D6DDDEF3}"/>
              </a:ext>
            </a:extLst>
          </p:cNvPr>
          <p:cNvGrpSpPr>
            <a:grpSpLocks/>
          </p:cNvGrpSpPr>
          <p:nvPr/>
        </p:nvGrpSpPr>
        <p:grpSpPr bwMode="auto">
          <a:xfrm>
            <a:off x="8205790" y="2141538"/>
            <a:ext cx="587375" cy="576263"/>
            <a:chOff x="0" y="0"/>
            <a:chExt cx="1080120" cy="1152128"/>
          </a:xfrm>
        </p:grpSpPr>
        <p:sp>
          <p:nvSpPr>
            <p:cNvPr id="10371" name="角丸四角形 35">
              <a:extLst>
                <a:ext uri="{FF2B5EF4-FFF2-40B4-BE49-F238E27FC236}">
                  <a16:creationId xmlns:a16="http://schemas.microsoft.com/office/drawing/2014/main" id="{DC368792-3664-4A46-8C7E-2BF86071B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72" name="円/楕円 36">
              <a:extLst>
                <a:ext uri="{FF2B5EF4-FFF2-40B4-BE49-F238E27FC236}">
                  <a16:creationId xmlns:a16="http://schemas.microsoft.com/office/drawing/2014/main" id="{491DA0D0-1515-DC47-A963-EAB0290E3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6" name="Group 32">
            <a:extLst>
              <a:ext uri="{FF2B5EF4-FFF2-40B4-BE49-F238E27FC236}">
                <a16:creationId xmlns:a16="http://schemas.microsoft.com/office/drawing/2014/main" id="{CF65F2F0-BFE1-6B4E-A6F0-E33AA1E6F050}"/>
              </a:ext>
            </a:extLst>
          </p:cNvPr>
          <p:cNvGrpSpPr>
            <a:grpSpLocks/>
          </p:cNvGrpSpPr>
          <p:nvPr/>
        </p:nvGrpSpPr>
        <p:grpSpPr bwMode="auto">
          <a:xfrm>
            <a:off x="3940178" y="3206753"/>
            <a:ext cx="587375" cy="576263"/>
            <a:chOff x="0" y="0"/>
            <a:chExt cx="1080120" cy="1152128"/>
          </a:xfrm>
        </p:grpSpPr>
        <p:sp>
          <p:nvSpPr>
            <p:cNvPr id="10369" name="角丸四角形 38">
              <a:extLst>
                <a:ext uri="{FF2B5EF4-FFF2-40B4-BE49-F238E27FC236}">
                  <a16:creationId xmlns:a16="http://schemas.microsoft.com/office/drawing/2014/main" id="{40E0C62C-A973-F347-A66A-29838F750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70" name="円/楕円 39">
              <a:extLst>
                <a:ext uri="{FF2B5EF4-FFF2-40B4-BE49-F238E27FC236}">
                  <a16:creationId xmlns:a16="http://schemas.microsoft.com/office/drawing/2014/main" id="{EC84B37A-9DF0-A04E-8744-99EB24FC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7" name="Group 35">
            <a:extLst>
              <a:ext uri="{FF2B5EF4-FFF2-40B4-BE49-F238E27FC236}">
                <a16:creationId xmlns:a16="http://schemas.microsoft.com/office/drawing/2014/main" id="{214473F7-B5AE-6F4E-BFB0-233F8F536BA8}"/>
              </a:ext>
            </a:extLst>
          </p:cNvPr>
          <p:cNvGrpSpPr>
            <a:grpSpLocks/>
          </p:cNvGrpSpPr>
          <p:nvPr/>
        </p:nvGrpSpPr>
        <p:grpSpPr bwMode="auto">
          <a:xfrm>
            <a:off x="6046790" y="1044578"/>
            <a:ext cx="587375" cy="576263"/>
            <a:chOff x="0" y="0"/>
            <a:chExt cx="1080120" cy="1152128"/>
          </a:xfrm>
        </p:grpSpPr>
        <p:sp>
          <p:nvSpPr>
            <p:cNvPr id="10367" name="角丸四角形 41">
              <a:extLst>
                <a:ext uri="{FF2B5EF4-FFF2-40B4-BE49-F238E27FC236}">
                  <a16:creationId xmlns:a16="http://schemas.microsoft.com/office/drawing/2014/main" id="{B3FBC0C8-92A2-E74B-873C-5830F1724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8" name="円/楕円 42">
              <a:extLst>
                <a:ext uri="{FF2B5EF4-FFF2-40B4-BE49-F238E27FC236}">
                  <a16:creationId xmlns:a16="http://schemas.microsoft.com/office/drawing/2014/main" id="{B9A78FA2-9809-1340-8843-03FB584C0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8" name="Group 38">
            <a:extLst>
              <a:ext uri="{FF2B5EF4-FFF2-40B4-BE49-F238E27FC236}">
                <a16:creationId xmlns:a16="http://schemas.microsoft.com/office/drawing/2014/main" id="{29FA0F88-2B87-BC4A-BE63-C1A9C70F5354}"/>
              </a:ext>
            </a:extLst>
          </p:cNvPr>
          <p:cNvGrpSpPr>
            <a:grpSpLocks/>
          </p:cNvGrpSpPr>
          <p:nvPr/>
        </p:nvGrpSpPr>
        <p:grpSpPr bwMode="auto">
          <a:xfrm>
            <a:off x="6753227" y="1044578"/>
            <a:ext cx="587375" cy="576263"/>
            <a:chOff x="0" y="0"/>
            <a:chExt cx="1080120" cy="1152128"/>
          </a:xfrm>
        </p:grpSpPr>
        <p:sp>
          <p:nvSpPr>
            <p:cNvPr id="10365" name="角丸四角形 44">
              <a:extLst>
                <a:ext uri="{FF2B5EF4-FFF2-40B4-BE49-F238E27FC236}">
                  <a16:creationId xmlns:a16="http://schemas.microsoft.com/office/drawing/2014/main" id="{6731D1B6-0285-B049-A4A8-1B69F7A54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6" name="円/楕円 45">
              <a:extLst>
                <a:ext uri="{FF2B5EF4-FFF2-40B4-BE49-F238E27FC236}">
                  <a16:creationId xmlns:a16="http://schemas.microsoft.com/office/drawing/2014/main" id="{B6569A0A-A6C5-A94C-AA6F-F2DEC25B2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59" name="Group 41">
            <a:extLst>
              <a:ext uri="{FF2B5EF4-FFF2-40B4-BE49-F238E27FC236}">
                <a16:creationId xmlns:a16="http://schemas.microsoft.com/office/drawing/2014/main" id="{D0545520-04E1-2E4D-9049-60075CE8A859}"/>
              </a:ext>
            </a:extLst>
          </p:cNvPr>
          <p:cNvGrpSpPr>
            <a:grpSpLocks/>
          </p:cNvGrpSpPr>
          <p:nvPr/>
        </p:nvGrpSpPr>
        <p:grpSpPr bwMode="auto">
          <a:xfrm>
            <a:off x="8174041" y="1030289"/>
            <a:ext cx="587375" cy="576263"/>
            <a:chOff x="0" y="0"/>
            <a:chExt cx="1080120" cy="1152128"/>
          </a:xfrm>
        </p:grpSpPr>
        <p:sp>
          <p:nvSpPr>
            <p:cNvPr id="10363" name="角丸四角形 47">
              <a:extLst>
                <a:ext uri="{FF2B5EF4-FFF2-40B4-BE49-F238E27FC236}">
                  <a16:creationId xmlns:a16="http://schemas.microsoft.com/office/drawing/2014/main" id="{93C5B9DB-8664-5146-822F-0ABB80016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4" name="円/楕円 48">
              <a:extLst>
                <a:ext uri="{FF2B5EF4-FFF2-40B4-BE49-F238E27FC236}">
                  <a16:creationId xmlns:a16="http://schemas.microsoft.com/office/drawing/2014/main" id="{8ABA90E6-38CF-B340-A25A-5A81BDE17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60" name="Group 44">
            <a:extLst>
              <a:ext uri="{FF2B5EF4-FFF2-40B4-BE49-F238E27FC236}">
                <a16:creationId xmlns:a16="http://schemas.microsoft.com/office/drawing/2014/main" id="{AF382FAF-48B6-9D40-B01F-53F0C52EC49D}"/>
              </a:ext>
            </a:extLst>
          </p:cNvPr>
          <p:cNvGrpSpPr>
            <a:grpSpLocks/>
          </p:cNvGrpSpPr>
          <p:nvPr/>
        </p:nvGrpSpPr>
        <p:grpSpPr bwMode="auto">
          <a:xfrm>
            <a:off x="7461253" y="1030289"/>
            <a:ext cx="587375" cy="576263"/>
            <a:chOff x="0" y="0"/>
            <a:chExt cx="1080120" cy="1152128"/>
          </a:xfrm>
        </p:grpSpPr>
        <p:sp>
          <p:nvSpPr>
            <p:cNvPr id="10361" name="角丸四角形 50">
              <a:extLst>
                <a:ext uri="{FF2B5EF4-FFF2-40B4-BE49-F238E27FC236}">
                  <a16:creationId xmlns:a16="http://schemas.microsoft.com/office/drawing/2014/main" id="{0583DEAC-593F-B842-8E8F-98D39AF72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2" name="円/楕円 51">
              <a:extLst>
                <a:ext uri="{FF2B5EF4-FFF2-40B4-BE49-F238E27FC236}">
                  <a16:creationId xmlns:a16="http://schemas.microsoft.com/office/drawing/2014/main" id="{EF5F5A95-9796-7D43-9928-E2F7BDF6C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61" name="角丸四角形 53">
            <a:extLst>
              <a:ext uri="{FF2B5EF4-FFF2-40B4-BE49-F238E27FC236}">
                <a16:creationId xmlns:a16="http://schemas.microsoft.com/office/drawing/2014/main" id="{89A096E8-69E4-CF47-9626-C89AEE811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7353" y="2141538"/>
            <a:ext cx="587375" cy="576263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62" name="円/楕円 54">
            <a:extLst>
              <a:ext uri="{FF2B5EF4-FFF2-40B4-BE49-F238E27FC236}">
                <a16:creationId xmlns:a16="http://schemas.microsoft.com/office/drawing/2014/main" id="{41FFF7AA-EBDC-F440-9A9F-ECD444EC7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6" y="2266950"/>
            <a:ext cx="390525" cy="32543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63" name="Group 49">
            <a:extLst>
              <a:ext uri="{FF2B5EF4-FFF2-40B4-BE49-F238E27FC236}">
                <a16:creationId xmlns:a16="http://schemas.microsoft.com/office/drawing/2014/main" id="{D3757C77-A61A-7640-B250-131E01353719}"/>
              </a:ext>
            </a:extLst>
          </p:cNvPr>
          <p:cNvGrpSpPr>
            <a:grpSpLocks/>
          </p:cNvGrpSpPr>
          <p:nvPr/>
        </p:nvGrpSpPr>
        <p:grpSpPr bwMode="auto">
          <a:xfrm>
            <a:off x="7497766" y="2144714"/>
            <a:ext cx="587375" cy="576263"/>
            <a:chOff x="0" y="0"/>
            <a:chExt cx="1080120" cy="1152128"/>
          </a:xfrm>
        </p:grpSpPr>
        <p:sp>
          <p:nvSpPr>
            <p:cNvPr id="10359" name="角丸四角形 56">
              <a:extLst>
                <a:ext uri="{FF2B5EF4-FFF2-40B4-BE49-F238E27FC236}">
                  <a16:creationId xmlns:a16="http://schemas.microsoft.com/office/drawing/2014/main" id="{FA495A57-C590-B344-A99E-6F2D4371A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60" name="円/楕円 57">
              <a:extLst>
                <a:ext uri="{FF2B5EF4-FFF2-40B4-BE49-F238E27FC236}">
                  <a16:creationId xmlns:a16="http://schemas.microsoft.com/office/drawing/2014/main" id="{E88DDA6F-C46F-694E-98A2-20C07C07F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64" name="角丸四角形 59">
            <a:extLst>
              <a:ext uri="{FF2B5EF4-FFF2-40B4-BE49-F238E27FC236}">
                <a16:creationId xmlns:a16="http://schemas.microsoft.com/office/drawing/2014/main" id="{D77C72FB-84C3-1B46-8F51-B2F63CE6C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6" y="3206753"/>
            <a:ext cx="587375" cy="576263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65" name="Group 53">
            <a:extLst>
              <a:ext uri="{FF2B5EF4-FFF2-40B4-BE49-F238E27FC236}">
                <a16:creationId xmlns:a16="http://schemas.microsoft.com/office/drawing/2014/main" id="{FFF02F50-8AD7-E646-B00A-8A18824D79B7}"/>
              </a:ext>
            </a:extLst>
          </p:cNvPr>
          <p:cNvGrpSpPr>
            <a:grpSpLocks/>
          </p:cNvGrpSpPr>
          <p:nvPr/>
        </p:nvGrpSpPr>
        <p:grpSpPr bwMode="auto">
          <a:xfrm>
            <a:off x="4664078" y="3194053"/>
            <a:ext cx="587375" cy="576263"/>
            <a:chOff x="0" y="0"/>
            <a:chExt cx="1080120" cy="1152128"/>
          </a:xfrm>
        </p:grpSpPr>
        <p:sp>
          <p:nvSpPr>
            <p:cNvPr id="10357" name="角丸四角形 62">
              <a:extLst>
                <a:ext uri="{FF2B5EF4-FFF2-40B4-BE49-F238E27FC236}">
                  <a16:creationId xmlns:a16="http://schemas.microsoft.com/office/drawing/2014/main" id="{367EFC94-6AB6-3F40-9601-07EDBB2D7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8" name="円/楕円 63">
              <a:extLst>
                <a:ext uri="{FF2B5EF4-FFF2-40B4-BE49-F238E27FC236}">
                  <a16:creationId xmlns:a16="http://schemas.microsoft.com/office/drawing/2014/main" id="{D4AD9480-9FEE-0A48-BC1A-609933F54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200" name="円/楕円 66">
            <a:extLst>
              <a:ext uri="{FF2B5EF4-FFF2-40B4-BE49-F238E27FC236}">
                <a16:creationId xmlns:a16="http://schemas.microsoft.com/office/drawing/2014/main" id="{6FECA5BC-C9E8-9A43-A718-49A136A79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3332163"/>
            <a:ext cx="392112" cy="393700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67" name="Group 57">
            <a:extLst>
              <a:ext uri="{FF2B5EF4-FFF2-40B4-BE49-F238E27FC236}">
                <a16:creationId xmlns:a16="http://schemas.microsoft.com/office/drawing/2014/main" id="{7ED995DF-4437-4642-9FE8-97CFD2F0BF84}"/>
              </a:ext>
            </a:extLst>
          </p:cNvPr>
          <p:cNvGrpSpPr>
            <a:grpSpLocks/>
          </p:cNvGrpSpPr>
          <p:nvPr/>
        </p:nvGrpSpPr>
        <p:grpSpPr bwMode="auto">
          <a:xfrm>
            <a:off x="3951290" y="2109789"/>
            <a:ext cx="587375" cy="576263"/>
            <a:chOff x="0" y="0"/>
            <a:chExt cx="1080120" cy="1152128"/>
          </a:xfrm>
        </p:grpSpPr>
        <p:sp>
          <p:nvSpPr>
            <p:cNvPr id="10355" name="角丸四角形 68">
              <a:extLst>
                <a:ext uri="{FF2B5EF4-FFF2-40B4-BE49-F238E27FC236}">
                  <a16:creationId xmlns:a16="http://schemas.microsoft.com/office/drawing/2014/main" id="{6DFFC8EA-BB85-6849-B203-12AD4CF66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6" name="円/楕円 69">
              <a:extLst>
                <a:ext uri="{FF2B5EF4-FFF2-40B4-BE49-F238E27FC236}">
                  <a16:creationId xmlns:a16="http://schemas.microsoft.com/office/drawing/2014/main" id="{591AA7EC-0E94-8C4E-9D76-7304CA815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68" name="Group 60">
            <a:extLst>
              <a:ext uri="{FF2B5EF4-FFF2-40B4-BE49-F238E27FC236}">
                <a16:creationId xmlns:a16="http://schemas.microsoft.com/office/drawing/2014/main" id="{9F39DD03-0249-4340-87EF-01359B771683}"/>
              </a:ext>
            </a:extLst>
          </p:cNvPr>
          <p:cNvGrpSpPr>
            <a:grpSpLocks/>
          </p:cNvGrpSpPr>
          <p:nvPr/>
        </p:nvGrpSpPr>
        <p:grpSpPr bwMode="auto">
          <a:xfrm>
            <a:off x="4629153" y="2109789"/>
            <a:ext cx="587375" cy="576263"/>
            <a:chOff x="0" y="0"/>
            <a:chExt cx="1080120" cy="1152128"/>
          </a:xfrm>
        </p:grpSpPr>
        <p:sp>
          <p:nvSpPr>
            <p:cNvPr id="10353" name="角丸四角形 71">
              <a:extLst>
                <a:ext uri="{FF2B5EF4-FFF2-40B4-BE49-F238E27FC236}">
                  <a16:creationId xmlns:a16="http://schemas.microsoft.com/office/drawing/2014/main" id="{EFD078C3-5D13-BE4E-B22D-C68ADCEC8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4" name="円/楕円 72">
              <a:extLst>
                <a:ext uri="{FF2B5EF4-FFF2-40B4-BE49-F238E27FC236}">
                  <a16:creationId xmlns:a16="http://schemas.microsoft.com/office/drawing/2014/main" id="{83DC9814-B693-7B4F-8A40-947A67A2C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69" name="角丸四角形 74">
            <a:extLst>
              <a:ext uri="{FF2B5EF4-FFF2-40B4-BE49-F238E27FC236}">
                <a16:creationId xmlns:a16="http://schemas.microsoft.com/office/drawing/2014/main" id="{57963E71-2CB2-6047-80A5-1B35868E3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8288" y="2141538"/>
            <a:ext cx="660400" cy="576263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70" name="円/楕円 75">
            <a:extLst>
              <a:ext uri="{FF2B5EF4-FFF2-40B4-BE49-F238E27FC236}">
                <a16:creationId xmlns:a16="http://schemas.microsoft.com/office/drawing/2014/main" id="{1FF72276-D27E-BA43-9369-152C5484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238" y="2266950"/>
            <a:ext cx="387351" cy="32543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71" name="下矢印 79">
            <a:extLst>
              <a:ext uri="{FF2B5EF4-FFF2-40B4-BE49-F238E27FC236}">
                <a16:creationId xmlns:a16="http://schemas.microsoft.com/office/drawing/2014/main" id="{C27224DD-B118-4F4E-AD70-753ABE1B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1649413"/>
            <a:ext cx="293688" cy="4064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72" name="角丸四角形 81">
            <a:extLst>
              <a:ext uri="{FF2B5EF4-FFF2-40B4-BE49-F238E27FC236}">
                <a16:creationId xmlns:a16="http://schemas.microsoft.com/office/drawing/2014/main" id="{FA590951-84BC-4E4E-B3E0-8EBC15F37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4501" y="3224215"/>
            <a:ext cx="611188" cy="554037"/>
          </a:xfrm>
          <a:prstGeom prst="roundRect">
            <a:avLst>
              <a:gd name="adj" fmla="val 16667"/>
            </a:avLst>
          </a:prstGeom>
          <a:solidFill>
            <a:srgbClr val="E1B4B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73" name="Group 67">
            <a:extLst>
              <a:ext uri="{FF2B5EF4-FFF2-40B4-BE49-F238E27FC236}">
                <a16:creationId xmlns:a16="http://schemas.microsoft.com/office/drawing/2014/main" id="{796B1AE9-40D8-0E40-A2E3-A8E80952806D}"/>
              </a:ext>
            </a:extLst>
          </p:cNvPr>
          <p:cNvGrpSpPr>
            <a:grpSpLocks/>
          </p:cNvGrpSpPr>
          <p:nvPr/>
        </p:nvGrpSpPr>
        <p:grpSpPr bwMode="auto">
          <a:xfrm>
            <a:off x="3811589" y="4489453"/>
            <a:ext cx="474663" cy="576263"/>
            <a:chOff x="0" y="0"/>
            <a:chExt cx="1080120" cy="1152128"/>
          </a:xfrm>
        </p:grpSpPr>
        <p:sp>
          <p:nvSpPr>
            <p:cNvPr id="10351" name="角丸四角形 84">
              <a:extLst>
                <a:ext uri="{FF2B5EF4-FFF2-40B4-BE49-F238E27FC236}">
                  <a16:creationId xmlns:a16="http://schemas.microsoft.com/office/drawing/2014/main" id="{355F717D-046C-4D4B-99AE-4F0AD41B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2" name="円/楕円 85">
              <a:extLst>
                <a:ext uri="{FF2B5EF4-FFF2-40B4-BE49-F238E27FC236}">
                  <a16:creationId xmlns:a16="http://schemas.microsoft.com/office/drawing/2014/main" id="{8BA7E540-1E67-5141-9DF9-3B15DC139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4" name="Group 70">
            <a:extLst>
              <a:ext uri="{FF2B5EF4-FFF2-40B4-BE49-F238E27FC236}">
                <a16:creationId xmlns:a16="http://schemas.microsoft.com/office/drawing/2014/main" id="{2C60B9A9-0D53-B54B-ABC1-A1C81CDBCFD2}"/>
              </a:ext>
            </a:extLst>
          </p:cNvPr>
          <p:cNvGrpSpPr>
            <a:grpSpLocks/>
          </p:cNvGrpSpPr>
          <p:nvPr/>
        </p:nvGrpSpPr>
        <p:grpSpPr bwMode="auto">
          <a:xfrm>
            <a:off x="7545389" y="3194053"/>
            <a:ext cx="474663" cy="576263"/>
            <a:chOff x="0" y="0"/>
            <a:chExt cx="1080120" cy="1152128"/>
          </a:xfrm>
        </p:grpSpPr>
        <p:sp>
          <p:nvSpPr>
            <p:cNvPr id="10349" name="角丸四角形 87">
              <a:extLst>
                <a:ext uri="{FF2B5EF4-FFF2-40B4-BE49-F238E27FC236}">
                  <a16:creationId xmlns:a16="http://schemas.microsoft.com/office/drawing/2014/main" id="{41B4EA3A-51FD-D54B-B88E-A9E647385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50" name="円/楕円 88">
              <a:extLst>
                <a:ext uri="{FF2B5EF4-FFF2-40B4-BE49-F238E27FC236}">
                  <a16:creationId xmlns:a16="http://schemas.microsoft.com/office/drawing/2014/main" id="{8349332E-966C-9D45-BA08-9260CEAA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5" name="Group 73">
            <a:extLst>
              <a:ext uri="{FF2B5EF4-FFF2-40B4-BE49-F238E27FC236}">
                <a16:creationId xmlns:a16="http://schemas.microsoft.com/office/drawing/2014/main" id="{D1C96A12-4648-C040-B289-27B890F6B542}"/>
              </a:ext>
            </a:extLst>
          </p:cNvPr>
          <p:cNvGrpSpPr>
            <a:grpSpLocks/>
          </p:cNvGrpSpPr>
          <p:nvPr/>
        </p:nvGrpSpPr>
        <p:grpSpPr bwMode="auto">
          <a:xfrm>
            <a:off x="8120063" y="3190878"/>
            <a:ext cx="474663" cy="576263"/>
            <a:chOff x="0" y="0"/>
            <a:chExt cx="1080120" cy="1152128"/>
          </a:xfrm>
        </p:grpSpPr>
        <p:sp>
          <p:nvSpPr>
            <p:cNvPr id="10347" name="角丸四角形 90">
              <a:extLst>
                <a:ext uri="{FF2B5EF4-FFF2-40B4-BE49-F238E27FC236}">
                  <a16:creationId xmlns:a16="http://schemas.microsoft.com/office/drawing/2014/main" id="{CB6221F7-545E-7C4E-A557-90341399E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8" name="円/楕円 91">
              <a:extLst>
                <a:ext uri="{FF2B5EF4-FFF2-40B4-BE49-F238E27FC236}">
                  <a16:creationId xmlns:a16="http://schemas.microsoft.com/office/drawing/2014/main" id="{B843288A-2205-E24F-A0CB-6A02A18F6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6" name="Group 76">
            <a:extLst>
              <a:ext uri="{FF2B5EF4-FFF2-40B4-BE49-F238E27FC236}">
                <a16:creationId xmlns:a16="http://schemas.microsoft.com/office/drawing/2014/main" id="{5BC6915F-A400-A94A-95B0-537A80B9D0C3}"/>
              </a:ext>
            </a:extLst>
          </p:cNvPr>
          <p:cNvGrpSpPr>
            <a:grpSpLocks/>
          </p:cNvGrpSpPr>
          <p:nvPr/>
        </p:nvGrpSpPr>
        <p:grpSpPr bwMode="auto">
          <a:xfrm>
            <a:off x="5262563" y="4208464"/>
            <a:ext cx="773112" cy="720725"/>
            <a:chOff x="0" y="0"/>
            <a:chExt cx="773218" cy="722218"/>
          </a:xfrm>
        </p:grpSpPr>
        <p:sp>
          <p:nvSpPr>
            <p:cNvPr id="10345" name="フリーフォーム 92">
              <a:extLst>
                <a:ext uri="{FF2B5EF4-FFF2-40B4-BE49-F238E27FC236}">
                  <a16:creationId xmlns:a16="http://schemas.microsoft.com/office/drawing/2014/main" id="{360A6973-334D-D544-B5A5-9E1DF5D33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46" name="爆発 1 93">
              <a:extLst>
                <a:ext uri="{FF2B5EF4-FFF2-40B4-BE49-F238E27FC236}">
                  <a16:creationId xmlns:a16="http://schemas.microsoft.com/office/drawing/2014/main" id="{25957A75-4CDB-F24A-B506-BD938D450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938"/>
              <a:ext cx="589043" cy="450194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23" name="Group 79">
            <a:extLst>
              <a:ext uri="{FF2B5EF4-FFF2-40B4-BE49-F238E27FC236}">
                <a16:creationId xmlns:a16="http://schemas.microsoft.com/office/drawing/2014/main" id="{1B26C13E-4786-6D47-BC93-275463557500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4440239"/>
            <a:ext cx="774700" cy="722312"/>
            <a:chOff x="0" y="0"/>
            <a:chExt cx="773218" cy="722218"/>
          </a:xfrm>
        </p:grpSpPr>
        <p:sp>
          <p:nvSpPr>
            <p:cNvPr id="10343" name="フリーフォーム 96">
              <a:extLst>
                <a:ext uri="{FF2B5EF4-FFF2-40B4-BE49-F238E27FC236}">
                  <a16:creationId xmlns:a16="http://schemas.microsoft.com/office/drawing/2014/main" id="{43DD74C7-1844-844D-BDBB-6C9F1B930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44" name="爆発 1 97">
              <a:extLst>
                <a:ext uri="{FF2B5EF4-FFF2-40B4-BE49-F238E27FC236}">
                  <a16:creationId xmlns:a16="http://schemas.microsoft.com/office/drawing/2014/main" id="{915B6461-5819-9E4C-8B09-C06829199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4" y="217459"/>
              <a:ext cx="586251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26" name="Group 82">
            <a:extLst>
              <a:ext uri="{FF2B5EF4-FFF2-40B4-BE49-F238E27FC236}">
                <a16:creationId xmlns:a16="http://schemas.microsoft.com/office/drawing/2014/main" id="{418F616E-C883-E64D-A52B-79F59B54D3C3}"/>
              </a:ext>
            </a:extLst>
          </p:cNvPr>
          <p:cNvGrpSpPr>
            <a:grpSpLocks/>
          </p:cNvGrpSpPr>
          <p:nvPr/>
        </p:nvGrpSpPr>
        <p:grpSpPr bwMode="auto">
          <a:xfrm>
            <a:off x="4640263" y="4357688"/>
            <a:ext cx="773112" cy="722312"/>
            <a:chOff x="0" y="0"/>
            <a:chExt cx="773218" cy="722218"/>
          </a:xfrm>
        </p:grpSpPr>
        <p:sp>
          <p:nvSpPr>
            <p:cNvPr id="10341" name="フリーフォーム 99">
              <a:extLst>
                <a:ext uri="{FF2B5EF4-FFF2-40B4-BE49-F238E27FC236}">
                  <a16:creationId xmlns:a16="http://schemas.microsoft.com/office/drawing/2014/main" id="{602E1CCF-5F7D-7F4A-B118-828E8B43F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42" name="爆発 1 100">
              <a:extLst>
                <a:ext uri="{FF2B5EF4-FFF2-40B4-BE49-F238E27FC236}">
                  <a16:creationId xmlns:a16="http://schemas.microsoft.com/office/drawing/2014/main" id="{A6EE4BA0-8F22-2543-8EF4-F5FBE67C5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79" name="Group 85">
            <a:extLst>
              <a:ext uri="{FF2B5EF4-FFF2-40B4-BE49-F238E27FC236}">
                <a16:creationId xmlns:a16="http://schemas.microsoft.com/office/drawing/2014/main" id="{8A1775F1-FE76-E04D-BD87-CF38EE0B2EA4}"/>
              </a:ext>
            </a:extLst>
          </p:cNvPr>
          <p:cNvGrpSpPr>
            <a:grpSpLocks/>
          </p:cNvGrpSpPr>
          <p:nvPr/>
        </p:nvGrpSpPr>
        <p:grpSpPr bwMode="auto">
          <a:xfrm>
            <a:off x="5853113" y="4568828"/>
            <a:ext cx="773112" cy="722313"/>
            <a:chOff x="0" y="0"/>
            <a:chExt cx="773218" cy="722218"/>
          </a:xfrm>
        </p:grpSpPr>
        <p:sp>
          <p:nvSpPr>
            <p:cNvPr id="10339" name="フリーフォーム 102">
              <a:extLst>
                <a:ext uri="{FF2B5EF4-FFF2-40B4-BE49-F238E27FC236}">
                  <a16:creationId xmlns:a16="http://schemas.microsoft.com/office/drawing/2014/main" id="{F40305CC-784A-404C-8FC2-8BEB1F00F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40" name="爆発 1 103">
              <a:extLst>
                <a:ext uri="{FF2B5EF4-FFF2-40B4-BE49-F238E27FC236}">
                  <a16:creationId xmlns:a16="http://schemas.microsoft.com/office/drawing/2014/main" id="{F1A00948-D4A9-244B-900A-407FFD9C2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32" name="Group 88">
            <a:extLst>
              <a:ext uri="{FF2B5EF4-FFF2-40B4-BE49-F238E27FC236}">
                <a16:creationId xmlns:a16="http://schemas.microsoft.com/office/drawing/2014/main" id="{EE49CE73-222F-F74E-825F-2AA7EC334A4D}"/>
              </a:ext>
            </a:extLst>
          </p:cNvPr>
          <p:cNvGrpSpPr>
            <a:grpSpLocks/>
          </p:cNvGrpSpPr>
          <p:nvPr/>
        </p:nvGrpSpPr>
        <p:grpSpPr bwMode="auto">
          <a:xfrm>
            <a:off x="6424613" y="4618039"/>
            <a:ext cx="773112" cy="722312"/>
            <a:chOff x="0" y="0"/>
            <a:chExt cx="773218" cy="722218"/>
          </a:xfrm>
        </p:grpSpPr>
        <p:sp>
          <p:nvSpPr>
            <p:cNvPr id="10337" name="フリーフォーム 105">
              <a:extLst>
                <a:ext uri="{FF2B5EF4-FFF2-40B4-BE49-F238E27FC236}">
                  <a16:creationId xmlns:a16="http://schemas.microsoft.com/office/drawing/2014/main" id="{F5234C4C-C1E2-1846-B0DC-CE927598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38" name="爆発 1 106">
              <a:extLst>
                <a:ext uri="{FF2B5EF4-FFF2-40B4-BE49-F238E27FC236}">
                  <a16:creationId xmlns:a16="http://schemas.microsoft.com/office/drawing/2014/main" id="{0ED61129-B365-1844-900F-9D2073777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35" name="Group 91">
            <a:extLst>
              <a:ext uri="{FF2B5EF4-FFF2-40B4-BE49-F238E27FC236}">
                <a16:creationId xmlns:a16="http://schemas.microsoft.com/office/drawing/2014/main" id="{A4D074B1-6799-5D41-9761-D3088D454291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4143377"/>
            <a:ext cx="774700" cy="722313"/>
            <a:chOff x="0" y="0"/>
            <a:chExt cx="773218" cy="722218"/>
          </a:xfrm>
        </p:grpSpPr>
        <p:sp>
          <p:nvSpPr>
            <p:cNvPr id="10335" name="フリーフォーム 108">
              <a:extLst>
                <a:ext uri="{FF2B5EF4-FFF2-40B4-BE49-F238E27FC236}">
                  <a16:creationId xmlns:a16="http://schemas.microsoft.com/office/drawing/2014/main" id="{AE28572A-5CB8-6143-8799-FC875C3E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36" name="爆発 1 109">
              <a:extLst>
                <a:ext uri="{FF2B5EF4-FFF2-40B4-BE49-F238E27FC236}">
                  <a16:creationId xmlns:a16="http://schemas.microsoft.com/office/drawing/2014/main" id="{0FDF4882-7A93-0941-9A3A-1824F91B1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83" y="217459"/>
              <a:ext cx="586251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2" name="Group 94">
            <a:extLst>
              <a:ext uri="{FF2B5EF4-FFF2-40B4-BE49-F238E27FC236}">
                <a16:creationId xmlns:a16="http://schemas.microsoft.com/office/drawing/2014/main" id="{DF733277-D5F3-FD44-A5F3-4A092BAE24A6}"/>
              </a:ext>
            </a:extLst>
          </p:cNvPr>
          <p:cNvGrpSpPr>
            <a:grpSpLocks/>
          </p:cNvGrpSpPr>
          <p:nvPr/>
        </p:nvGrpSpPr>
        <p:grpSpPr bwMode="auto">
          <a:xfrm>
            <a:off x="6340477" y="4159253"/>
            <a:ext cx="773113" cy="722313"/>
            <a:chOff x="0" y="0"/>
            <a:chExt cx="773218" cy="722218"/>
          </a:xfrm>
        </p:grpSpPr>
        <p:sp>
          <p:nvSpPr>
            <p:cNvPr id="10333" name="フリーフォーム 111">
              <a:extLst>
                <a:ext uri="{FF2B5EF4-FFF2-40B4-BE49-F238E27FC236}">
                  <a16:creationId xmlns:a16="http://schemas.microsoft.com/office/drawing/2014/main" id="{14DD0CFB-D40D-E747-8FF7-DFC732CD6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34" name="爆発 1 112">
              <a:extLst>
                <a:ext uri="{FF2B5EF4-FFF2-40B4-BE49-F238E27FC236}">
                  <a16:creationId xmlns:a16="http://schemas.microsoft.com/office/drawing/2014/main" id="{5AFC21DF-9DCD-3A43-AA95-FECA7A958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241" name="Group 97">
            <a:extLst>
              <a:ext uri="{FF2B5EF4-FFF2-40B4-BE49-F238E27FC236}">
                <a16:creationId xmlns:a16="http://schemas.microsoft.com/office/drawing/2014/main" id="{A5729DC2-76D8-7B45-A8A7-60B975DC59AA}"/>
              </a:ext>
            </a:extLst>
          </p:cNvPr>
          <p:cNvGrpSpPr>
            <a:grpSpLocks/>
          </p:cNvGrpSpPr>
          <p:nvPr/>
        </p:nvGrpSpPr>
        <p:grpSpPr bwMode="auto">
          <a:xfrm>
            <a:off x="6605589" y="4295777"/>
            <a:ext cx="785812" cy="722313"/>
            <a:chOff x="0" y="0"/>
            <a:chExt cx="773218" cy="722218"/>
          </a:xfrm>
        </p:grpSpPr>
        <p:sp>
          <p:nvSpPr>
            <p:cNvPr id="10331" name="フリーフォーム 114">
              <a:extLst>
                <a:ext uri="{FF2B5EF4-FFF2-40B4-BE49-F238E27FC236}">
                  <a16:creationId xmlns:a16="http://schemas.microsoft.com/office/drawing/2014/main" id="{ED8AFF1E-2C2E-1F46-96AF-76DE8C73A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32" name="爆発 1 115">
              <a:extLst>
                <a:ext uri="{FF2B5EF4-FFF2-40B4-BE49-F238E27FC236}">
                  <a16:creationId xmlns:a16="http://schemas.microsoft.com/office/drawing/2014/main" id="{28B632F3-ED7C-1045-AD1A-319F01740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61" y="217459"/>
              <a:ext cx="588896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4" name="Group 100">
            <a:extLst>
              <a:ext uri="{FF2B5EF4-FFF2-40B4-BE49-F238E27FC236}">
                <a16:creationId xmlns:a16="http://schemas.microsoft.com/office/drawing/2014/main" id="{2E667F06-870B-A14A-B3C8-F9859B481598}"/>
              </a:ext>
            </a:extLst>
          </p:cNvPr>
          <p:cNvGrpSpPr>
            <a:grpSpLocks/>
          </p:cNvGrpSpPr>
          <p:nvPr/>
        </p:nvGrpSpPr>
        <p:grpSpPr bwMode="auto">
          <a:xfrm>
            <a:off x="6905628" y="4560888"/>
            <a:ext cx="773113" cy="722312"/>
            <a:chOff x="0" y="0"/>
            <a:chExt cx="773218" cy="722218"/>
          </a:xfrm>
        </p:grpSpPr>
        <p:sp>
          <p:nvSpPr>
            <p:cNvPr id="10329" name="フリーフォーム 117">
              <a:extLst>
                <a:ext uri="{FF2B5EF4-FFF2-40B4-BE49-F238E27FC236}">
                  <a16:creationId xmlns:a16="http://schemas.microsoft.com/office/drawing/2014/main" id="{C34D9530-BBD7-2340-A82E-04F85E860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30" name="爆発 1 118">
              <a:extLst>
                <a:ext uri="{FF2B5EF4-FFF2-40B4-BE49-F238E27FC236}">
                  <a16:creationId xmlns:a16="http://schemas.microsoft.com/office/drawing/2014/main" id="{73868A71-BBE1-3645-80D1-C81F783F0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88" y="217459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5" name="Group 103">
            <a:extLst>
              <a:ext uri="{FF2B5EF4-FFF2-40B4-BE49-F238E27FC236}">
                <a16:creationId xmlns:a16="http://schemas.microsoft.com/office/drawing/2014/main" id="{CBA092D2-0C1C-5241-A336-90FF6479B9E4}"/>
              </a:ext>
            </a:extLst>
          </p:cNvPr>
          <p:cNvGrpSpPr>
            <a:grpSpLocks/>
          </p:cNvGrpSpPr>
          <p:nvPr/>
        </p:nvGrpSpPr>
        <p:grpSpPr bwMode="auto">
          <a:xfrm>
            <a:off x="7783515" y="4449763"/>
            <a:ext cx="473075" cy="576263"/>
            <a:chOff x="0" y="0"/>
            <a:chExt cx="1080120" cy="1152128"/>
          </a:xfrm>
        </p:grpSpPr>
        <p:sp>
          <p:nvSpPr>
            <p:cNvPr id="10327" name="角丸四角形 120">
              <a:extLst>
                <a:ext uri="{FF2B5EF4-FFF2-40B4-BE49-F238E27FC236}">
                  <a16:creationId xmlns:a16="http://schemas.microsoft.com/office/drawing/2014/main" id="{EE134392-2BF0-D748-8978-5FB620E01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28" name="円/楕円 121">
              <a:extLst>
                <a:ext uri="{FF2B5EF4-FFF2-40B4-BE49-F238E27FC236}">
                  <a16:creationId xmlns:a16="http://schemas.microsoft.com/office/drawing/2014/main" id="{85CFC9A4-89A0-5E40-B164-83DAEE53D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0286" name="Group 106">
            <a:extLst>
              <a:ext uri="{FF2B5EF4-FFF2-40B4-BE49-F238E27FC236}">
                <a16:creationId xmlns:a16="http://schemas.microsoft.com/office/drawing/2014/main" id="{DC2CE826-232A-914E-B2A3-A3D0C6B5ED29}"/>
              </a:ext>
            </a:extLst>
          </p:cNvPr>
          <p:cNvGrpSpPr>
            <a:grpSpLocks/>
          </p:cNvGrpSpPr>
          <p:nvPr/>
        </p:nvGrpSpPr>
        <p:grpSpPr bwMode="auto">
          <a:xfrm>
            <a:off x="8358189" y="4446589"/>
            <a:ext cx="474663" cy="574675"/>
            <a:chOff x="0" y="0"/>
            <a:chExt cx="1080120" cy="1152128"/>
          </a:xfrm>
        </p:grpSpPr>
        <p:sp>
          <p:nvSpPr>
            <p:cNvPr id="10325" name="角丸四角形 123">
              <a:extLst>
                <a:ext uri="{FF2B5EF4-FFF2-40B4-BE49-F238E27FC236}">
                  <a16:creationId xmlns:a16="http://schemas.microsoft.com/office/drawing/2014/main" id="{48DB33D9-9B97-2D47-BBEF-A35A427C0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80120" cy="1152128"/>
            </a:xfrm>
            <a:prstGeom prst="roundRect">
              <a:avLst>
                <a:gd name="adj" fmla="val 16667"/>
              </a:avLst>
            </a:prstGeom>
            <a:solidFill>
              <a:srgbClr val="E1B4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26" name="円/楕円 124">
              <a:extLst>
                <a:ext uri="{FF2B5EF4-FFF2-40B4-BE49-F238E27FC236}">
                  <a16:creationId xmlns:a16="http://schemas.microsoft.com/office/drawing/2014/main" id="{EBCB0636-C0C0-354C-AB9F-4AC9D1CE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20" y="252028"/>
              <a:ext cx="720080" cy="6480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87" name="角丸四角形 126">
            <a:extLst>
              <a:ext uri="{FF2B5EF4-FFF2-40B4-BE49-F238E27FC236}">
                <a16:creationId xmlns:a16="http://schemas.microsoft.com/office/drawing/2014/main" id="{84CA9997-62FC-D849-8E77-27EAD1A09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7" y="5732466"/>
            <a:ext cx="3992563" cy="979487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88" name="角丸四角形 127">
            <a:extLst>
              <a:ext uri="{FF2B5EF4-FFF2-40B4-BE49-F238E27FC236}">
                <a16:creationId xmlns:a16="http://schemas.microsoft.com/office/drawing/2014/main" id="{7B7A048E-6022-DB4D-8ED8-63F5AE60D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5732464"/>
            <a:ext cx="3938588" cy="122237"/>
          </a:xfrm>
          <a:prstGeom prst="roundRect">
            <a:avLst>
              <a:gd name="adj" fmla="val 16667"/>
            </a:avLst>
          </a:prstGeom>
          <a:solidFill>
            <a:srgbClr val="D28E8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89" name="角丸四角形 128">
            <a:extLst>
              <a:ext uri="{FF2B5EF4-FFF2-40B4-BE49-F238E27FC236}">
                <a16:creationId xmlns:a16="http://schemas.microsoft.com/office/drawing/2014/main" id="{69A10FD5-D978-DF49-A759-2A310CAA1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115" y="6594475"/>
            <a:ext cx="3938587" cy="122239"/>
          </a:xfrm>
          <a:prstGeom prst="roundRect">
            <a:avLst>
              <a:gd name="adj" fmla="val 16667"/>
            </a:avLst>
          </a:prstGeom>
          <a:solidFill>
            <a:srgbClr val="D28E8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90" name="Group 112">
            <a:extLst>
              <a:ext uri="{FF2B5EF4-FFF2-40B4-BE49-F238E27FC236}">
                <a16:creationId xmlns:a16="http://schemas.microsoft.com/office/drawing/2014/main" id="{5F11CD55-CE6D-7F40-8400-99A0A2D5727C}"/>
              </a:ext>
            </a:extLst>
          </p:cNvPr>
          <p:cNvGrpSpPr>
            <a:grpSpLocks/>
          </p:cNvGrpSpPr>
          <p:nvPr/>
        </p:nvGrpSpPr>
        <p:grpSpPr bwMode="auto">
          <a:xfrm>
            <a:off x="4319590" y="6224589"/>
            <a:ext cx="477837" cy="269875"/>
            <a:chOff x="0" y="0"/>
            <a:chExt cx="476770" cy="269748"/>
          </a:xfrm>
        </p:grpSpPr>
        <p:sp>
          <p:nvSpPr>
            <p:cNvPr id="10323" name="円/楕円 129">
              <a:extLst>
                <a:ext uri="{FF2B5EF4-FFF2-40B4-BE49-F238E27FC236}">
                  <a16:creationId xmlns:a16="http://schemas.microsoft.com/office/drawing/2014/main" id="{DC854350-A5E0-0845-B23E-4B01AF47F2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24" name="フリーフォーム 130">
              <a:extLst>
                <a:ext uri="{FF2B5EF4-FFF2-40B4-BE49-F238E27FC236}">
                  <a16:creationId xmlns:a16="http://schemas.microsoft.com/office/drawing/2014/main" id="{6AB9D540-83EE-0749-A89C-B964C712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10291" name="Group 115">
            <a:extLst>
              <a:ext uri="{FF2B5EF4-FFF2-40B4-BE49-F238E27FC236}">
                <a16:creationId xmlns:a16="http://schemas.microsoft.com/office/drawing/2014/main" id="{F5814653-BF6F-6749-8247-77D6BDDE883D}"/>
              </a:ext>
            </a:extLst>
          </p:cNvPr>
          <p:cNvGrpSpPr>
            <a:grpSpLocks/>
          </p:cNvGrpSpPr>
          <p:nvPr/>
        </p:nvGrpSpPr>
        <p:grpSpPr bwMode="auto">
          <a:xfrm rot="19493082">
            <a:off x="7405690" y="5975352"/>
            <a:ext cx="477837" cy="269875"/>
            <a:chOff x="0" y="0"/>
            <a:chExt cx="476770" cy="269748"/>
          </a:xfrm>
        </p:grpSpPr>
        <p:sp>
          <p:nvSpPr>
            <p:cNvPr id="10321" name="円/楕円 133">
              <a:extLst>
                <a:ext uri="{FF2B5EF4-FFF2-40B4-BE49-F238E27FC236}">
                  <a16:creationId xmlns:a16="http://schemas.microsoft.com/office/drawing/2014/main" id="{0A0E353A-AD77-F14D-B2C0-8A57B6F5BA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22" name="フリーフォーム 134">
              <a:extLst>
                <a:ext uri="{FF2B5EF4-FFF2-40B4-BE49-F238E27FC236}">
                  <a16:creationId xmlns:a16="http://schemas.microsoft.com/office/drawing/2014/main" id="{BD5AF33C-ECBB-1741-94CF-BDB99ED68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10292" name="Group 118">
            <a:extLst>
              <a:ext uri="{FF2B5EF4-FFF2-40B4-BE49-F238E27FC236}">
                <a16:creationId xmlns:a16="http://schemas.microsoft.com/office/drawing/2014/main" id="{DD74F293-691B-9044-88FD-23A80C8B6347}"/>
              </a:ext>
            </a:extLst>
          </p:cNvPr>
          <p:cNvGrpSpPr>
            <a:grpSpLocks/>
          </p:cNvGrpSpPr>
          <p:nvPr/>
        </p:nvGrpSpPr>
        <p:grpSpPr bwMode="auto">
          <a:xfrm>
            <a:off x="6088063" y="6181727"/>
            <a:ext cx="476251" cy="269875"/>
            <a:chOff x="0" y="0"/>
            <a:chExt cx="476770" cy="269748"/>
          </a:xfrm>
        </p:grpSpPr>
        <p:sp>
          <p:nvSpPr>
            <p:cNvPr id="10319" name="円/楕円 136">
              <a:extLst>
                <a:ext uri="{FF2B5EF4-FFF2-40B4-BE49-F238E27FC236}">
                  <a16:creationId xmlns:a16="http://schemas.microsoft.com/office/drawing/2014/main" id="{2F3BCA8A-7FF0-EB4E-9AB3-987E553D4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20" name="フリーフォーム 137">
              <a:extLst>
                <a:ext uri="{FF2B5EF4-FFF2-40B4-BE49-F238E27FC236}">
                  <a16:creationId xmlns:a16="http://schemas.microsoft.com/office/drawing/2014/main" id="{C7FB7820-DD42-804A-866B-9A208FEC7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10293" name="Group 121">
            <a:extLst>
              <a:ext uri="{FF2B5EF4-FFF2-40B4-BE49-F238E27FC236}">
                <a16:creationId xmlns:a16="http://schemas.microsoft.com/office/drawing/2014/main" id="{7250C9A1-9EAF-8046-A164-04FF25272F24}"/>
              </a:ext>
            </a:extLst>
          </p:cNvPr>
          <p:cNvGrpSpPr>
            <a:grpSpLocks/>
          </p:cNvGrpSpPr>
          <p:nvPr/>
        </p:nvGrpSpPr>
        <p:grpSpPr bwMode="auto">
          <a:xfrm rot="20777109">
            <a:off x="4760915" y="6010277"/>
            <a:ext cx="477837" cy="269875"/>
            <a:chOff x="0" y="0"/>
            <a:chExt cx="476770" cy="269748"/>
          </a:xfrm>
        </p:grpSpPr>
        <p:sp>
          <p:nvSpPr>
            <p:cNvPr id="10317" name="円/楕円 139">
              <a:extLst>
                <a:ext uri="{FF2B5EF4-FFF2-40B4-BE49-F238E27FC236}">
                  <a16:creationId xmlns:a16="http://schemas.microsoft.com/office/drawing/2014/main" id="{56980EDB-C07D-6940-9E37-14FC032D6E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18" name="フリーフォーム 140">
              <a:extLst>
                <a:ext uri="{FF2B5EF4-FFF2-40B4-BE49-F238E27FC236}">
                  <a16:creationId xmlns:a16="http://schemas.microsoft.com/office/drawing/2014/main" id="{BFE4E359-2ECB-1345-8C94-080E191BF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88" y="65120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grpSp>
        <p:nvGrpSpPr>
          <p:cNvPr id="6268" name="Group 124">
            <a:extLst>
              <a:ext uri="{FF2B5EF4-FFF2-40B4-BE49-F238E27FC236}">
                <a16:creationId xmlns:a16="http://schemas.microsoft.com/office/drawing/2014/main" id="{DD28F49D-D3F9-2148-9922-F6474BEDF68C}"/>
              </a:ext>
            </a:extLst>
          </p:cNvPr>
          <p:cNvGrpSpPr>
            <a:grpSpLocks/>
          </p:cNvGrpSpPr>
          <p:nvPr/>
        </p:nvGrpSpPr>
        <p:grpSpPr bwMode="auto">
          <a:xfrm rot="6175022">
            <a:off x="5692777" y="5445128"/>
            <a:ext cx="773113" cy="722313"/>
            <a:chOff x="0" y="0"/>
            <a:chExt cx="773218" cy="722218"/>
          </a:xfrm>
        </p:grpSpPr>
        <p:sp>
          <p:nvSpPr>
            <p:cNvPr id="10315" name="フリーフォーム 142">
              <a:extLst>
                <a:ext uri="{FF2B5EF4-FFF2-40B4-BE49-F238E27FC236}">
                  <a16:creationId xmlns:a16="http://schemas.microsoft.com/office/drawing/2014/main" id="{B05DA253-42A5-4B4D-803D-604BC6C46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73218" cy="722218"/>
            </a:xfrm>
            <a:custGeom>
              <a:avLst/>
              <a:gdLst>
                <a:gd name="T0" fmla="*/ 25250 w 852096"/>
                <a:gd name="T1" fmla="*/ 163065 h 818866"/>
                <a:gd name="T2" fmla="*/ 13864 w 852096"/>
                <a:gd name="T3" fmla="*/ 141029 h 818866"/>
                <a:gd name="T4" fmla="*/ 19556 w 852096"/>
                <a:gd name="T5" fmla="*/ 79330 h 818866"/>
                <a:gd name="T6" fmla="*/ 36638 w 852096"/>
                <a:gd name="T7" fmla="*/ 74921 h 818866"/>
                <a:gd name="T8" fmla="*/ 70799 w 852096"/>
                <a:gd name="T9" fmla="*/ 70515 h 818866"/>
                <a:gd name="T10" fmla="*/ 87878 w 852096"/>
                <a:gd name="T11" fmla="*/ 61700 h 818866"/>
                <a:gd name="T12" fmla="*/ 104960 w 852096"/>
                <a:gd name="T13" fmla="*/ 57294 h 818866"/>
                <a:gd name="T14" fmla="*/ 122040 w 852096"/>
                <a:gd name="T15" fmla="*/ 44072 h 818866"/>
                <a:gd name="T16" fmla="*/ 150509 w 852096"/>
                <a:gd name="T17" fmla="*/ 4406 h 818866"/>
                <a:gd name="T18" fmla="*/ 173283 w 852096"/>
                <a:gd name="T19" fmla="*/ 0 h 818866"/>
                <a:gd name="T20" fmla="*/ 218831 w 852096"/>
                <a:gd name="T21" fmla="*/ 8815 h 818866"/>
                <a:gd name="T22" fmla="*/ 230218 w 852096"/>
                <a:gd name="T23" fmla="*/ 22036 h 818866"/>
                <a:gd name="T24" fmla="*/ 241604 w 852096"/>
                <a:gd name="T25" fmla="*/ 48479 h 818866"/>
                <a:gd name="T26" fmla="*/ 247298 w 852096"/>
                <a:gd name="T27" fmla="*/ 66107 h 818866"/>
                <a:gd name="T28" fmla="*/ 264379 w 852096"/>
                <a:gd name="T29" fmla="*/ 74921 h 818866"/>
                <a:gd name="T30" fmla="*/ 275766 w 852096"/>
                <a:gd name="T31" fmla="*/ 88143 h 818866"/>
                <a:gd name="T32" fmla="*/ 292846 w 852096"/>
                <a:gd name="T33" fmla="*/ 96958 h 818866"/>
                <a:gd name="T34" fmla="*/ 315622 w 852096"/>
                <a:gd name="T35" fmla="*/ 123401 h 818866"/>
                <a:gd name="T36" fmla="*/ 338394 w 852096"/>
                <a:gd name="T37" fmla="*/ 176288 h 818866"/>
                <a:gd name="T38" fmla="*/ 344089 w 852096"/>
                <a:gd name="T39" fmla="*/ 189510 h 818866"/>
                <a:gd name="T40" fmla="*/ 355476 w 852096"/>
                <a:gd name="T41" fmla="*/ 202730 h 818866"/>
                <a:gd name="T42" fmla="*/ 332701 w 852096"/>
                <a:gd name="T43" fmla="*/ 229174 h 818866"/>
                <a:gd name="T44" fmla="*/ 292846 w 852096"/>
                <a:gd name="T45" fmla="*/ 260024 h 818866"/>
                <a:gd name="T46" fmla="*/ 270072 w 852096"/>
                <a:gd name="T47" fmla="*/ 264431 h 818866"/>
                <a:gd name="T48" fmla="*/ 42331 w 852096"/>
                <a:gd name="T49" fmla="*/ 260024 h 818866"/>
                <a:gd name="T50" fmla="*/ 25250 w 852096"/>
                <a:gd name="T51" fmla="*/ 255616 h 818866"/>
                <a:gd name="T52" fmla="*/ 8171 w 852096"/>
                <a:gd name="T53" fmla="*/ 246803 h 818866"/>
                <a:gd name="T54" fmla="*/ 8171 w 852096"/>
                <a:gd name="T55" fmla="*/ 163065 h 818866"/>
                <a:gd name="T56" fmla="*/ 25250 w 852096"/>
                <a:gd name="T57" fmla="*/ 163065 h 8188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2096"/>
                <a:gd name="T88" fmla="*/ 0 h 818866"/>
                <a:gd name="T89" fmla="*/ 852096 w 852096"/>
                <a:gd name="T90" fmla="*/ 818866 h 81886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2096" h="818866">
                  <a:moveTo>
                    <a:pt x="60526" y="504967"/>
                  </a:moveTo>
                  <a:cubicBezTo>
                    <a:pt x="62801" y="493594"/>
                    <a:pt x="38740" y="460599"/>
                    <a:pt x="33231" y="436728"/>
                  </a:cubicBezTo>
                  <a:cubicBezTo>
                    <a:pt x="18841" y="374369"/>
                    <a:pt x="5768" y="303214"/>
                    <a:pt x="46878" y="245660"/>
                  </a:cubicBezTo>
                  <a:cubicBezTo>
                    <a:pt x="55240" y="233953"/>
                    <a:pt x="73778" y="235133"/>
                    <a:pt x="87822" y="232012"/>
                  </a:cubicBezTo>
                  <a:cubicBezTo>
                    <a:pt x="114835" y="226009"/>
                    <a:pt x="142413" y="222913"/>
                    <a:pt x="169708" y="218364"/>
                  </a:cubicBezTo>
                  <a:cubicBezTo>
                    <a:pt x="183356" y="209266"/>
                    <a:pt x="195980" y="198404"/>
                    <a:pt x="210651" y="191069"/>
                  </a:cubicBezTo>
                  <a:cubicBezTo>
                    <a:pt x="223518" y="184635"/>
                    <a:pt x="239625" y="185401"/>
                    <a:pt x="251595" y="177421"/>
                  </a:cubicBezTo>
                  <a:cubicBezTo>
                    <a:pt x="267654" y="166715"/>
                    <a:pt x="278890" y="150126"/>
                    <a:pt x="292538" y="136478"/>
                  </a:cubicBezTo>
                  <a:cubicBezTo>
                    <a:pt x="304087" y="101830"/>
                    <a:pt x="326647" y="22181"/>
                    <a:pt x="360777" y="13648"/>
                  </a:cubicBezTo>
                  <a:lnTo>
                    <a:pt x="415368" y="0"/>
                  </a:lnTo>
                  <a:cubicBezTo>
                    <a:pt x="418767" y="680"/>
                    <a:pt x="510561" y="16104"/>
                    <a:pt x="524550" y="27296"/>
                  </a:cubicBezTo>
                  <a:cubicBezTo>
                    <a:pt x="537358" y="37543"/>
                    <a:pt x="542747" y="54591"/>
                    <a:pt x="551846" y="68239"/>
                  </a:cubicBezTo>
                  <a:cubicBezTo>
                    <a:pt x="560944" y="95534"/>
                    <a:pt x="572163" y="122212"/>
                    <a:pt x="579141" y="150125"/>
                  </a:cubicBezTo>
                  <a:cubicBezTo>
                    <a:pt x="583690" y="168322"/>
                    <a:pt x="582384" y="189109"/>
                    <a:pt x="592789" y="204716"/>
                  </a:cubicBezTo>
                  <a:cubicBezTo>
                    <a:pt x="601887" y="218364"/>
                    <a:pt x="620084" y="222913"/>
                    <a:pt x="633732" y="232012"/>
                  </a:cubicBezTo>
                  <a:cubicBezTo>
                    <a:pt x="642831" y="245660"/>
                    <a:pt x="649430" y="261357"/>
                    <a:pt x="661028" y="272955"/>
                  </a:cubicBezTo>
                  <a:cubicBezTo>
                    <a:pt x="672626" y="284553"/>
                    <a:pt x="691170" y="287907"/>
                    <a:pt x="701971" y="300251"/>
                  </a:cubicBezTo>
                  <a:cubicBezTo>
                    <a:pt x="723573" y="324939"/>
                    <a:pt x="756562" y="382137"/>
                    <a:pt x="756562" y="382137"/>
                  </a:cubicBezTo>
                  <a:lnTo>
                    <a:pt x="811153" y="545911"/>
                  </a:lnTo>
                  <a:cubicBezTo>
                    <a:pt x="815702" y="559559"/>
                    <a:pt x="816821" y="574884"/>
                    <a:pt x="824801" y="586854"/>
                  </a:cubicBezTo>
                  <a:lnTo>
                    <a:pt x="852096" y="627797"/>
                  </a:lnTo>
                  <a:cubicBezTo>
                    <a:pt x="818712" y="794726"/>
                    <a:pt x="870946" y="636244"/>
                    <a:pt x="797505" y="709684"/>
                  </a:cubicBezTo>
                  <a:cubicBezTo>
                    <a:pt x="702090" y="805098"/>
                    <a:pt x="788439" y="780512"/>
                    <a:pt x="701971" y="805218"/>
                  </a:cubicBezTo>
                  <a:cubicBezTo>
                    <a:pt x="683936" y="810371"/>
                    <a:pt x="665577" y="814317"/>
                    <a:pt x="647380" y="818866"/>
                  </a:cubicBezTo>
                  <a:cubicBezTo>
                    <a:pt x="465410" y="814317"/>
                    <a:pt x="283300" y="813675"/>
                    <a:pt x="101469" y="805218"/>
                  </a:cubicBezTo>
                  <a:cubicBezTo>
                    <a:pt x="87099" y="804550"/>
                    <a:pt x="73393" y="798004"/>
                    <a:pt x="60526" y="791570"/>
                  </a:cubicBezTo>
                  <a:cubicBezTo>
                    <a:pt x="45855" y="784235"/>
                    <a:pt x="33231" y="773373"/>
                    <a:pt x="19583" y="764275"/>
                  </a:cubicBezTo>
                  <a:cubicBezTo>
                    <a:pt x="-7988" y="653993"/>
                    <a:pt x="-5027" y="689542"/>
                    <a:pt x="19583" y="504967"/>
                  </a:cubicBezTo>
                  <a:cubicBezTo>
                    <a:pt x="20184" y="500458"/>
                    <a:pt x="58251" y="516340"/>
                    <a:pt x="60526" y="504967"/>
                  </a:cubicBezTo>
                  <a:close/>
                </a:path>
              </a:pathLst>
            </a:custGeom>
            <a:solidFill>
              <a:srgbClr val="60B25A"/>
            </a:solidFill>
            <a:ln w="9525" cap="flat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316" name="爆発 1 143">
              <a:extLst>
                <a:ext uri="{FF2B5EF4-FFF2-40B4-BE49-F238E27FC236}">
                  <a16:creationId xmlns:a16="http://schemas.microsoft.com/office/drawing/2014/main" id="{002340F1-6BE8-3842-94C0-A85F7110F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57" y="203922"/>
              <a:ext cx="589043" cy="450791"/>
            </a:xfrm>
            <a:prstGeom prst="irregularSeal1">
              <a:avLst/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0295" name="下矢印 144">
            <a:extLst>
              <a:ext uri="{FF2B5EF4-FFF2-40B4-BE49-F238E27FC236}">
                <a16:creationId xmlns:a16="http://schemas.microsoft.com/office/drawing/2014/main" id="{D92FC23A-AADD-1C4A-91B7-B485433B3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6" y="2744788"/>
            <a:ext cx="293687" cy="4064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96" name="下矢印 145">
            <a:extLst>
              <a:ext uri="{FF2B5EF4-FFF2-40B4-BE49-F238E27FC236}">
                <a16:creationId xmlns:a16="http://schemas.microsoft.com/office/drawing/2014/main" id="{DFF47AF3-687A-B642-96FE-3260CFBFE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25" y="3879851"/>
            <a:ext cx="293688" cy="4064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297" name="下矢印 146">
            <a:extLst>
              <a:ext uri="{FF2B5EF4-FFF2-40B4-BE49-F238E27FC236}">
                <a16:creationId xmlns:a16="http://schemas.microsoft.com/office/drawing/2014/main" id="{B859F582-EE2C-584A-917E-936273561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5478463"/>
            <a:ext cx="293688" cy="406400"/>
          </a:xfrm>
          <a:prstGeom prst="downArrow">
            <a:avLst>
              <a:gd name="adj1" fmla="val 50000"/>
              <a:gd name="adj2" fmla="val 499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0298" name="Group 130">
            <a:extLst>
              <a:ext uri="{FF2B5EF4-FFF2-40B4-BE49-F238E27FC236}">
                <a16:creationId xmlns:a16="http://schemas.microsoft.com/office/drawing/2014/main" id="{6B307FA0-8478-1E40-A2EE-E38E6E15B12C}"/>
              </a:ext>
            </a:extLst>
          </p:cNvPr>
          <p:cNvGrpSpPr>
            <a:grpSpLocks/>
          </p:cNvGrpSpPr>
          <p:nvPr/>
        </p:nvGrpSpPr>
        <p:grpSpPr bwMode="auto">
          <a:xfrm>
            <a:off x="6659564" y="6040440"/>
            <a:ext cx="477837" cy="269875"/>
            <a:chOff x="0" y="0"/>
            <a:chExt cx="476770" cy="269748"/>
          </a:xfrm>
        </p:grpSpPr>
        <p:sp>
          <p:nvSpPr>
            <p:cNvPr id="10313" name="円/楕円 148">
              <a:extLst>
                <a:ext uri="{FF2B5EF4-FFF2-40B4-BE49-F238E27FC236}">
                  <a16:creationId xmlns:a16="http://schemas.microsoft.com/office/drawing/2014/main" id="{8F3560A3-ED5A-7B49-94CF-AD6143648F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11771">
              <a:off x="0" y="0"/>
              <a:ext cx="476770" cy="2697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14" name="フリーフォーム 149">
              <a:extLst>
                <a:ext uri="{FF2B5EF4-FFF2-40B4-BE49-F238E27FC236}">
                  <a16:creationId xmlns:a16="http://schemas.microsoft.com/office/drawing/2014/main" id="{70774C0C-58D3-884C-9C30-8435B1973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07" y="54425"/>
              <a:ext cx="285750" cy="114300"/>
            </a:xfrm>
            <a:custGeom>
              <a:avLst/>
              <a:gdLst>
                <a:gd name="T0" fmla="*/ 0 w 285750"/>
                <a:gd name="T1" fmla="*/ 0 h 114300"/>
                <a:gd name="T2" fmla="*/ 66675 w 285750"/>
                <a:gd name="T3" fmla="*/ 80962 h 114300"/>
                <a:gd name="T4" fmla="*/ 100012 w 285750"/>
                <a:gd name="T5" fmla="*/ 95250 h 114300"/>
                <a:gd name="T6" fmla="*/ 138112 w 285750"/>
                <a:gd name="T7" fmla="*/ 104775 h 114300"/>
                <a:gd name="T8" fmla="*/ 152400 w 285750"/>
                <a:gd name="T9" fmla="*/ 109537 h 114300"/>
                <a:gd name="T10" fmla="*/ 190500 w 285750"/>
                <a:gd name="T11" fmla="*/ 114300 h 114300"/>
                <a:gd name="T12" fmla="*/ 257175 w 285750"/>
                <a:gd name="T13" fmla="*/ 109537 h 114300"/>
                <a:gd name="T14" fmla="*/ 285750 w 285750"/>
                <a:gd name="T15" fmla="*/ 95250 h 114300"/>
                <a:gd name="T16" fmla="*/ 285750 w 285750"/>
                <a:gd name="T17" fmla="*/ 90487 h 1143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5750"/>
                <a:gd name="T28" fmla="*/ 0 h 114300"/>
                <a:gd name="T29" fmla="*/ 285750 w 285750"/>
                <a:gd name="T30" fmla="*/ 114300 h 1143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5750" h="114300">
                  <a:moveTo>
                    <a:pt x="0" y="0"/>
                  </a:moveTo>
                  <a:cubicBezTo>
                    <a:pt x="22225" y="26987"/>
                    <a:pt x="42631" y="55582"/>
                    <a:pt x="66675" y="80962"/>
                  </a:cubicBezTo>
                  <a:cubicBezTo>
                    <a:pt x="71206" y="85745"/>
                    <a:pt x="92431" y="93182"/>
                    <a:pt x="100012" y="95250"/>
                  </a:cubicBezTo>
                  <a:cubicBezTo>
                    <a:pt x="112642" y="98695"/>
                    <a:pt x="125693" y="100636"/>
                    <a:pt x="138112" y="104775"/>
                  </a:cubicBezTo>
                  <a:cubicBezTo>
                    <a:pt x="142875" y="106362"/>
                    <a:pt x="147461" y="108639"/>
                    <a:pt x="152400" y="109537"/>
                  </a:cubicBezTo>
                  <a:cubicBezTo>
                    <a:pt x="164992" y="111827"/>
                    <a:pt x="177800" y="112712"/>
                    <a:pt x="190500" y="114300"/>
                  </a:cubicBezTo>
                  <a:cubicBezTo>
                    <a:pt x="212725" y="112712"/>
                    <a:pt x="235046" y="112140"/>
                    <a:pt x="257175" y="109537"/>
                  </a:cubicBezTo>
                  <a:cubicBezTo>
                    <a:pt x="265955" y="108504"/>
                    <a:pt x="279756" y="101244"/>
                    <a:pt x="285750" y="95250"/>
                  </a:cubicBezTo>
                  <a:lnTo>
                    <a:pt x="285750" y="904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sp>
        <p:nvSpPr>
          <p:cNvPr id="10299" name="テキスト ボックス 1">
            <a:extLst>
              <a:ext uri="{FF2B5EF4-FFF2-40B4-BE49-F238E27FC236}">
                <a16:creationId xmlns:a16="http://schemas.microsoft.com/office/drawing/2014/main" id="{021E4B30-A474-2E4F-BDF1-F2FEB4642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5" y="1058863"/>
            <a:ext cx="936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400">
                <a:latin typeface="Times New Roman" panose="02020603050405020304" pitchFamily="18" charset="0"/>
              </a:rPr>
              <a:t>正常</a:t>
            </a:r>
          </a:p>
        </p:txBody>
      </p:sp>
      <p:sp>
        <p:nvSpPr>
          <p:cNvPr id="10300" name="テキスト ボックス 136">
            <a:extLst>
              <a:ext uri="{FF2B5EF4-FFF2-40B4-BE49-F238E27FC236}">
                <a16:creationId xmlns:a16="http://schemas.microsoft.com/office/drawing/2014/main" id="{42AEBD7A-7289-B044-B721-B083CDE8A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2224090"/>
            <a:ext cx="127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ひとつ異常</a:t>
            </a:r>
          </a:p>
        </p:txBody>
      </p:sp>
      <p:sp>
        <p:nvSpPr>
          <p:cNvPr id="10301" name="テキスト ボックス 137">
            <a:extLst>
              <a:ext uri="{FF2B5EF4-FFF2-40B4-BE49-F238E27FC236}">
                <a16:creationId xmlns:a16="http://schemas.microsoft.com/office/drawing/2014/main" id="{1ADD31D8-8A33-8B4B-8CBB-97FDF489F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3290888"/>
            <a:ext cx="127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増える</a:t>
            </a:r>
          </a:p>
        </p:txBody>
      </p:sp>
      <p:sp>
        <p:nvSpPr>
          <p:cNvPr id="10302" name="テキスト ボックス 139">
            <a:extLst>
              <a:ext uri="{FF2B5EF4-FFF2-40B4-BE49-F238E27FC236}">
                <a16:creationId xmlns:a16="http://schemas.microsoft.com/office/drawing/2014/main" id="{66A788FD-BD5A-F04E-9D71-95674491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1" y="5818190"/>
            <a:ext cx="1270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血管などに入り込み、広がる</a:t>
            </a:r>
          </a:p>
        </p:txBody>
      </p:sp>
      <p:sp>
        <p:nvSpPr>
          <p:cNvPr id="6282" name="円/楕円 141">
            <a:extLst>
              <a:ext uri="{FF2B5EF4-FFF2-40B4-BE49-F238E27FC236}">
                <a16:creationId xmlns:a16="http://schemas.microsoft.com/office/drawing/2014/main" id="{93435B82-0D7F-B941-8EFF-F5BC89AFA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5" y="2249488"/>
            <a:ext cx="390525" cy="323851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304" name="円/楕円 54">
            <a:extLst>
              <a:ext uri="{FF2B5EF4-FFF2-40B4-BE49-F238E27FC236}">
                <a16:creationId xmlns:a16="http://schemas.microsoft.com/office/drawing/2014/main" id="{534D03E4-5EE3-2349-91AC-E9D617EA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039" y="3348037"/>
            <a:ext cx="392112" cy="323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6284" name="円/楕円 82">
            <a:extLst>
              <a:ext uri="{FF2B5EF4-FFF2-40B4-BE49-F238E27FC236}">
                <a16:creationId xmlns:a16="http://schemas.microsoft.com/office/drawing/2014/main" id="{E48FCF92-D36D-F34A-8B44-E3B5A1570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3314700"/>
            <a:ext cx="468312" cy="388939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306" name="円/楕円 147">
            <a:extLst>
              <a:ext uri="{FF2B5EF4-FFF2-40B4-BE49-F238E27FC236}">
                <a16:creationId xmlns:a16="http://schemas.microsoft.com/office/drawing/2014/main" id="{3FCBEFCB-114A-074D-83FB-A42F5090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5" y="3346449"/>
            <a:ext cx="390525" cy="323851"/>
          </a:xfrm>
          <a:prstGeom prst="ellipse">
            <a:avLst/>
          </a:prstGeom>
          <a:solidFill>
            <a:srgbClr val="7F7F7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6286" name="爆発 1 80">
            <a:extLst>
              <a:ext uri="{FF2B5EF4-FFF2-40B4-BE49-F238E27FC236}">
                <a16:creationId xmlns:a16="http://schemas.microsoft.com/office/drawing/2014/main" id="{01CA0590-0312-F142-8A2B-A521CA32B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641" y="3279775"/>
            <a:ext cx="587375" cy="450851"/>
          </a:xfrm>
          <a:prstGeom prst="irregularSeal1">
            <a:avLst/>
          </a:prstGeom>
          <a:solidFill>
            <a:srgbClr val="7F7F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Times New Roman" panose="02020603050405020304" pitchFamily="18" charset="0"/>
            </a:endParaRPr>
          </a:p>
        </p:txBody>
      </p:sp>
      <p:sp>
        <p:nvSpPr>
          <p:cNvPr id="10308" name="テキスト ボックス 138">
            <a:extLst>
              <a:ext uri="{FF2B5EF4-FFF2-40B4-BE49-F238E27FC236}">
                <a16:creationId xmlns:a16="http://schemas.microsoft.com/office/drawing/2014/main" id="{2F5427EC-1260-D846-96E2-BCFE3681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563" y="4686301"/>
            <a:ext cx="127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固まりに</a:t>
            </a:r>
            <a:endParaRPr lang="en-US" altLang="ja-JP" sz="180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</a:rPr>
              <a:t>なる</a:t>
            </a:r>
          </a:p>
        </p:txBody>
      </p:sp>
      <p:pic>
        <p:nvPicPr>
          <p:cNvPr id="6288" name="Picture 146" descr="便利屋・なんでも屋のイラスト">
            <a:extLst>
              <a:ext uri="{FF2B5EF4-FFF2-40B4-BE49-F238E27FC236}">
                <a16:creationId xmlns:a16="http://schemas.microsoft.com/office/drawing/2014/main" id="{C49746FB-A5B8-774E-A9BF-F1D39CCA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3273426"/>
            <a:ext cx="1874839" cy="202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9" name="角丸四角形吹き出し 146">
            <a:extLst>
              <a:ext uri="{FF2B5EF4-FFF2-40B4-BE49-F238E27FC236}">
                <a16:creationId xmlns:a16="http://schemas.microsoft.com/office/drawing/2014/main" id="{CB86FB57-702A-BB42-973B-9789C05FC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3" y="2565402"/>
            <a:ext cx="1800225" cy="576263"/>
          </a:xfrm>
          <a:prstGeom prst="wedgeRoundRectCallout">
            <a:avLst>
              <a:gd name="adj1" fmla="val 3069"/>
              <a:gd name="adj2" fmla="val 62500"/>
              <a:gd name="adj3" fmla="val 16667"/>
            </a:avLst>
          </a:prstGeom>
          <a:solidFill>
            <a:schemeClr val="bg1"/>
          </a:solidFill>
          <a:ln w="12700">
            <a:solidFill>
              <a:srgbClr val="B2C1DB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Times New Roman" panose="02020603050405020304" pitchFamily="18" charset="0"/>
              </a:rPr>
              <a:t>僕が修理</a:t>
            </a:r>
            <a:endParaRPr lang="en-US" altLang="ja-JP" sz="16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Times New Roman" panose="02020603050405020304" pitchFamily="18" charset="0"/>
              </a:rPr>
              <a:t>するよ！</a:t>
            </a:r>
          </a:p>
        </p:txBody>
      </p:sp>
      <p:sp>
        <p:nvSpPr>
          <p:cNvPr id="6290" name="角丸四角形 148">
            <a:extLst>
              <a:ext uri="{FF2B5EF4-FFF2-40B4-BE49-F238E27FC236}">
                <a16:creationId xmlns:a16="http://schemas.microsoft.com/office/drawing/2014/main" id="{BCBD0E87-54E5-ED4F-8C57-8B6D4B5F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1628" y="4149725"/>
            <a:ext cx="608012" cy="33972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600">
                <a:latin typeface="Times New Roman" panose="02020603050405020304" pitchFamily="18" charset="0"/>
              </a:rPr>
              <a:t>免疫</a:t>
            </a:r>
          </a:p>
        </p:txBody>
      </p:sp>
      <p:sp>
        <p:nvSpPr>
          <p:cNvPr id="10312" name="正方形/長方形 146">
            <a:extLst>
              <a:ext uri="{FF2B5EF4-FFF2-40B4-BE49-F238E27FC236}">
                <a16:creationId xmlns:a16="http://schemas.microsoft.com/office/drawing/2014/main" id="{6D03EE7F-B5DF-A649-9F34-31A12D95D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654" y="6608762"/>
            <a:ext cx="33369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200">
                <a:latin typeface="Times New Roman" panose="02020603050405020304" pitchFamily="18" charset="0"/>
              </a:rPr>
              <a:t>ＮＰＯ法人がんサポートかごしま制作スライドより</a:t>
            </a:r>
            <a:endParaRPr lang="en-US" altLang="ja-JP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3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 autoUpdateAnimBg="0"/>
      <p:bldP spid="6282" grpId="0" animBg="1" autoUpdateAnimBg="0"/>
      <p:bldP spid="6284" grpId="0" animBg="1" autoUpdateAnimBg="0"/>
      <p:bldP spid="6286" grpId="0" animBg="1" autoUpdateAnimBg="0"/>
      <p:bldP spid="6289" grpId="0" animBg="1" autoUpdateAnimBg="0"/>
      <p:bldP spid="629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第２問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703390" y="1476375"/>
            <a:ext cx="878522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個の「がん細胞」が、１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cm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の大きさに</a:t>
            </a:r>
            <a:endParaRPr lang="en-US" altLang="ja-JP" sz="4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なるには何年かかるでしょう？</a:t>
            </a:r>
            <a:endParaRPr lang="en-US" altLang="ja-JP" sz="4400" dirty="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3687763" y="5068890"/>
            <a:ext cx="495199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44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4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C. </a:t>
            </a:r>
            <a:r>
              <a:rPr lang="ja-JP" altLang="en-US" sz="4400" b="1">
                <a:latin typeface="MS PGothic" panose="020B0600070205080204" pitchFamily="34" charset="-128"/>
                <a:ea typeface="MS PGothic" panose="020B0600070205080204" pitchFamily="34" charset="-128"/>
              </a:rPr>
              <a:t>１０</a:t>
            </a:r>
            <a:r>
              <a:rPr lang="en-US" altLang="ja-JP" sz="4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〜</a:t>
            </a:r>
            <a:r>
              <a:rPr lang="ja-JP" altLang="en-US" sz="4400" b="1">
                <a:latin typeface="MS PGothic" panose="020B0600070205080204" pitchFamily="34" charset="-128"/>
                <a:ea typeface="MS PGothic" panose="020B0600070205080204" pitchFamily="34" charset="-128"/>
              </a:rPr>
              <a:t>２０年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573214" y="3662364"/>
            <a:ext cx="91821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A. 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１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〜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２年　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B. 10〜20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年　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C.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100</a:t>
            </a:r>
            <a:r>
              <a:rPr lang="ja-JP" alt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年</a:t>
            </a:r>
            <a:r>
              <a:rPr lang="en-US" altLang="ja-JP" sz="3200" dirty="0">
                <a:latin typeface="MS PGothic" panose="020B0600070205080204" pitchFamily="34" charset="-128"/>
                <a:ea typeface="MS PGothic" panose="020B0600070205080204" pitchFamily="34" charset="-128"/>
              </a:rPr>
              <a:t> </a:t>
            </a:r>
            <a:endParaRPr lang="ja-JP" altLang="en-US" sz="32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6104BC92-50DA-EF4C-8813-69333C95D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B9E8D15A-9C04-D94E-A418-13BCF60E3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3554413"/>
            <a:ext cx="812800" cy="8128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059879A3-918A-1747-B7F3-212F76E7F0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F3CE08F-5861-FD46-86D2-051CBDC8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4" y="1154115"/>
            <a:ext cx="8177213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角丸四角形吹き出し 41">
            <a:extLst>
              <a:ext uri="{FF2B5EF4-FFF2-40B4-BE49-F238E27FC236}">
                <a16:creationId xmlns:a16="http://schemas.microsoft.com/office/drawing/2014/main" id="{D2766DBF-8107-7D49-BF2B-907859C834E6}"/>
              </a:ext>
            </a:extLst>
          </p:cNvPr>
          <p:cNvSpPr/>
          <p:nvPr/>
        </p:nvSpPr>
        <p:spPr>
          <a:xfrm>
            <a:off x="1801815" y="5589588"/>
            <a:ext cx="3271837" cy="1204912"/>
          </a:xfrm>
          <a:prstGeom prst="wedgeRoundRectCallout">
            <a:avLst>
              <a:gd name="adj1" fmla="val -42949"/>
              <a:gd name="adj2" fmla="val -75237"/>
              <a:gd name="adj3" fmla="val 16667"/>
            </a:avLst>
          </a:prstGeom>
          <a:solidFill>
            <a:srgbClr val="FFEDE1"/>
          </a:solidFill>
          <a:ln w="57150">
            <a:solidFill>
              <a:srgbClr val="FF99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144000"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細胞が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>
              <a:defRPr/>
            </a:pPr>
            <a:r>
              <a:rPr lang="ja-JP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異常な細胞になる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B8B6B8-B571-304F-973C-18AC84425198}"/>
              </a:ext>
            </a:extLst>
          </p:cNvPr>
          <p:cNvSpPr txBox="1"/>
          <p:nvPr/>
        </p:nvSpPr>
        <p:spPr>
          <a:xfrm>
            <a:off x="1524000" y="177802"/>
            <a:ext cx="9144000" cy="646331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pPr>
              <a:defRPr/>
            </a:pPr>
            <a:r>
              <a:rPr lang="ja-JP" altLang="en-US" sz="3600" spc="-100" dirty="0"/>
              <a:t>がんの</a:t>
            </a:r>
            <a:r>
              <a:rPr lang="ja-JP" altLang="en-US" sz="3600" spc="-100"/>
              <a:t>進行と痛みなどの症状</a:t>
            </a:r>
            <a:r>
              <a:rPr lang="ja-JP" altLang="en-US" sz="3600" spc="-100" dirty="0"/>
              <a:t>が出るまで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0ADDB438-5A41-F74F-AE48-52CF84F159F8}"/>
              </a:ext>
            </a:extLst>
          </p:cNvPr>
          <p:cNvSpPr/>
          <p:nvPr/>
        </p:nvSpPr>
        <p:spPr>
          <a:xfrm>
            <a:off x="9671050" y="1025526"/>
            <a:ext cx="655639" cy="420370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72000" anchor="ctr"/>
          <a:lstStyle/>
          <a:p>
            <a:pPr algn="ctr">
              <a:defRPr/>
            </a:pPr>
            <a:r>
              <a:rPr lang="ja-JP" altLang="en-US" sz="3200" b="1" dirty="0"/>
              <a:t>痛みなどが出る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69D231B-7E62-4844-8A29-288219A052BA}"/>
              </a:ext>
            </a:extLst>
          </p:cNvPr>
          <p:cNvGrpSpPr>
            <a:grpSpLocks/>
          </p:cNvGrpSpPr>
          <p:nvPr/>
        </p:nvGrpSpPr>
        <p:grpSpPr bwMode="auto">
          <a:xfrm>
            <a:off x="1944688" y="1691460"/>
            <a:ext cx="4938712" cy="1140002"/>
            <a:chOff x="421063" y="1691428"/>
            <a:chExt cx="4938502" cy="11393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F5B164F0-EB64-6B40-901F-DDD05BC72DCF}"/>
                </a:ext>
              </a:extLst>
            </p:cNvPr>
            <p:cNvSpPr txBox="1"/>
            <p:nvPr/>
          </p:nvSpPr>
          <p:spPr>
            <a:xfrm>
              <a:off x="421063" y="2207891"/>
              <a:ext cx="4938502" cy="6228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ja-JP" sz="2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</a:t>
              </a:r>
              <a:r>
                <a:rPr lang="ja-JP" altLang="en-US" sz="2000" b="1" dirty="0" err="1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つの</a:t>
              </a:r>
              <a:r>
                <a:rPr lang="ja-JP" altLang="en-US" sz="2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がん細胞</a:t>
              </a:r>
              <a:r>
                <a:rPr lang="ja-JP" altLang="en-US" sz="2000" b="1" spc="-300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が</a:t>
              </a:r>
              <a:r>
                <a:rPr lang="ja-JP" altLang="en-US" sz="3000" b="1" spc="-300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１</a:t>
              </a:r>
              <a:r>
                <a:rPr lang="en-US" altLang="ja-JP" sz="3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cm</a:t>
              </a:r>
              <a:r>
                <a:rPr lang="ja-JP" altLang="en-US" sz="2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の大きさになる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D54B08E-0041-C642-ACFA-86D0E81A5AF4}"/>
                </a:ext>
              </a:extLst>
            </p:cNvPr>
            <p:cNvSpPr txBox="1"/>
            <p:nvPr/>
          </p:nvSpPr>
          <p:spPr>
            <a:xfrm>
              <a:off x="1779905" y="1691428"/>
              <a:ext cx="2350987" cy="7290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ja-JP" sz="3600" b="1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10~20</a:t>
              </a:r>
              <a:r>
                <a:rPr lang="ja-JP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</a:t>
              </a:r>
              <a:endPara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B2E4E42-6EFF-CA4C-B363-10267C42E36F}"/>
              </a:ext>
            </a:extLst>
          </p:cNvPr>
          <p:cNvGrpSpPr>
            <a:grpSpLocks/>
          </p:cNvGrpSpPr>
          <p:nvPr/>
        </p:nvGrpSpPr>
        <p:grpSpPr bwMode="auto">
          <a:xfrm>
            <a:off x="2493965" y="2852737"/>
            <a:ext cx="4421187" cy="1655763"/>
            <a:chOff x="916369" y="2682025"/>
            <a:chExt cx="4420824" cy="1655509"/>
          </a:xfrm>
        </p:grpSpPr>
        <p:sp>
          <p:nvSpPr>
            <p:cNvPr id="23" name="角丸四角形吹き出し 22">
              <a:extLst>
                <a:ext uri="{FF2B5EF4-FFF2-40B4-BE49-F238E27FC236}">
                  <a16:creationId xmlns:a16="http://schemas.microsoft.com/office/drawing/2014/main" id="{A2E68164-CAEA-FC4D-8B30-054E6A21A015}"/>
                </a:ext>
              </a:extLst>
            </p:cNvPr>
            <p:cNvSpPr/>
            <p:nvPr/>
          </p:nvSpPr>
          <p:spPr>
            <a:xfrm flipV="1">
              <a:off x="978276" y="2780435"/>
              <a:ext cx="4241452" cy="1557099"/>
            </a:xfrm>
            <a:custGeom>
              <a:avLst/>
              <a:gdLst>
                <a:gd name="connsiteX0" fmla="*/ 0 w 3891040"/>
                <a:gd name="connsiteY0" fmla="*/ 199422 h 1196506"/>
                <a:gd name="connsiteX1" fmla="*/ 199422 w 3891040"/>
                <a:gd name="connsiteY1" fmla="*/ 0 h 1196506"/>
                <a:gd name="connsiteX2" fmla="*/ 2269773 w 3891040"/>
                <a:gd name="connsiteY2" fmla="*/ 0 h 1196506"/>
                <a:gd name="connsiteX3" fmla="*/ 3096334 w 3891040"/>
                <a:gd name="connsiteY3" fmla="*/ -360100 h 1196506"/>
                <a:gd name="connsiteX4" fmla="*/ 3242533 w 3891040"/>
                <a:gd name="connsiteY4" fmla="*/ 0 h 1196506"/>
                <a:gd name="connsiteX5" fmla="*/ 3691618 w 3891040"/>
                <a:gd name="connsiteY5" fmla="*/ 0 h 1196506"/>
                <a:gd name="connsiteX6" fmla="*/ 3891040 w 3891040"/>
                <a:gd name="connsiteY6" fmla="*/ 199422 h 1196506"/>
                <a:gd name="connsiteX7" fmla="*/ 3891040 w 3891040"/>
                <a:gd name="connsiteY7" fmla="*/ 199418 h 1196506"/>
                <a:gd name="connsiteX8" fmla="*/ 3891040 w 3891040"/>
                <a:gd name="connsiteY8" fmla="*/ 199418 h 1196506"/>
                <a:gd name="connsiteX9" fmla="*/ 3891040 w 3891040"/>
                <a:gd name="connsiteY9" fmla="*/ 498544 h 1196506"/>
                <a:gd name="connsiteX10" fmla="*/ 3891040 w 3891040"/>
                <a:gd name="connsiteY10" fmla="*/ 997084 h 1196506"/>
                <a:gd name="connsiteX11" fmla="*/ 3691618 w 3891040"/>
                <a:gd name="connsiteY11" fmla="*/ 1196506 h 1196506"/>
                <a:gd name="connsiteX12" fmla="*/ 3242533 w 3891040"/>
                <a:gd name="connsiteY12" fmla="*/ 1196506 h 1196506"/>
                <a:gd name="connsiteX13" fmla="*/ 2269773 w 3891040"/>
                <a:gd name="connsiteY13" fmla="*/ 1196506 h 1196506"/>
                <a:gd name="connsiteX14" fmla="*/ 2269773 w 3891040"/>
                <a:gd name="connsiteY14" fmla="*/ 1196506 h 1196506"/>
                <a:gd name="connsiteX15" fmla="*/ 199422 w 3891040"/>
                <a:gd name="connsiteY15" fmla="*/ 1196506 h 1196506"/>
                <a:gd name="connsiteX16" fmla="*/ 0 w 3891040"/>
                <a:gd name="connsiteY16" fmla="*/ 997084 h 1196506"/>
                <a:gd name="connsiteX17" fmla="*/ 0 w 3891040"/>
                <a:gd name="connsiteY17" fmla="*/ 498544 h 1196506"/>
                <a:gd name="connsiteX18" fmla="*/ 0 w 3891040"/>
                <a:gd name="connsiteY18" fmla="*/ 199418 h 1196506"/>
                <a:gd name="connsiteX19" fmla="*/ 0 w 3891040"/>
                <a:gd name="connsiteY19" fmla="*/ 199418 h 1196506"/>
                <a:gd name="connsiteX20" fmla="*/ 0 w 3891040"/>
                <a:gd name="connsiteY20" fmla="*/ 199422 h 1196506"/>
                <a:gd name="connsiteX0" fmla="*/ 0 w 3891040"/>
                <a:gd name="connsiteY0" fmla="*/ 559522 h 1556606"/>
                <a:gd name="connsiteX1" fmla="*/ 199422 w 3891040"/>
                <a:gd name="connsiteY1" fmla="*/ 360100 h 1556606"/>
                <a:gd name="connsiteX2" fmla="*/ 2784123 w 3891040"/>
                <a:gd name="connsiteY2" fmla="*/ 369625 h 1556606"/>
                <a:gd name="connsiteX3" fmla="*/ 3096334 w 3891040"/>
                <a:gd name="connsiteY3" fmla="*/ 0 h 1556606"/>
                <a:gd name="connsiteX4" fmla="*/ 3242533 w 3891040"/>
                <a:gd name="connsiteY4" fmla="*/ 360100 h 1556606"/>
                <a:gd name="connsiteX5" fmla="*/ 3691618 w 3891040"/>
                <a:gd name="connsiteY5" fmla="*/ 360100 h 1556606"/>
                <a:gd name="connsiteX6" fmla="*/ 3891040 w 3891040"/>
                <a:gd name="connsiteY6" fmla="*/ 559522 h 1556606"/>
                <a:gd name="connsiteX7" fmla="*/ 3891040 w 3891040"/>
                <a:gd name="connsiteY7" fmla="*/ 559518 h 1556606"/>
                <a:gd name="connsiteX8" fmla="*/ 3891040 w 3891040"/>
                <a:gd name="connsiteY8" fmla="*/ 559518 h 1556606"/>
                <a:gd name="connsiteX9" fmla="*/ 3891040 w 3891040"/>
                <a:gd name="connsiteY9" fmla="*/ 858644 h 1556606"/>
                <a:gd name="connsiteX10" fmla="*/ 3891040 w 3891040"/>
                <a:gd name="connsiteY10" fmla="*/ 1357184 h 1556606"/>
                <a:gd name="connsiteX11" fmla="*/ 3691618 w 3891040"/>
                <a:gd name="connsiteY11" fmla="*/ 1556606 h 1556606"/>
                <a:gd name="connsiteX12" fmla="*/ 3242533 w 3891040"/>
                <a:gd name="connsiteY12" fmla="*/ 1556606 h 1556606"/>
                <a:gd name="connsiteX13" fmla="*/ 2269773 w 3891040"/>
                <a:gd name="connsiteY13" fmla="*/ 1556606 h 1556606"/>
                <a:gd name="connsiteX14" fmla="*/ 2269773 w 3891040"/>
                <a:gd name="connsiteY14" fmla="*/ 1556606 h 1556606"/>
                <a:gd name="connsiteX15" fmla="*/ 199422 w 3891040"/>
                <a:gd name="connsiteY15" fmla="*/ 1556606 h 1556606"/>
                <a:gd name="connsiteX16" fmla="*/ 0 w 3891040"/>
                <a:gd name="connsiteY16" fmla="*/ 1357184 h 1556606"/>
                <a:gd name="connsiteX17" fmla="*/ 0 w 3891040"/>
                <a:gd name="connsiteY17" fmla="*/ 858644 h 1556606"/>
                <a:gd name="connsiteX18" fmla="*/ 0 w 3891040"/>
                <a:gd name="connsiteY18" fmla="*/ 559518 h 1556606"/>
                <a:gd name="connsiteX19" fmla="*/ 0 w 3891040"/>
                <a:gd name="connsiteY19" fmla="*/ 559518 h 1556606"/>
                <a:gd name="connsiteX20" fmla="*/ 0 w 3891040"/>
                <a:gd name="connsiteY20" fmla="*/ 559522 h 1556606"/>
                <a:gd name="connsiteX0" fmla="*/ 0 w 3891040"/>
                <a:gd name="connsiteY0" fmla="*/ 559522 h 1556606"/>
                <a:gd name="connsiteX1" fmla="*/ 199422 w 3891040"/>
                <a:gd name="connsiteY1" fmla="*/ 360100 h 1556606"/>
                <a:gd name="connsiteX2" fmla="*/ 2784123 w 3891040"/>
                <a:gd name="connsiteY2" fmla="*/ 369625 h 1556606"/>
                <a:gd name="connsiteX3" fmla="*/ 3417008 w 3891040"/>
                <a:gd name="connsiteY3" fmla="*/ 0 h 1556606"/>
                <a:gd name="connsiteX4" fmla="*/ 3242533 w 3891040"/>
                <a:gd name="connsiteY4" fmla="*/ 360100 h 1556606"/>
                <a:gd name="connsiteX5" fmla="*/ 3691618 w 3891040"/>
                <a:gd name="connsiteY5" fmla="*/ 360100 h 1556606"/>
                <a:gd name="connsiteX6" fmla="*/ 3891040 w 3891040"/>
                <a:gd name="connsiteY6" fmla="*/ 559522 h 1556606"/>
                <a:gd name="connsiteX7" fmla="*/ 3891040 w 3891040"/>
                <a:gd name="connsiteY7" fmla="*/ 559518 h 1556606"/>
                <a:gd name="connsiteX8" fmla="*/ 3891040 w 3891040"/>
                <a:gd name="connsiteY8" fmla="*/ 559518 h 1556606"/>
                <a:gd name="connsiteX9" fmla="*/ 3891040 w 3891040"/>
                <a:gd name="connsiteY9" fmla="*/ 858644 h 1556606"/>
                <a:gd name="connsiteX10" fmla="*/ 3891040 w 3891040"/>
                <a:gd name="connsiteY10" fmla="*/ 1357184 h 1556606"/>
                <a:gd name="connsiteX11" fmla="*/ 3691618 w 3891040"/>
                <a:gd name="connsiteY11" fmla="*/ 1556606 h 1556606"/>
                <a:gd name="connsiteX12" fmla="*/ 3242533 w 3891040"/>
                <a:gd name="connsiteY12" fmla="*/ 1556606 h 1556606"/>
                <a:gd name="connsiteX13" fmla="*/ 2269773 w 3891040"/>
                <a:gd name="connsiteY13" fmla="*/ 1556606 h 1556606"/>
                <a:gd name="connsiteX14" fmla="*/ 2269773 w 3891040"/>
                <a:gd name="connsiteY14" fmla="*/ 1556606 h 1556606"/>
                <a:gd name="connsiteX15" fmla="*/ 199422 w 3891040"/>
                <a:gd name="connsiteY15" fmla="*/ 1556606 h 1556606"/>
                <a:gd name="connsiteX16" fmla="*/ 0 w 3891040"/>
                <a:gd name="connsiteY16" fmla="*/ 1357184 h 1556606"/>
                <a:gd name="connsiteX17" fmla="*/ 0 w 3891040"/>
                <a:gd name="connsiteY17" fmla="*/ 858644 h 1556606"/>
                <a:gd name="connsiteX18" fmla="*/ 0 w 3891040"/>
                <a:gd name="connsiteY18" fmla="*/ 559518 h 1556606"/>
                <a:gd name="connsiteX19" fmla="*/ 0 w 3891040"/>
                <a:gd name="connsiteY19" fmla="*/ 559518 h 1556606"/>
                <a:gd name="connsiteX20" fmla="*/ 0 w 3891040"/>
                <a:gd name="connsiteY20" fmla="*/ 559522 h 155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91040" h="1556606">
                  <a:moveTo>
                    <a:pt x="0" y="559522"/>
                  </a:moveTo>
                  <a:cubicBezTo>
                    <a:pt x="0" y="449384"/>
                    <a:pt x="89284" y="360100"/>
                    <a:pt x="199422" y="360100"/>
                  </a:cubicBezTo>
                  <a:lnTo>
                    <a:pt x="2784123" y="369625"/>
                  </a:lnTo>
                  <a:lnTo>
                    <a:pt x="3417008" y="0"/>
                  </a:lnTo>
                  <a:lnTo>
                    <a:pt x="3242533" y="360100"/>
                  </a:lnTo>
                  <a:lnTo>
                    <a:pt x="3691618" y="360100"/>
                  </a:lnTo>
                  <a:cubicBezTo>
                    <a:pt x="3801756" y="360100"/>
                    <a:pt x="3891040" y="449384"/>
                    <a:pt x="3891040" y="559522"/>
                  </a:cubicBezTo>
                  <a:lnTo>
                    <a:pt x="3891040" y="559518"/>
                  </a:lnTo>
                  <a:lnTo>
                    <a:pt x="3891040" y="559518"/>
                  </a:lnTo>
                  <a:lnTo>
                    <a:pt x="3891040" y="858644"/>
                  </a:lnTo>
                  <a:lnTo>
                    <a:pt x="3891040" y="1357184"/>
                  </a:lnTo>
                  <a:cubicBezTo>
                    <a:pt x="3891040" y="1467322"/>
                    <a:pt x="3801756" y="1556606"/>
                    <a:pt x="3691618" y="1556606"/>
                  </a:cubicBezTo>
                  <a:lnTo>
                    <a:pt x="3242533" y="1556606"/>
                  </a:lnTo>
                  <a:lnTo>
                    <a:pt x="2269773" y="1556606"/>
                  </a:lnTo>
                  <a:lnTo>
                    <a:pt x="2269773" y="1556606"/>
                  </a:lnTo>
                  <a:lnTo>
                    <a:pt x="199422" y="1556606"/>
                  </a:lnTo>
                  <a:cubicBezTo>
                    <a:pt x="89284" y="1556606"/>
                    <a:pt x="0" y="1467322"/>
                    <a:pt x="0" y="1357184"/>
                  </a:cubicBezTo>
                  <a:lnTo>
                    <a:pt x="0" y="858644"/>
                  </a:lnTo>
                  <a:lnTo>
                    <a:pt x="0" y="559518"/>
                  </a:lnTo>
                  <a:lnTo>
                    <a:pt x="0" y="559518"/>
                  </a:lnTo>
                  <a:lnTo>
                    <a:pt x="0" y="559522"/>
                  </a:lnTo>
                  <a:close/>
                </a:path>
              </a:pathLst>
            </a:custGeom>
            <a:solidFill>
              <a:srgbClr val="FFEDE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tIns="144000" anchor="b"/>
            <a:lstStyle/>
            <a:p>
              <a:pPr algn="ctr">
                <a:defRPr/>
              </a:pPr>
              <a:endPara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493F93B3-AAD4-B740-8844-C15EAC7CE098}"/>
                </a:ext>
              </a:extLst>
            </p:cNvPr>
            <p:cNvSpPr/>
            <p:nvPr/>
          </p:nvSpPr>
          <p:spPr>
            <a:xfrm>
              <a:off x="916369" y="2682025"/>
              <a:ext cx="4420824" cy="1276155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tIns="144000" anchor="b"/>
            <a:lstStyle/>
            <a:p>
              <a:pPr algn="ctr">
                <a:defRPr/>
              </a:pPr>
              <a:r>
                <a:rPr lang="ja-JP" altLang="en-US" sz="3200" b="1" spc="-15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がんが検診で見つかる大きさになる</a:t>
              </a:r>
              <a:endParaRPr lang="en-US" altLang="ja-JP" sz="3200" b="1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4795625-E4A7-A641-ABD2-8A70FFE763B9}"/>
              </a:ext>
            </a:extLst>
          </p:cNvPr>
          <p:cNvGrpSpPr>
            <a:grpSpLocks/>
          </p:cNvGrpSpPr>
          <p:nvPr/>
        </p:nvGrpSpPr>
        <p:grpSpPr bwMode="auto">
          <a:xfrm>
            <a:off x="6827840" y="1766888"/>
            <a:ext cx="2022475" cy="1067748"/>
            <a:chOff x="5304075" y="1767513"/>
            <a:chExt cx="2022159" cy="1067517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69FBEC1-093A-7A45-B81D-728CE71A124D}"/>
                </a:ext>
              </a:extLst>
            </p:cNvPr>
            <p:cNvSpPr txBox="1"/>
            <p:nvPr/>
          </p:nvSpPr>
          <p:spPr>
            <a:xfrm>
              <a:off x="5304075" y="2211917"/>
              <a:ext cx="2022159" cy="623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ja-JP" altLang="en-US" sz="3000" b="1" spc="-300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２</a:t>
              </a:r>
              <a:r>
                <a:rPr lang="en-US" altLang="ja-JP" sz="3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cm</a:t>
              </a:r>
              <a:r>
                <a:rPr lang="ja-JP" altLang="en-US" sz="2000" b="1" dirty="0">
                  <a:solidFill>
                    <a:srgbClr val="FF66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になる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2B42F55-5492-BC4B-B1EF-77417EEBEF29}"/>
                </a:ext>
              </a:extLst>
            </p:cNvPr>
            <p:cNvSpPr txBox="1"/>
            <p:nvPr/>
          </p:nvSpPr>
          <p:spPr>
            <a:xfrm>
              <a:off x="5443753" y="1767513"/>
              <a:ext cx="1845975" cy="623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ja-JP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1~2</a:t>
              </a:r>
              <a:r>
                <a:rPr lang="ja-JP" altLang="en-US" sz="3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年</a:t>
              </a:r>
            </a:p>
          </p:txBody>
        </p:sp>
      </p:grpSp>
      <p:sp>
        <p:nvSpPr>
          <p:cNvPr id="12297" name="正方形/長方形 11">
            <a:extLst>
              <a:ext uri="{FF2B5EF4-FFF2-40B4-BE49-F238E27FC236}">
                <a16:creationId xmlns:a16="http://schemas.microsoft.com/office/drawing/2014/main" id="{8EB5FD4D-CE79-BA4A-91B9-27AD610B4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2" y="6659566"/>
            <a:ext cx="6475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600">
                <a:latin typeface="Times New Roman" panose="02020603050405020304" pitchFamily="18" charset="0"/>
              </a:rPr>
              <a:t>文部科学省</a:t>
            </a:r>
            <a:r>
              <a:rPr lang="en-US" altLang="ja-JP" sz="1600">
                <a:latin typeface="Times New Roman" panose="02020603050405020304" pitchFamily="18" charset="0"/>
              </a:rPr>
              <a:t>. </a:t>
            </a:r>
            <a:r>
              <a:rPr lang="ja-JP" altLang="en-US" sz="1600">
                <a:latin typeface="Times New Roman" panose="02020603050405020304" pitchFamily="18" charset="0"/>
              </a:rPr>
              <a:t>中高生向けがん教育スライドより一部改変</a:t>
            </a:r>
            <a:endParaRPr lang="en-US" altLang="ja-JP" sz="16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2FF399-6255-4649-87FB-CF395638006B}"/>
              </a:ext>
            </a:extLst>
          </p:cNvPr>
          <p:cNvSpPr txBox="1"/>
          <p:nvPr/>
        </p:nvSpPr>
        <p:spPr>
          <a:xfrm>
            <a:off x="3916365" y="227014"/>
            <a:ext cx="4359275" cy="83099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>
            <a:defPPr>
              <a:defRPr lang="ja-JP"/>
            </a:defPPr>
            <a:lvl1pPr algn="ctr">
              <a:defRPr sz="4400" b="1"/>
            </a:lvl1pPr>
          </a:lstStyle>
          <a:p>
            <a:pPr>
              <a:defRPr/>
            </a:pPr>
            <a:r>
              <a:rPr lang="ja-JP" alt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</a:rPr>
              <a:t>第３問</a:t>
            </a:r>
            <a:endParaRPr lang="ja-JP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D927A5-F20E-A747-A299-0FA5FB6689B5}"/>
              </a:ext>
            </a:extLst>
          </p:cNvPr>
          <p:cNvSpPr/>
          <p:nvPr/>
        </p:nvSpPr>
        <p:spPr>
          <a:xfrm>
            <a:off x="1827057" y="1412776"/>
            <a:ext cx="85378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日本人で、一生のうちに「がん」に</a:t>
            </a:r>
            <a:endParaRPr lang="en-US" altLang="ja-JP" sz="4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かかるのは、何人に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1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人でしょう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7E04B-1D18-B649-9C16-27828FCC5F66}"/>
              </a:ext>
            </a:extLst>
          </p:cNvPr>
          <p:cNvSpPr txBox="1"/>
          <p:nvPr/>
        </p:nvSpPr>
        <p:spPr>
          <a:xfrm>
            <a:off x="4367215" y="5448302"/>
            <a:ext cx="438132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正解：</a:t>
            </a:r>
            <a:r>
              <a:rPr lang="en-US" altLang="ja-JP" sz="60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D. </a:t>
            </a:r>
            <a:r>
              <a:rPr lang="ja-JP" altLang="en-US" sz="6000" b="1">
                <a:latin typeface="MS PGothic" panose="020B0600070205080204" pitchFamily="34" charset="-128"/>
                <a:ea typeface="MS PGothic" panose="020B0600070205080204" pitchFamily="34" charset="-128"/>
              </a:rPr>
              <a:t>２人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1EAF55-004A-9842-80FA-A9FF06FC52BB}"/>
              </a:ext>
            </a:extLst>
          </p:cNvPr>
          <p:cNvSpPr/>
          <p:nvPr/>
        </p:nvSpPr>
        <p:spPr>
          <a:xfrm>
            <a:off x="1527175" y="3354388"/>
            <a:ext cx="91821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A. 100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B. 10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C. 5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人　</a:t>
            </a:r>
            <a:r>
              <a:rPr lang="en-US" altLang="ja-JP" sz="4400" dirty="0">
                <a:latin typeface="MS PGothic" panose="020B0600070205080204" pitchFamily="34" charset="-128"/>
                <a:ea typeface="MS PGothic" panose="020B0600070205080204" pitchFamily="34" charset="-128"/>
              </a:rPr>
              <a:t>D. 2</a:t>
            </a:r>
            <a:r>
              <a:rPr lang="ja-JP" altLang="en-US" sz="4400">
                <a:latin typeface="MS PGothic" panose="020B0600070205080204" pitchFamily="34" charset="-128"/>
                <a:ea typeface="MS PGothic" panose="020B0600070205080204" pitchFamily="34" charset="-128"/>
              </a:rPr>
              <a:t>人</a:t>
            </a:r>
          </a:p>
        </p:txBody>
      </p:sp>
      <p:pic>
        <p:nvPicPr>
          <p:cNvPr id="9" name="Quiz-Question03-3">
            <a:hlinkClick r:id="" action="ppaction://media"/>
            <a:extLst>
              <a:ext uri="{FF2B5EF4-FFF2-40B4-BE49-F238E27FC236}">
                <a16:creationId xmlns:a16="http://schemas.microsoft.com/office/drawing/2014/main" id="{B23D2AB8-8407-B54B-B912-5F8B705A4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1412776"/>
            <a:ext cx="812800" cy="812800"/>
          </a:xfrm>
          <a:prstGeom prst="rect">
            <a:avLst/>
          </a:prstGeom>
        </p:spPr>
      </p:pic>
      <p:pic>
        <p:nvPicPr>
          <p:cNvPr id="10" name="制限時間のカウントダウン">
            <a:hlinkClick r:id="" action="ppaction://media"/>
            <a:extLst>
              <a:ext uri="{FF2B5EF4-FFF2-40B4-BE49-F238E27FC236}">
                <a16:creationId xmlns:a16="http://schemas.microsoft.com/office/drawing/2014/main" id="{0D414D05-061F-7E4F-BC11-6F21886A61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3554413"/>
            <a:ext cx="812800" cy="812800"/>
          </a:xfrm>
          <a:prstGeom prst="rect">
            <a:avLst/>
          </a:prstGeom>
        </p:spPr>
      </p:pic>
      <p:pic>
        <p:nvPicPr>
          <p:cNvPr id="11" name="正解・正答音">
            <a:hlinkClick r:id="" action="ppaction://media"/>
            <a:extLst>
              <a:ext uri="{FF2B5EF4-FFF2-40B4-BE49-F238E27FC236}">
                <a16:creationId xmlns:a16="http://schemas.microsoft.com/office/drawing/2014/main" id="{CF5B6FAF-4C35-8B4D-8C73-A2851A37B16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5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3393</TotalTime>
  <Words>1248</Words>
  <Application>Microsoft Office PowerPoint</Application>
  <PresentationFormat>ワイド画面</PresentationFormat>
  <Paragraphs>259</Paragraphs>
  <Slides>35</Slides>
  <Notes>1</Notes>
  <HiddenSlides>1</HiddenSlides>
  <MMClips>24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6" baseType="lpstr">
      <vt:lpstr>Hiragino Kaku Gothic ProN W6</vt:lpstr>
      <vt:lpstr>Hiragino Maru Gothic Pro W4</vt:lpstr>
      <vt:lpstr>MS PGothic</vt:lpstr>
      <vt:lpstr>MS PGothic</vt:lpstr>
      <vt:lpstr>メイリオ</vt:lpstr>
      <vt:lpstr>游ゴシック</vt:lpstr>
      <vt:lpstr>游ゴシック Light</vt:lpstr>
      <vt:lpstr>Arial</vt:lpstr>
      <vt:lpstr>Calibri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DVD供覧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児玉麻衣子</dc:creator>
  <cp:lastModifiedBy>室田 美幸</cp:lastModifiedBy>
  <cp:revision>46</cp:revision>
  <dcterms:created xsi:type="dcterms:W3CDTF">2018-05-25T07:55:44Z</dcterms:created>
  <dcterms:modified xsi:type="dcterms:W3CDTF">2020-01-07T02:56:33Z</dcterms:modified>
</cp:coreProperties>
</file>