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75" r:id="rId2"/>
    <p:sldId id="376" r:id="rId3"/>
  </p:sldIdLst>
  <p:sldSz cx="9906000" cy="6858000" type="A4"/>
  <p:notesSz cx="6807200"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ada mana" initials="am" lastIdx="1" clrIdx="0">
    <p:extLst>
      <p:ext uri="{19B8F6BF-5375-455C-9EA6-DF929625EA0E}">
        <p15:presenceInfo xmlns:p15="http://schemas.microsoft.com/office/powerpoint/2012/main" userId="S-1-5-21-1645522239-1677128483-725345543-68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2" autoAdjust="0"/>
    <p:restoredTop sz="94660"/>
  </p:normalViewPr>
  <p:slideViewPr>
    <p:cSldViewPr>
      <p:cViewPr varScale="1">
        <p:scale>
          <a:sx n="81" d="100"/>
          <a:sy n="81" d="100"/>
        </p:scale>
        <p:origin x="1349" y="5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D4FE0A-C01A-42F0-B1D9-6BEB47283B5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kumimoji="1" lang="ja-JP" altLang="en-US"/>
        </a:p>
      </dgm:t>
    </dgm:pt>
    <dgm:pt modelId="{9367E6A2-1ABE-40D7-8614-A33C058794FA}">
      <dgm:prSet phldrT="[テキスト]"/>
      <dgm:spPr/>
      <dgm:t>
        <a:bodyPr/>
        <a:lstStyle/>
        <a:p>
          <a:r>
            <a:rPr kumimoji="1" lang="ja-JP" altLang="en-US" dirty="0">
              <a:latin typeface="メイリオ" panose="020B0604030504040204" pitchFamily="50" charset="-128"/>
              <a:ea typeface="メイリオ" panose="020B0604030504040204" pitchFamily="50" charset="-128"/>
            </a:rPr>
            <a:t>状況の把握・情報整理</a:t>
          </a:r>
        </a:p>
      </dgm:t>
    </dgm:pt>
    <dgm:pt modelId="{40A7A14B-A5E5-4D99-A1D2-F39058D4A61C}" type="parTrans" cxnId="{E1FC40DE-2223-4A61-91BF-F8329DA55324}">
      <dgm:prSet/>
      <dgm:spPr/>
      <dgm:t>
        <a:bodyPr/>
        <a:lstStyle/>
        <a:p>
          <a:endParaRPr kumimoji="1" lang="ja-JP" altLang="en-US"/>
        </a:p>
      </dgm:t>
    </dgm:pt>
    <dgm:pt modelId="{0DAE1CD6-EFBA-4539-8C66-A7D99B9BF9C0}" type="sibTrans" cxnId="{E1FC40DE-2223-4A61-91BF-F8329DA55324}">
      <dgm:prSet/>
      <dgm:spPr/>
      <dgm:t>
        <a:bodyPr/>
        <a:lstStyle/>
        <a:p>
          <a:endParaRPr kumimoji="1" lang="ja-JP" altLang="en-US"/>
        </a:p>
      </dgm:t>
    </dgm:pt>
    <dgm:pt modelId="{3150276D-3EC6-47F5-B217-257428859459}">
      <dgm:prSet phldrT="[テキスト]"/>
      <dgm:spPr/>
      <dgm:t>
        <a:bodyPr/>
        <a:lstStyle/>
        <a:p>
          <a:r>
            <a:rPr lang="ja-JP" dirty="0">
              <a:latin typeface="メイリオ" panose="020B0604030504040204" pitchFamily="50" charset="-128"/>
              <a:ea typeface="メイリオ" panose="020B0604030504040204" pitchFamily="50" charset="-128"/>
            </a:rPr>
            <a:t>外国人患者の来院時に状況を把握するために聞くべき情報と、把握した状況分類に従って患者から収集しておくべき情報の提供</a:t>
          </a:r>
          <a:endParaRPr kumimoji="1" lang="ja-JP" altLang="en-US" dirty="0">
            <a:latin typeface="メイリオ" panose="020B0604030504040204" pitchFamily="50" charset="-128"/>
            <a:ea typeface="メイリオ" panose="020B0604030504040204" pitchFamily="50" charset="-128"/>
          </a:endParaRPr>
        </a:p>
      </dgm:t>
    </dgm:pt>
    <dgm:pt modelId="{F60B6341-A69D-4FD2-8866-EB278C2D279F}" type="parTrans" cxnId="{0018FB38-77BC-4618-9C3D-EC47E9683723}">
      <dgm:prSet/>
      <dgm:spPr/>
      <dgm:t>
        <a:bodyPr/>
        <a:lstStyle/>
        <a:p>
          <a:endParaRPr kumimoji="1" lang="ja-JP" altLang="en-US"/>
        </a:p>
      </dgm:t>
    </dgm:pt>
    <dgm:pt modelId="{9D0A153E-0E67-4410-8707-94D640006324}" type="sibTrans" cxnId="{0018FB38-77BC-4618-9C3D-EC47E9683723}">
      <dgm:prSet/>
      <dgm:spPr/>
      <dgm:t>
        <a:bodyPr/>
        <a:lstStyle/>
        <a:p>
          <a:endParaRPr kumimoji="1" lang="ja-JP" altLang="en-US"/>
        </a:p>
      </dgm:t>
    </dgm:pt>
    <dgm:pt modelId="{16193791-D47C-4BA5-9D71-1CFE52EAF8C2}">
      <dgm:prSet phldrT="[テキスト]"/>
      <dgm:spPr/>
      <dgm:t>
        <a:bodyPr/>
        <a:lstStyle/>
        <a:p>
          <a:r>
            <a:rPr kumimoji="1" lang="ja-JP" altLang="en-US" dirty="0">
              <a:latin typeface="メイリオ" panose="020B0604030504040204" pitchFamily="50" charset="-128"/>
              <a:ea typeface="メイリオ" panose="020B0604030504040204" pitchFamily="50" charset="-128"/>
            </a:rPr>
            <a:t>支払いサポート</a:t>
          </a:r>
        </a:p>
      </dgm:t>
    </dgm:pt>
    <dgm:pt modelId="{EAD5C34E-48B0-42E6-B74D-BB594A3B5265}" type="parTrans" cxnId="{1FC0978B-7DEE-4B7E-A59D-24FF5F7B0588}">
      <dgm:prSet/>
      <dgm:spPr/>
      <dgm:t>
        <a:bodyPr/>
        <a:lstStyle/>
        <a:p>
          <a:endParaRPr kumimoji="1" lang="ja-JP" altLang="en-US"/>
        </a:p>
      </dgm:t>
    </dgm:pt>
    <dgm:pt modelId="{DEEB1A20-FD4E-419A-8CAD-6EAB50B5C2C4}" type="sibTrans" cxnId="{1FC0978B-7DEE-4B7E-A59D-24FF5F7B0588}">
      <dgm:prSet/>
      <dgm:spPr/>
      <dgm:t>
        <a:bodyPr/>
        <a:lstStyle/>
        <a:p>
          <a:endParaRPr kumimoji="1" lang="ja-JP" altLang="en-US"/>
        </a:p>
      </dgm:t>
    </dgm:pt>
    <dgm:pt modelId="{577444B9-FFB2-4CBE-964E-6E62F4547D20}">
      <dgm:prSet phldrT="[テキスト]"/>
      <dgm:spPr/>
      <dgm:t>
        <a:bodyPr/>
        <a:lstStyle/>
        <a:p>
          <a:r>
            <a:rPr kumimoji="1" lang="ja-JP" altLang="en-US" dirty="0">
              <a:latin typeface="メイリオ" panose="020B0604030504040204" pitchFamily="50" charset="-128"/>
              <a:ea typeface="メイリオ" panose="020B0604030504040204" pitchFamily="50" charset="-128"/>
            </a:rPr>
            <a:t>医療費の未収金防止対策として、来院時に確認しておくべき諸条件の情報提供、諸保険に加入している場合の患者および医療機関で必要となる手続きについての説明、窓口で支払いに問題が生じた際の対応策の助言提供等</a:t>
          </a:r>
        </a:p>
      </dgm:t>
    </dgm:pt>
    <dgm:pt modelId="{31413551-F43E-46E0-822F-AAD2770D8B16}" type="parTrans" cxnId="{9C444CFE-08E4-4AEF-AD03-3CC768725762}">
      <dgm:prSet/>
      <dgm:spPr/>
      <dgm:t>
        <a:bodyPr/>
        <a:lstStyle/>
        <a:p>
          <a:endParaRPr kumimoji="1" lang="ja-JP" altLang="en-US"/>
        </a:p>
      </dgm:t>
    </dgm:pt>
    <dgm:pt modelId="{58DEC167-83AB-4D6C-88D3-FA6AE63AFDF2}" type="sibTrans" cxnId="{9C444CFE-08E4-4AEF-AD03-3CC768725762}">
      <dgm:prSet/>
      <dgm:spPr/>
      <dgm:t>
        <a:bodyPr/>
        <a:lstStyle/>
        <a:p>
          <a:endParaRPr kumimoji="1" lang="ja-JP" altLang="en-US"/>
        </a:p>
      </dgm:t>
    </dgm:pt>
    <dgm:pt modelId="{5EDDF79D-F5B7-4871-A541-F2093435A3DA}">
      <dgm:prSet phldrT="[テキスト]"/>
      <dgm:spPr/>
      <dgm:t>
        <a:bodyPr/>
        <a:lstStyle/>
        <a:p>
          <a:r>
            <a:rPr kumimoji="1" lang="ja-JP" altLang="en-US" dirty="0">
              <a:latin typeface="メイリオ" panose="020B0604030504040204" pitchFamily="50" charset="-128"/>
              <a:ea typeface="メイリオ" panose="020B0604030504040204" pitchFamily="50" charset="-128"/>
            </a:rPr>
            <a:t>重篤案件対応の</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情報提供</a:t>
          </a:r>
          <a:endParaRPr kumimoji="1" lang="en-US" altLang="ja-JP" dirty="0">
            <a:latin typeface="メイリオ" panose="020B0604030504040204" pitchFamily="50" charset="-128"/>
            <a:ea typeface="メイリオ" panose="020B0604030504040204" pitchFamily="50" charset="-128"/>
          </a:endParaRPr>
        </a:p>
      </dgm:t>
    </dgm:pt>
    <dgm:pt modelId="{96979306-752D-479C-9AC8-5497D69730C8}" type="parTrans" cxnId="{8B5CF4B5-EE2A-4CA9-951B-88E70014FD92}">
      <dgm:prSet/>
      <dgm:spPr/>
      <dgm:t>
        <a:bodyPr/>
        <a:lstStyle/>
        <a:p>
          <a:endParaRPr kumimoji="1" lang="ja-JP" altLang="en-US"/>
        </a:p>
      </dgm:t>
    </dgm:pt>
    <dgm:pt modelId="{9DC7BA3A-C20A-4E2E-A69F-AAB1D3918F87}" type="sibTrans" cxnId="{8B5CF4B5-EE2A-4CA9-951B-88E70014FD92}">
      <dgm:prSet/>
      <dgm:spPr/>
      <dgm:t>
        <a:bodyPr/>
        <a:lstStyle/>
        <a:p>
          <a:endParaRPr kumimoji="1" lang="ja-JP" altLang="en-US"/>
        </a:p>
      </dgm:t>
    </dgm:pt>
    <dgm:pt modelId="{DF322106-FC93-4F1A-8BF9-B1020B20B733}">
      <dgm:prSet phldrT="[テキスト]"/>
      <dgm:spPr/>
      <dgm:t>
        <a:bodyPr/>
        <a:lstStyle/>
        <a:p>
          <a:r>
            <a:rPr lang="ja-JP" dirty="0">
              <a:latin typeface="メイリオ" panose="020B0604030504040204" pitchFamily="50" charset="-128"/>
              <a:ea typeface="メイリオ" panose="020B0604030504040204" pitchFamily="50" charset="-128"/>
            </a:rPr>
            <a:t>転院や搬送が必要になった際の、患者および医療機関で発生する手続きについての説明、具体的なシミュレーション例の情報共有、重篤案件の手配が可能な業者の紹介等</a:t>
          </a:r>
          <a:endParaRPr kumimoji="1" lang="ja-JP" altLang="en-US" dirty="0">
            <a:latin typeface="メイリオ" panose="020B0604030504040204" pitchFamily="50" charset="-128"/>
            <a:ea typeface="メイリオ" panose="020B0604030504040204" pitchFamily="50" charset="-128"/>
          </a:endParaRPr>
        </a:p>
      </dgm:t>
    </dgm:pt>
    <dgm:pt modelId="{8AEDA465-2212-469F-B683-51E7EF6FCB30}" type="parTrans" cxnId="{9F833ABF-5612-4995-B8FD-0BC5C86B73AD}">
      <dgm:prSet/>
      <dgm:spPr/>
      <dgm:t>
        <a:bodyPr/>
        <a:lstStyle/>
        <a:p>
          <a:endParaRPr kumimoji="1" lang="ja-JP" altLang="en-US"/>
        </a:p>
      </dgm:t>
    </dgm:pt>
    <dgm:pt modelId="{B80306DF-B5C0-47C3-9070-9E0E91762642}" type="sibTrans" cxnId="{9F833ABF-5612-4995-B8FD-0BC5C86B73AD}">
      <dgm:prSet/>
      <dgm:spPr/>
      <dgm:t>
        <a:bodyPr/>
        <a:lstStyle/>
        <a:p>
          <a:endParaRPr kumimoji="1" lang="ja-JP" altLang="en-US"/>
        </a:p>
      </dgm:t>
    </dgm:pt>
    <dgm:pt modelId="{AE4A568D-CA90-4E96-9A0F-933EC8637DF0}">
      <dgm:prSet phldrT="[テキスト]"/>
      <dgm:spPr/>
      <dgm:t>
        <a:bodyPr/>
        <a:lstStyle/>
        <a:p>
          <a:r>
            <a:rPr kumimoji="1" lang="ja-JP" altLang="en-US" dirty="0">
              <a:latin typeface="メイリオ" panose="020B0604030504040204" pitchFamily="50" charset="-128"/>
              <a:ea typeface="メイリオ" panose="020B0604030504040204" pitchFamily="50" charset="-128"/>
            </a:rPr>
            <a:t>院外機関情報提供・</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手続き説明</a:t>
          </a:r>
        </a:p>
      </dgm:t>
    </dgm:pt>
    <dgm:pt modelId="{DD08585D-2513-4ABE-B24E-1C1D3B5438F8}" type="parTrans" cxnId="{B9594969-00D4-4517-8895-B198ED5DEE7C}">
      <dgm:prSet/>
      <dgm:spPr/>
      <dgm:t>
        <a:bodyPr/>
        <a:lstStyle/>
        <a:p>
          <a:endParaRPr kumimoji="1" lang="ja-JP" altLang="en-US"/>
        </a:p>
      </dgm:t>
    </dgm:pt>
    <dgm:pt modelId="{C60FC359-B8EB-42B4-99A7-909FAEE20EBC}" type="sibTrans" cxnId="{B9594969-00D4-4517-8895-B198ED5DEE7C}">
      <dgm:prSet/>
      <dgm:spPr/>
      <dgm:t>
        <a:bodyPr/>
        <a:lstStyle/>
        <a:p>
          <a:endParaRPr kumimoji="1" lang="ja-JP" altLang="en-US"/>
        </a:p>
      </dgm:t>
    </dgm:pt>
    <dgm:pt modelId="{0DD97089-6A5B-4C1C-88A3-A6E964EAF3E6}">
      <dgm:prSet/>
      <dgm:spPr/>
      <dgm:t>
        <a:bodyPr/>
        <a:lstStyle/>
        <a:p>
          <a:r>
            <a:rPr kumimoji="1" lang="ja-JP" altLang="en-US" dirty="0">
              <a:latin typeface="メイリオ" panose="020B0604030504040204" pitchFamily="50" charset="-128"/>
              <a:ea typeface="メイリオ" panose="020B0604030504040204" pitchFamily="50" charset="-128"/>
            </a:rPr>
            <a:t>外国人患者が受診中および受診後、さらに自国に帰国するまでに関わりうる院外の大使館等の公的機関や航空会社等の事業者の案内と諸手続きについての情報提供</a:t>
          </a:r>
        </a:p>
      </dgm:t>
    </dgm:pt>
    <dgm:pt modelId="{F822FFA1-B953-4C22-B5DC-8108A7DB4B25}" type="parTrans" cxnId="{CBFE24CA-7693-4108-942A-1A6D9180FA01}">
      <dgm:prSet/>
      <dgm:spPr/>
      <dgm:t>
        <a:bodyPr/>
        <a:lstStyle/>
        <a:p>
          <a:endParaRPr kumimoji="1" lang="ja-JP" altLang="en-US"/>
        </a:p>
      </dgm:t>
    </dgm:pt>
    <dgm:pt modelId="{64041A85-E7B2-4447-9564-4122092AD49D}" type="sibTrans" cxnId="{CBFE24CA-7693-4108-942A-1A6D9180FA01}">
      <dgm:prSet/>
      <dgm:spPr/>
      <dgm:t>
        <a:bodyPr/>
        <a:lstStyle/>
        <a:p>
          <a:endParaRPr kumimoji="1" lang="ja-JP" altLang="en-US"/>
        </a:p>
      </dgm:t>
    </dgm:pt>
    <dgm:pt modelId="{F728C0DE-FEFF-4FCB-92C8-923AEA2F3E95}" type="pres">
      <dgm:prSet presAssocID="{BCD4FE0A-C01A-42F0-B1D9-6BEB47283B5B}" presName="Name0" presStyleCnt="0">
        <dgm:presLayoutVars>
          <dgm:dir/>
          <dgm:animLvl val="lvl"/>
          <dgm:resizeHandles val="exact"/>
        </dgm:presLayoutVars>
      </dgm:prSet>
      <dgm:spPr/>
    </dgm:pt>
    <dgm:pt modelId="{EC845ABF-5E99-4A65-BD5D-CCA75078B6DA}" type="pres">
      <dgm:prSet presAssocID="{9367E6A2-1ABE-40D7-8614-A33C058794FA}" presName="composite" presStyleCnt="0"/>
      <dgm:spPr/>
    </dgm:pt>
    <dgm:pt modelId="{9487BE52-D353-49BC-80E2-A5A410C55ECB}" type="pres">
      <dgm:prSet presAssocID="{9367E6A2-1ABE-40D7-8614-A33C058794FA}" presName="parTx" presStyleLbl="alignNode1" presStyleIdx="0" presStyleCnt="4">
        <dgm:presLayoutVars>
          <dgm:chMax val="0"/>
          <dgm:chPref val="0"/>
          <dgm:bulletEnabled val="1"/>
        </dgm:presLayoutVars>
      </dgm:prSet>
      <dgm:spPr/>
    </dgm:pt>
    <dgm:pt modelId="{1F419564-8F33-4EB4-8D61-AB982E99462F}" type="pres">
      <dgm:prSet presAssocID="{9367E6A2-1ABE-40D7-8614-A33C058794FA}" presName="desTx" presStyleLbl="alignAccFollowNode1" presStyleIdx="0" presStyleCnt="4">
        <dgm:presLayoutVars>
          <dgm:bulletEnabled val="1"/>
        </dgm:presLayoutVars>
      </dgm:prSet>
      <dgm:spPr/>
    </dgm:pt>
    <dgm:pt modelId="{2BB32ADE-6DB1-433F-9F2C-EDEAA4CCF2F1}" type="pres">
      <dgm:prSet presAssocID="{0DAE1CD6-EFBA-4539-8C66-A7D99B9BF9C0}" presName="space" presStyleCnt="0"/>
      <dgm:spPr/>
    </dgm:pt>
    <dgm:pt modelId="{21203546-7E1F-485E-B47C-B9A0E92C0407}" type="pres">
      <dgm:prSet presAssocID="{16193791-D47C-4BA5-9D71-1CFE52EAF8C2}" presName="composite" presStyleCnt="0"/>
      <dgm:spPr/>
    </dgm:pt>
    <dgm:pt modelId="{6CB201B1-1DE6-4C02-98ED-FCEB22A6A06C}" type="pres">
      <dgm:prSet presAssocID="{16193791-D47C-4BA5-9D71-1CFE52EAF8C2}" presName="parTx" presStyleLbl="alignNode1" presStyleIdx="1" presStyleCnt="4">
        <dgm:presLayoutVars>
          <dgm:chMax val="0"/>
          <dgm:chPref val="0"/>
          <dgm:bulletEnabled val="1"/>
        </dgm:presLayoutVars>
      </dgm:prSet>
      <dgm:spPr/>
    </dgm:pt>
    <dgm:pt modelId="{A4026717-19B4-4F2F-853E-42654ECC3D7A}" type="pres">
      <dgm:prSet presAssocID="{16193791-D47C-4BA5-9D71-1CFE52EAF8C2}" presName="desTx" presStyleLbl="alignAccFollowNode1" presStyleIdx="1" presStyleCnt="4">
        <dgm:presLayoutVars>
          <dgm:bulletEnabled val="1"/>
        </dgm:presLayoutVars>
      </dgm:prSet>
      <dgm:spPr/>
    </dgm:pt>
    <dgm:pt modelId="{C3CF381E-0277-460D-8733-2FC40D387665}" type="pres">
      <dgm:prSet presAssocID="{DEEB1A20-FD4E-419A-8CAD-6EAB50B5C2C4}" presName="space" presStyleCnt="0"/>
      <dgm:spPr/>
    </dgm:pt>
    <dgm:pt modelId="{4BE2DAEF-D190-4DEE-B90B-70EEE6E18600}" type="pres">
      <dgm:prSet presAssocID="{AE4A568D-CA90-4E96-9A0F-933EC8637DF0}" presName="composite" presStyleCnt="0"/>
      <dgm:spPr/>
    </dgm:pt>
    <dgm:pt modelId="{44FA84D8-3033-4F4F-ABA9-5C7E1B04E3D8}" type="pres">
      <dgm:prSet presAssocID="{AE4A568D-CA90-4E96-9A0F-933EC8637DF0}" presName="parTx" presStyleLbl="alignNode1" presStyleIdx="2" presStyleCnt="4">
        <dgm:presLayoutVars>
          <dgm:chMax val="0"/>
          <dgm:chPref val="0"/>
          <dgm:bulletEnabled val="1"/>
        </dgm:presLayoutVars>
      </dgm:prSet>
      <dgm:spPr/>
    </dgm:pt>
    <dgm:pt modelId="{8E57EE13-D6D3-41FA-A39E-87F0ADF973AA}" type="pres">
      <dgm:prSet presAssocID="{AE4A568D-CA90-4E96-9A0F-933EC8637DF0}" presName="desTx" presStyleLbl="alignAccFollowNode1" presStyleIdx="2" presStyleCnt="4">
        <dgm:presLayoutVars>
          <dgm:bulletEnabled val="1"/>
        </dgm:presLayoutVars>
      </dgm:prSet>
      <dgm:spPr/>
    </dgm:pt>
    <dgm:pt modelId="{CDB31880-2049-4401-991A-831A3E064FA6}" type="pres">
      <dgm:prSet presAssocID="{C60FC359-B8EB-42B4-99A7-909FAEE20EBC}" presName="space" presStyleCnt="0"/>
      <dgm:spPr/>
    </dgm:pt>
    <dgm:pt modelId="{0FB86FB0-E853-4066-A532-EBC2782C1CBA}" type="pres">
      <dgm:prSet presAssocID="{5EDDF79D-F5B7-4871-A541-F2093435A3DA}" presName="composite" presStyleCnt="0"/>
      <dgm:spPr/>
    </dgm:pt>
    <dgm:pt modelId="{714F51FC-8095-4166-8BB1-7ABA1C6369B5}" type="pres">
      <dgm:prSet presAssocID="{5EDDF79D-F5B7-4871-A541-F2093435A3DA}" presName="parTx" presStyleLbl="alignNode1" presStyleIdx="3" presStyleCnt="4">
        <dgm:presLayoutVars>
          <dgm:chMax val="0"/>
          <dgm:chPref val="0"/>
          <dgm:bulletEnabled val="1"/>
        </dgm:presLayoutVars>
      </dgm:prSet>
      <dgm:spPr/>
    </dgm:pt>
    <dgm:pt modelId="{BDF493E9-B692-4561-902B-874220B29167}" type="pres">
      <dgm:prSet presAssocID="{5EDDF79D-F5B7-4871-A541-F2093435A3DA}" presName="desTx" presStyleLbl="alignAccFollowNode1" presStyleIdx="3" presStyleCnt="4">
        <dgm:presLayoutVars>
          <dgm:bulletEnabled val="1"/>
        </dgm:presLayoutVars>
      </dgm:prSet>
      <dgm:spPr/>
    </dgm:pt>
  </dgm:ptLst>
  <dgm:cxnLst>
    <dgm:cxn modelId="{7EAA5215-DAD2-4E12-8142-10AE958525D8}" type="presOf" srcId="{5EDDF79D-F5B7-4871-A541-F2093435A3DA}" destId="{714F51FC-8095-4166-8BB1-7ABA1C6369B5}" srcOrd="0" destOrd="0" presId="urn:microsoft.com/office/officeart/2005/8/layout/hList1"/>
    <dgm:cxn modelId="{E1309E21-2217-442F-AB8A-F04574D25A86}" type="presOf" srcId="{3150276D-3EC6-47F5-B217-257428859459}" destId="{1F419564-8F33-4EB4-8D61-AB982E99462F}" srcOrd="0" destOrd="0" presId="urn:microsoft.com/office/officeart/2005/8/layout/hList1"/>
    <dgm:cxn modelId="{D9AB322E-6942-4705-885A-B4AA156C7437}" type="presOf" srcId="{AE4A568D-CA90-4E96-9A0F-933EC8637DF0}" destId="{44FA84D8-3033-4F4F-ABA9-5C7E1B04E3D8}" srcOrd="0" destOrd="0" presId="urn:microsoft.com/office/officeart/2005/8/layout/hList1"/>
    <dgm:cxn modelId="{0018FB38-77BC-4618-9C3D-EC47E9683723}" srcId="{9367E6A2-1ABE-40D7-8614-A33C058794FA}" destId="{3150276D-3EC6-47F5-B217-257428859459}" srcOrd="0" destOrd="0" parTransId="{F60B6341-A69D-4FD2-8866-EB278C2D279F}" sibTransId="{9D0A153E-0E67-4410-8707-94D640006324}"/>
    <dgm:cxn modelId="{15FB9066-8D93-49FC-83A5-502E62008B01}" type="presOf" srcId="{DF322106-FC93-4F1A-8BF9-B1020B20B733}" destId="{BDF493E9-B692-4561-902B-874220B29167}" srcOrd="0" destOrd="0" presId="urn:microsoft.com/office/officeart/2005/8/layout/hList1"/>
    <dgm:cxn modelId="{B9594969-00D4-4517-8895-B198ED5DEE7C}" srcId="{BCD4FE0A-C01A-42F0-B1D9-6BEB47283B5B}" destId="{AE4A568D-CA90-4E96-9A0F-933EC8637DF0}" srcOrd="2" destOrd="0" parTransId="{DD08585D-2513-4ABE-B24E-1C1D3B5438F8}" sibTransId="{C60FC359-B8EB-42B4-99A7-909FAEE20EBC}"/>
    <dgm:cxn modelId="{34B4F44D-4CE8-4198-A717-42ADB272B58D}" type="presOf" srcId="{9367E6A2-1ABE-40D7-8614-A33C058794FA}" destId="{9487BE52-D353-49BC-80E2-A5A410C55ECB}" srcOrd="0" destOrd="0" presId="urn:microsoft.com/office/officeart/2005/8/layout/hList1"/>
    <dgm:cxn modelId="{1FC0978B-7DEE-4B7E-A59D-24FF5F7B0588}" srcId="{BCD4FE0A-C01A-42F0-B1D9-6BEB47283B5B}" destId="{16193791-D47C-4BA5-9D71-1CFE52EAF8C2}" srcOrd="1" destOrd="0" parTransId="{EAD5C34E-48B0-42E6-B74D-BB594A3B5265}" sibTransId="{DEEB1A20-FD4E-419A-8CAD-6EAB50B5C2C4}"/>
    <dgm:cxn modelId="{6545CDA9-0B78-4E50-8382-26F0743B2FFD}" type="presOf" srcId="{BCD4FE0A-C01A-42F0-B1D9-6BEB47283B5B}" destId="{F728C0DE-FEFF-4FCB-92C8-923AEA2F3E95}" srcOrd="0" destOrd="0" presId="urn:microsoft.com/office/officeart/2005/8/layout/hList1"/>
    <dgm:cxn modelId="{8B5CF4B5-EE2A-4CA9-951B-88E70014FD92}" srcId="{BCD4FE0A-C01A-42F0-B1D9-6BEB47283B5B}" destId="{5EDDF79D-F5B7-4871-A541-F2093435A3DA}" srcOrd="3" destOrd="0" parTransId="{96979306-752D-479C-9AC8-5497D69730C8}" sibTransId="{9DC7BA3A-C20A-4E2E-A69F-AAB1D3918F87}"/>
    <dgm:cxn modelId="{C3C903BF-2EBF-4A6B-8A8B-732620CADFD4}" type="presOf" srcId="{0DD97089-6A5B-4C1C-88A3-A6E964EAF3E6}" destId="{8E57EE13-D6D3-41FA-A39E-87F0ADF973AA}" srcOrd="0" destOrd="0" presId="urn:microsoft.com/office/officeart/2005/8/layout/hList1"/>
    <dgm:cxn modelId="{9F833ABF-5612-4995-B8FD-0BC5C86B73AD}" srcId="{5EDDF79D-F5B7-4871-A541-F2093435A3DA}" destId="{DF322106-FC93-4F1A-8BF9-B1020B20B733}" srcOrd="0" destOrd="0" parTransId="{8AEDA465-2212-469F-B683-51E7EF6FCB30}" sibTransId="{B80306DF-B5C0-47C3-9070-9E0E91762642}"/>
    <dgm:cxn modelId="{CBFE24CA-7693-4108-942A-1A6D9180FA01}" srcId="{AE4A568D-CA90-4E96-9A0F-933EC8637DF0}" destId="{0DD97089-6A5B-4C1C-88A3-A6E964EAF3E6}" srcOrd="0" destOrd="0" parTransId="{F822FFA1-B953-4C22-B5DC-8108A7DB4B25}" sibTransId="{64041A85-E7B2-4447-9564-4122092AD49D}"/>
    <dgm:cxn modelId="{E1FC40DE-2223-4A61-91BF-F8329DA55324}" srcId="{BCD4FE0A-C01A-42F0-B1D9-6BEB47283B5B}" destId="{9367E6A2-1ABE-40D7-8614-A33C058794FA}" srcOrd="0" destOrd="0" parTransId="{40A7A14B-A5E5-4D99-A1D2-F39058D4A61C}" sibTransId="{0DAE1CD6-EFBA-4539-8C66-A7D99B9BF9C0}"/>
    <dgm:cxn modelId="{5BB4FFE0-7F65-4AF5-9694-4D0D4C64193C}" type="presOf" srcId="{577444B9-FFB2-4CBE-964E-6E62F4547D20}" destId="{A4026717-19B4-4F2F-853E-42654ECC3D7A}" srcOrd="0" destOrd="0" presId="urn:microsoft.com/office/officeart/2005/8/layout/hList1"/>
    <dgm:cxn modelId="{2702EBE2-AE79-46E0-848D-9ADE7CE79BBA}" type="presOf" srcId="{16193791-D47C-4BA5-9D71-1CFE52EAF8C2}" destId="{6CB201B1-1DE6-4C02-98ED-FCEB22A6A06C}" srcOrd="0" destOrd="0" presId="urn:microsoft.com/office/officeart/2005/8/layout/hList1"/>
    <dgm:cxn modelId="{9C444CFE-08E4-4AEF-AD03-3CC768725762}" srcId="{16193791-D47C-4BA5-9D71-1CFE52EAF8C2}" destId="{577444B9-FFB2-4CBE-964E-6E62F4547D20}" srcOrd="0" destOrd="0" parTransId="{31413551-F43E-46E0-822F-AAD2770D8B16}" sibTransId="{58DEC167-83AB-4D6C-88D3-FA6AE63AFDF2}"/>
    <dgm:cxn modelId="{222B9E02-198E-47C5-B9E5-C476084BDC64}" type="presParOf" srcId="{F728C0DE-FEFF-4FCB-92C8-923AEA2F3E95}" destId="{EC845ABF-5E99-4A65-BD5D-CCA75078B6DA}" srcOrd="0" destOrd="0" presId="urn:microsoft.com/office/officeart/2005/8/layout/hList1"/>
    <dgm:cxn modelId="{18EE1570-FA64-485A-A007-759704716B04}" type="presParOf" srcId="{EC845ABF-5E99-4A65-BD5D-CCA75078B6DA}" destId="{9487BE52-D353-49BC-80E2-A5A410C55ECB}" srcOrd="0" destOrd="0" presId="urn:microsoft.com/office/officeart/2005/8/layout/hList1"/>
    <dgm:cxn modelId="{1A8F665D-15A5-44B9-BFE3-0CF03D71722D}" type="presParOf" srcId="{EC845ABF-5E99-4A65-BD5D-CCA75078B6DA}" destId="{1F419564-8F33-4EB4-8D61-AB982E99462F}" srcOrd="1" destOrd="0" presId="urn:microsoft.com/office/officeart/2005/8/layout/hList1"/>
    <dgm:cxn modelId="{962827FE-B160-48B4-90A2-D7CE782230CF}" type="presParOf" srcId="{F728C0DE-FEFF-4FCB-92C8-923AEA2F3E95}" destId="{2BB32ADE-6DB1-433F-9F2C-EDEAA4CCF2F1}" srcOrd="1" destOrd="0" presId="urn:microsoft.com/office/officeart/2005/8/layout/hList1"/>
    <dgm:cxn modelId="{6F32BEFE-4839-436F-94FF-23EF8FA57024}" type="presParOf" srcId="{F728C0DE-FEFF-4FCB-92C8-923AEA2F3E95}" destId="{21203546-7E1F-485E-B47C-B9A0E92C0407}" srcOrd="2" destOrd="0" presId="urn:microsoft.com/office/officeart/2005/8/layout/hList1"/>
    <dgm:cxn modelId="{52E26124-4D8A-4CCF-9310-C28F2B3D9CBA}" type="presParOf" srcId="{21203546-7E1F-485E-B47C-B9A0E92C0407}" destId="{6CB201B1-1DE6-4C02-98ED-FCEB22A6A06C}" srcOrd="0" destOrd="0" presId="urn:microsoft.com/office/officeart/2005/8/layout/hList1"/>
    <dgm:cxn modelId="{C6CB494F-E454-4F73-8AAD-38714691DBE0}" type="presParOf" srcId="{21203546-7E1F-485E-B47C-B9A0E92C0407}" destId="{A4026717-19B4-4F2F-853E-42654ECC3D7A}" srcOrd="1" destOrd="0" presId="urn:microsoft.com/office/officeart/2005/8/layout/hList1"/>
    <dgm:cxn modelId="{6403616B-5A74-48F9-A4F1-253819044D22}" type="presParOf" srcId="{F728C0DE-FEFF-4FCB-92C8-923AEA2F3E95}" destId="{C3CF381E-0277-460D-8733-2FC40D387665}" srcOrd="3" destOrd="0" presId="urn:microsoft.com/office/officeart/2005/8/layout/hList1"/>
    <dgm:cxn modelId="{19661FFC-4A14-425A-9082-EA0725501182}" type="presParOf" srcId="{F728C0DE-FEFF-4FCB-92C8-923AEA2F3E95}" destId="{4BE2DAEF-D190-4DEE-B90B-70EEE6E18600}" srcOrd="4" destOrd="0" presId="urn:microsoft.com/office/officeart/2005/8/layout/hList1"/>
    <dgm:cxn modelId="{573AA9C6-AC08-4815-84AC-CD4811187C1F}" type="presParOf" srcId="{4BE2DAEF-D190-4DEE-B90B-70EEE6E18600}" destId="{44FA84D8-3033-4F4F-ABA9-5C7E1B04E3D8}" srcOrd="0" destOrd="0" presId="urn:microsoft.com/office/officeart/2005/8/layout/hList1"/>
    <dgm:cxn modelId="{8FAC075E-CB6C-47EF-85AF-951976A361D3}" type="presParOf" srcId="{4BE2DAEF-D190-4DEE-B90B-70EEE6E18600}" destId="{8E57EE13-D6D3-41FA-A39E-87F0ADF973AA}" srcOrd="1" destOrd="0" presId="urn:microsoft.com/office/officeart/2005/8/layout/hList1"/>
    <dgm:cxn modelId="{0AB59FF8-40E8-4E0B-8512-C632229880B9}" type="presParOf" srcId="{F728C0DE-FEFF-4FCB-92C8-923AEA2F3E95}" destId="{CDB31880-2049-4401-991A-831A3E064FA6}" srcOrd="5" destOrd="0" presId="urn:microsoft.com/office/officeart/2005/8/layout/hList1"/>
    <dgm:cxn modelId="{3C696E06-0196-4532-A2A8-019A029206A8}" type="presParOf" srcId="{F728C0DE-FEFF-4FCB-92C8-923AEA2F3E95}" destId="{0FB86FB0-E853-4066-A532-EBC2782C1CBA}" srcOrd="6" destOrd="0" presId="urn:microsoft.com/office/officeart/2005/8/layout/hList1"/>
    <dgm:cxn modelId="{17D6F239-4153-4657-A9B8-B82805171D48}" type="presParOf" srcId="{0FB86FB0-E853-4066-A532-EBC2782C1CBA}" destId="{714F51FC-8095-4166-8BB1-7ABA1C6369B5}" srcOrd="0" destOrd="0" presId="urn:microsoft.com/office/officeart/2005/8/layout/hList1"/>
    <dgm:cxn modelId="{47B432F2-0A11-4A6A-9035-5F42096BAD5C}" type="presParOf" srcId="{0FB86FB0-E853-4066-A532-EBC2782C1CBA}" destId="{BDF493E9-B692-4561-902B-874220B29167}"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87BE52-D353-49BC-80E2-A5A410C55ECB}">
      <dsp:nvSpPr>
        <dsp:cNvPr id="0" name=""/>
        <dsp:cNvSpPr/>
      </dsp:nvSpPr>
      <dsp:spPr>
        <a:xfrm>
          <a:off x="3124" y="82597"/>
          <a:ext cx="1878886" cy="68786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メイリオ" panose="020B0604030504040204" pitchFamily="50" charset="-128"/>
              <a:ea typeface="メイリオ" panose="020B0604030504040204" pitchFamily="50" charset="-128"/>
            </a:rPr>
            <a:t>状況の把握・情報整理</a:t>
          </a:r>
        </a:p>
      </dsp:txBody>
      <dsp:txXfrm>
        <a:off x="3124" y="82597"/>
        <a:ext cx="1878886" cy="687869"/>
      </dsp:txXfrm>
    </dsp:sp>
    <dsp:sp modelId="{1F419564-8F33-4EB4-8D61-AB982E99462F}">
      <dsp:nvSpPr>
        <dsp:cNvPr id="0" name=""/>
        <dsp:cNvSpPr/>
      </dsp:nvSpPr>
      <dsp:spPr>
        <a:xfrm>
          <a:off x="3124" y="770466"/>
          <a:ext cx="1878886" cy="23872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ja-JP" sz="1100" kern="1200" dirty="0">
              <a:latin typeface="メイリオ" panose="020B0604030504040204" pitchFamily="50" charset="-128"/>
              <a:ea typeface="メイリオ" panose="020B0604030504040204" pitchFamily="50" charset="-128"/>
            </a:rPr>
            <a:t>外国人患者の来院時に状況を把握するために聞くべき情報と、把握した状況分類に従って患者から収集しておくべき情報の提供</a:t>
          </a:r>
          <a:endParaRPr kumimoji="1" lang="ja-JP" altLang="en-US" sz="1100" kern="1200" dirty="0">
            <a:latin typeface="メイリオ" panose="020B0604030504040204" pitchFamily="50" charset="-128"/>
            <a:ea typeface="メイリオ" panose="020B0604030504040204" pitchFamily="50" charset="-128"/>
          </a:endParaRPr>
        </a:p>
      </dsp:txBody>
      <dsp:txXfrm>
        <a:off x="3124" y="770466"/>
        <a:ext cx="1878886" cy="2387292"/>
      </dsp:txXfrm>
    </dsp:sp>
    <dsp:sp modelId="{6CB201B1-1DE6-4C02-98ED-FCEB22A6A06C}">
      <dsp:nvSpPr>
        <dsp:cNvPr id="0" name=""/>
        <dsp:cNvSpPr/>
      </dsp:nvSpPr>
      <dsp:spPr>
        <a:xfrm>
          <a:off x="2145054" y="82597"/>
          <a:ext cx="1878886" cy="68786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メイリオ" panose="020B0604030504040204" pitchFamily="50" charset="-128"/>
              <a:ea typeface="メイリオ" panose="020B0604030504040204" pitchFamily="50" charset="-128"/>
            </a:rPr>
            <a:t>支払いサポート</a:t>
          </a:r>
        </a:p>
      </dsp:txBody>
      <dsp:txXfrm>
        <a:off x="2145054" y="82597"/>
        <a:ext cx="1878886" cy="687869"/>
      </dsp:txXfrm>
    </dsp:sp>
    <dsp:sp modelId="{A4026717-19B4-4F2F-853E-42654ECC3D7A}">
      <dsp:nvSpPr>
        <dsp:cNvPr id="0" name=""/>
        <dsp:cNvSpPr/>
      </dsp:nvSpPr>
      <dsp:spPr>
        <a:xfrm>
          <a:off x="2145054" y="770466"/>
          <a:ext cx="1878886" cy="23872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kumimoji="1" lang="ja-JP" altLang="en-US" sz="1100" kern="1200" dirty="0">
              <a:latin typeface="メイリオ" panose="020B0604030504040204" pitchFamily="50" charset="-128"/>
              <a:ea typeface="メイリオ" panose="020B0604030504040204" pitchFamily="50" charset="-128"/>
            </a:rPr>
            <a:t>医療費の未収金防止対策として、来院時に確認しておくべき諸条件の情報提供、諸保険に加入している場合の患者および医療機関で必要となる手続きについての説明、窓口で支払いに問題が生じた際の対応策の助言提供等</a:t>
          </a:r>
        </a:p>
      </dsp:txBody>
      <dsp:txXfrm>
        <a:off x="2145054" y="770466"/>
        <a:ext cx="1878886" cy="2387292"/>
      </dsp:txXfrm>
    </dsp:sp>
    <dsp:sp modelId="{44FA84D8-3033-4F4F-ABA9-5C7E1B04E3D8}">
      <dsp:nvSpPr>
        <dsp:cNvPr id="0" name=""/>
        <dsp:cNvSpPr/>
      </dsp:nvSpPr>
      <dsp:spPr>
        <a:xfrm>
          <a:off x="4286985" y="82597"/>
          <a:ext cx="1878886" cy="68786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メイリオ" panose="020B0604030504040204" pitchFamily="50" charset="-128"/>
              <a:ea typeface="メイリオ" panose="020B0604030504040204" pitchFamily="50" charset="-128"/>
            </a:rPr>
            <a:t>院外機関情報提供・</a:t>
          </a:r>
          <a:endParaRPr kumimoji="1" lang="en-US" altLang="ja-JP" sz="1100" kern="1200" dirty="0">
            <a:latin typeface="メイリオ" panose="020B0604030504040204" pitchFamily="50" charset="-128"/>
            <a:ea typeface="メイリオ" panose="020B0604030504040204" pitchFamily="50" charset="-128"/>
          </a:endParaRPr>
        </a:p>
        <a:p>
          <a:pPr marL="0" lvl="0" indent="0" algn="ctr" defTabSz="488950">
            <a:lnSpc>
              <a:spcPct val="90000"/>
            </a:lnSpc>
            <a:spcBef>
              <a:spcPct val="0"/>
            </a:spcBef>
            <a:spcAft>
              <a:spcPct val="35000"/>
            </a:spcAft>
            <a:buNone/>
          </a:pPr>
          <a:r>
            <a:rPr kumimoji="1" lang="ja-JP" altLang="en-US" sz="1100" kern="1200" dirty="0">
              <a:latin typeface="メイリオ" panose="020B0604030504040204" pitchFamily="50" charset="-128"/>
              <a:ea typeface="メイリオ" panose="020B0604030504040204" pitchFamily="50" charset="-128"/>
            </a:rPr>
            <a:t>手続き説明</a:t>
          </a:r>
        </a:p>
      </dsp:txBody>
      <dsp:txXfrm>
        <a:off x="4286985" y="82597"/>
        <a:ext cx="1878886" cy="687869"/>
      </dsp:txXfrm>
    </dsp:sp>
    <dsp:sp modelId="{8E57EE13-D6D3-41FA-A39E-87F0ADF973AA}">
      <dsp:nvSpPr>
        <dsp:cNvPr id="0" name=""/>
        <dsp:cNvSpPr/>
      </dsp:nvSpPr>
      <dsp:spPr>
        <a:xfrm>
          <a:off x="4286985" y="770466"/>
          <a:ext cx="1878886" cy="23872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kumimoji="1" lang="ja-JP" altLang="en-US" sz="1100" kern="1200" dirty="0">
              <a:latin typeface="メイリオ" panose="020B0604030504040204" pitchFamily="50" charset="-128"/>
              <a:ea typeface="メイリオ" panose="020B0604030504040204" pitchFamily="50" charset="-128"/>
            </a:rPr>
            <a:t>外国人患者が受診中および受診後、さらに自国に帰国するまでに関わりうる院外の大使館等の公的機関や航空会社等の事業者の案内と諸手続きについての情報提供</a:t>
          </a:r>
        </a:p>
      </dsp:txBody>
      <dsp:txXfrm>
        <a:off x="4286985" y="770466"/>
        <a:ext cx="1878886" cy="2387292"/>
      </dsp:txXfrm>
    </dsp:sp>
    <dsp:sp modelId="{714F51FC-8095-4166-8BB1-7ABA1C6369B5}">
      <dsp:nvSpPr>
        <dsp:cNvPr id="0" name=""/>
        <dsp:cNvSpPr/>
      </dsp:nvSpPr>
      <dsp:spPr>
        <a:xfrm>
          <a:off x="6428915" y="82597"/>
          <a:ext cx="1878886" cy="68786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メイリオ" panose="020B0604030504040204" pitchFamily="50" charset="-128"/>
              <a:ea typeface="メイリオ" panose="020B0604030504040204" pitchFamily="50" charset="-128"/>
            </a:rPr>
            <a:t>重篤案件対応の</a:t>
          </a:r>
          <a:endParaRPr kumimoji="1" lang="en-US" altLang="ja-JP" sz="1100" kern="1200" dirty="0">
            <a:latin typeface="メイリオ" panose="020B0604030504040204" pitchFamily="50" charset="-128"/>
            <a:ea typeface="メイリオ" panose="020B0604030504040204" pitchFamily="50" charset="-128"/>
          </a:endParaRPr>
        </a:p>
        <a:p>
          <a:pPr marL="0" lvl="0" indent="0" algn="ctr" defTabSz="488950">
            <a:lnSpc>
              <a:spcPct val="90000"/>
            </a:lnSpc>
            <a:spcBef>
              <a:spcPct val="0"/>
            </a:spcBef>
            <a:spcAft>
              <a:spcPct val="35000"/>
            </a:spcAft>
            <a:buNone/>
          </a:pPr>
          <a:r>
            <a:rPr kumimoji="1" lang="ja-JP" altLang="en-US" sz="1100" kern="1200" dirty="0">
              <a:latin typeface="メイリオ" panose="020B0604030504040204" pitchFamily="50" charset="-128"/>
              <a:ea typeface="メイリオ" panose="020B0604030504040204" pitchFamily="50" charset="-128"/>
            </a:rPr>
            <a:t>情報提供</a:t>
          </a:r>
          <a:endParaRPr kumimoji="1" lang="en-US" altLang="ja-JP" sz="1100" kern="1200" dirty="0">
            <a:latin typeface="メイリオ" panose="020B0604030504040204" pitchFamily="50" charset="-128"/>
            <a:ea typeface="メイリオ" panose="020B0604030504040204" pitchFamily="50" charset="-128"/>
          </a:endParaRPr>
        </a:p>
      </dsp:txBody>
      <dsp:txXfrm>
        <a:off x="6428915" y="82597"/>
        <a:ext cx="1878886" cy="687869"/>
      </dsp:txXfrm>
    </dsp:sp>
    <dsp:sp modelId="{BDF493E9-B692-4561-902B-874220B29167}">
      <dsp:nvSpPr>
        <dsp:cNvPr id="0" name=""/>
        <dsp:cNvSpPr/>
      </dsp:nvSpPr>
      <dsp:spPr>
        <a:xfrm>
          <a:off x="6428915" y="770466"/>
          <a:ext cx="1878886" cy="23872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ja-JP" sz="1100" kern="1200" dirty="0">
              <a:latin typeface="メイリオ" panose="020B0604030504040204" pitchFamily="50" charset="-128"/>
              <a:ea typeface="メイリオ" panose="020B0604030504040204" pitchFamily="50" charset="-128"/>
            </a:rPr>
            <a:t>転院や搬送が必要になった際の、患者および医療機関で発生する手続きについての説明、具体的なシミュレーション例の情報共有、重篤案件の手配が可能な業者の紹介等</a:t>
          </a:r>
          <a:endParaRPr kumimoji="1" lang="ja-JP" altLang="en-US" sz="1100" kern="1200" dirty="0">
            <a:latin typeface="メイリオ" panose="020B0604030504040204" pitchFamily="50" charset="-128"/>
            <a:ea typeface="メイリオ" panose="020B0604030504040204" pitchFamily="50" charset="-128"/>
          </a:endParaRPr>
        </a:p>
      </dsp:txBody>
      <dsp:txXfrm>
        <a:off x="6428915" y="770466"/>
        <a:ext cx="1878886" cy="238729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F3D4492A-C98F-4315-83F6-296C7D59C16C}" type="datetimeFigureOut">
              <a:rPr kumimoji="1" lang="ja-JP" altLang="en-US" smtClean="0"/>
              <a:t>2024/11/14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1814"/>
            <a:ext cx="2950529" cy="497524"/>
          </a:xfrm>
          <a:prstGeom prst="rect">
            <a:avLst/>
          </a:prstGeom>
        </p:spPr>
        <p:txBody>
          <a:bodyPr vert="horz" lIns="91559" tIns="45779" rIns="91559" bIns="45779" rtlCol="0" anchor="b"/>
          <a:lstStyle>
            <a:lvl1pPr algn="r">
              <a:defRPr sz="1200"/>
            </a:lvl1pPr>
          </a:lstStyle>
          <a:p>
            <a:fld id="{2C303DE2-E067-4E85-BBE1-A5AFB7E388B1}" type="slidenum">
              <a:rPr kumimoji="1" lang="ja-JP" altLang="en-US" smtClean="0"/>
              <a:t>‹#›</a:t>
            </a:fld>
            <a:endParaRPr kumimoji="1" lang="ja-JP" altLang="en-US"/>
          </a:p>
        </p:txBody>
      </p:sp>
    </p:spTree>
    <p:extLst>
      <p:ext uri="{BB962C8B-B14F-4D97-AF65-F5344CB8AC3E}">
        <p14:creationId xmlns:p14="http://schemas.microsoft.com/office/powerpoint/2010/main" val="95106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12499" eaLnBrk="0" hangingPunct="0">
              <a:defRPr kumimoji="1" sz="1200">
                <a:solidFill>
                  <a:schemeClr val="tx1"/>
                </a:solidFill>
                <a:latin typeface="Verdana" pitchFamily="34" charset="0"/>
                <a:ea typeface="ＭＳ Ｐゴシック" pitchFamily="50" charset="-128"/>
              </a:defRPr>
            </a:lvl1pPr>
            <a:lvl2pPr marL="762206" indent="-292920" defTabSz="912499" eaLnBrk="0" hangingPunct="0">
              <a:defRPr kumimoji="1" sz="1200">
                <a:solidFill>
                  <a:schemeClr val="tx1"/>
                </a:solidFill>
                <a:latin typeface="Verdana" pitchFamily="34" charset="0"/>
                <a:ea typeface="ＭＳ Ｐゴシック" pitchFamily="50" charset="-128"/>
              </a:defRPr>
            </a:lvl2pPr>
            <a:lvl3pPr marL="1173213" indent="-234643" defTabSz="912499" eaLnBrk="0" hangingPunct="0">
              <a:defRPr kumimoji="1" sz="1200">
                <a:solidFill>
                  <a:schemeClr val="tx1"/>
                </a:solidFill>
                <a:latin typeface="Verdana" pitchFamily="34" charset="0"/>
                <a:ea typeface="ＭＳ Ｐゴシック" pitchFamily="50" charset="-128"/>
              </a:defRPr>
            </a:lvl3pPr>
            <a:lvl4pPr marL="1642498" indent="-234643" defTabSz="912499" eaLnBrk="0" hangingPunct="0">
              <a:defRPr kumimoji="1" sz="1200">
                <a:solidFill>
                  <a:schemeClr val="tx1"/>
                </a:solidFill>
                <a:latin typeface="Verdana" pitchFamily="34" charset="0"/>
                <a:ea typeface="ＭＳ Ｐゴシック" pitchFamily="50" charset="-128"/>
              </a:defRPr>
            </a:lvl4pPr>
            <a:lvl5pPr marL="2113316" indent="-236176" defTabSz="912499" eaLnBrk="0" hangingPunct="0">
              <a:defRPr kumimoji="1" sz="1200">
                <a:solidFill>
                  <a:schemeClr val="tx1"/>
                </a:solidFill>
                <a:latin typeface="Verdana" pitchFamily="34" charset="0"/>
                <a:ea typeface="ＭＳ Ｐゴシック" pitchFamily="50" charset="-128"/>
              </a:defRPr>
            </a:lvl5pPr>
            <a:lvl6pPr marL="255499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6pPr>
            <a:lvl7pPr marL="299667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7pPr>
            <a:lvl8pPr marL="343835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8pPr>
            <a:lvl9pPr marL="388003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9pPr>
          </a:lstStyle>
          <a:p>
            <a:pPr eaLnBrk="1" hangingPunct="1"/>
            <a:fld id="{FD18006A-67F4-4EB2-BF74-9929C9A9B1DD}" type="slidenum">
              <a:rPr lang="en-US" altLang="ja-JP" sz="1300">
                <a:solidFill>
                  <a:prstClr val="black"/>
                </a:solidFill>
                <a:latin typeface="Arial" pitchFamily="34" charset="0"/>
              </a:rPr>
              <a:pPr eaLnBrk="1" hangingPunct="1"/>
              <a:t>1</a:t>
            </a:fld>
            <a:endParaRPr lang="en-US" altLang="ja-JP" sz="1300">
              <a:solidFill>
                <a:prstClr val="black"/>
              </a:solidFill>
              <a:latin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12499" eaLnBrk="0" hangingPunct="0">
              <a:defRPr kumimoji="1" sz="1200">
                <a:solidFill>
                  <a:schemeClr val="tx1"/>
                </a:solidFill>
                <a:latin typeface="Verdana" pitchFamily="34" charset="0"/>
                <a:ea typeface="ＭＳ Ｐゴシック" pitchFamily="50" charset="-128"/>
              </a:defRPr>
            </a:lvl1pPr>
            <a:lvl2pPr marL="762206" indent="-292920" defTabSz="912499" eaLnBrk="0" hangingPunct="0">
              <a:defRPr kumimoji="1" sz="1200">
                <a:solidFill>
                  <a:schemeClr val="tx1"/>
                </a:solidFill>
                <a:latin typeface="Verdana" pitchFamily="34" charset="0"/>
                <a:ea typeface="ＭＳ Ｐゴシック" pitchFamily="50" charset="-128"/>
              </a:defRPr>
            </a:lvl2pPr>
            <a:lvl3pPr marL="1173213" indent="-234643" defTabSz="912499" eaLnBrk="0" hangingPunct="0">
              <a:defRPr kumimoji="1" sz="1200">
                <a:solidFill>
                  <a:schemeClr val="tx1"/>
                </a:solidFill>
                <a:latin typeface="Verdana" pitchFamily="34" charset="0"/>
                <a:ea typeface="ＭＳ Ｐゴシック" pitchFamily="50" charset="-128"/>
              </a:defRPr>
            </a:lvl3pPr>
            <a:lvl4pPr marL="1642498" indent="-234643" defTabSz="912499" eaLnBrk="0" hangingPunct="0">
              <a:defRPr kumimoji="1" sz="1200">
                <a:solidFill>
                  <a:schemeClr val="tx1"/>
                </a:solidFill>
                <a:latin typeface="Verdana" pitchFamily="34" charset="0"/>
                <a:ea typeface="ＭＳ Ｐゴシック" pitchFamily="50" charset="-128"/>
              </a:defRPr>
            </a:lvl4pPr>
            <a:lvl5pPr marL="2113316" indent="-236176" defTabSz="912499" eaLnBrk="0" hangingPunct="0">
              <a:defRPr kumimoji="1" sz="1200">
                <a:solidFill>
                  <a:schemeClr val="tx1"/>
                </a:solidFill>
                <a:latin typeface="Verdana" pitchFamily="34" charset="0"/>
                <a:ea typeface="ＭＳ Ｐゴシック" pitchFamily="50" charset="-128"/>
              </a:defRPr>
            </a:lvl5pPr>
            <a:lvl6pPr marL="255499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6pPr>
            <a:lvl7pPr marL="299667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7pPr>
            <a:lvl8pPr marL="343835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8pPr>
            <a:lvl9pPr marL="3880036" indent="-236176" defTabSz="912499" eaLnBrk="0" fontAlgn="base" hangingPunct="0">
              <a:spcBef>
                <a:spcPct val="0"/>
              </a:spcBef>
              <a:spcAft>
                <a:spcPct val="0"/>
              </a:spcAft>
              <a:defRPr kumimoji="1" sz="1200">
                <a:solidFill>
                  <a:schemeClr val="tx1"/>
                </a:solidFill>
                <a:latin typeface="Verdana" pitchFamily="34" charset="0"/>
                <a:ea typeface="ＭＳ Ｐゴシック" pitchFamily="50" charset="-128"/>
              </a:defRPr>
            </a:lvl9pPr>
          </a:lstStyle>
          <a:p>
            <a:pPr eaLnBrk="1" hangingPunct="1"/>
            <a:fld id="{FD18006A-67F4-4EB2-BF74-9929C9A9B1DD}" type="slidenum">
              <a:rPr lang="en-US" altLang="ja-JP" sz="1300">
                <a:solidFill>
                  <a:prstClr val="black"/>
                </a:solidFill>
                <a:latin typeface="Arial" pitchFamily="34" charset="0"/>
              </a:rPr>
              <a:pPr eaLnBrk="1" hangingPunct="1"/>
              <a:t>2</a:t>
            </a:fld>
            <a:endParaRPr lang="en-US" altLang="ja-JP" sz="1300">
              <a:solidFill>
                <a:prstClr val="black"/>
              </a:solidFill>
              <a:latin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78020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6"/>
            <a:ext cx="8420100" cy="1470025"/>
          </a:xfrm>
        </p:spPr>
        <p:txBody>
          <a:bodyPr/>
          <a:lstStyle/>
          <a:p>
            <a:r>
              <a:rPr lang="ru-RU"/>
              <a:t>Образец заголовка</a:t>
            </a:r>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14.11.2024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0" y="274639"/>
            <a:ext cx="222885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95300" y="274639"/>
            <a:ext cx="652145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14.11.2024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6" y="4406901"/>
            <a:ext cx="84201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14.11.2024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14.11.2024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14.11.2024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14.11.2024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006"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0"/>
            <a:ext cx="59436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14.11.2024</a:t>
            </a:fld>
            <a:endParaRPr lang="ru-RU"/>
          </a:p>
        </p:txBody>
      </p:sp>
      <p:sp>
        <p:nvSpPr>
          <p:cNvPr id="5" name="Нижний колонтитул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5" name="タイトル 1">
            <a:extLst>
              <a:ext uri="{FF2B5EF4-FFF2-40B4-BE49-F238E27FC236}">
                <a16:creationId xmlns:a16="http://schemas.microsoft.com/office/drawing/2014/main" id="{C199D9D1-4599-4887-B769-C0B66D505D3D}"/>
              </a:ext>
            </a:extLst>
          </p:cNvPr>
          <p:cNvSpPr txBox="1">
            <a:spLocks/>
          </p:cNvSpPr>
          <p:nvPr/>
        </p:nvSpPr>
        <p:spPr>
          <a:xfrm>
            <a:off x="925974" y="260648"/>
            <a:ext cx="6969224" cy="711523"/>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kumimoji="1" lang="ja-JP" altLang="en-US" sz="2400" dirty="0">
                <a:latin typeface="メイリオ" panose="020B0604030504040204" pitchFamily="50" charset="-128"/>
                <a:ea typeface="メイリオ" panose="020B0604030504040204" pitchFamily="50" charset="-128"/>
              </a:rPr>
              <a:t>福井県外国人患者対応ワンストップサービスの概要　</a:t>
            </a:r>
          </a:p>
        </p:txBody>
      </p:sp>
      <p:sp>
        <p:nvSpPr>
          <p:cNvPr id="2" name="正方形/長方形 1">
            <a:extLst>
              <a:ext uri="{FF2B5EF4-FFF2-40B4-BE49-F238E27FC236}">
                <a16:creationId xmlns:a16="http://schemas.microsoft.com/office/drawing/2014/main" id="{7E46F0E3-408C-4842-A311-678F2AA72514}"/>
              </a:ext>
            </a:extLst>
          </p:cNvPr>
          <p:cNvSpPr/>
          <p:nvPr/>
        </p:nvSpPr>
        <p:spPr>
          <a:xfrm>
            <a:off x="633434" y="2277576"/>
            <a:ext cx="8784062" cy="2769989"/>
          </a:xfrm>
          <a:prstGeom prst="rect">
            <a:avLst/>
          </a:prstGeom>
        </p:spPr>
        <p:txBody>
          <a:bodyPr wrap="square">
            <a:spAutoFit/>
          </a:bodyPr>
          <a:lstStyle/>
          <a:p>
            <a:pPr marL="342900" lvl="0" indent="-342900" algn="just">
              <a:spcAft>
                <a:spcPts val="0"/>
              </a:spcAft>
              <a:buFont typeface="Wingdings" panose="05000000000000000000" pitchFamily="2" charset="2"/>
              <a:buChar char=""/>
            </a:pP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利用可能時間：平日</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9</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時から</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17</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時まで</a:t>
            </a: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333500" algn="just">
              <a:spcAft>
                <a:spcPts val="0"/>
              </a:spcAft>
            </a:pP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　　</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2024</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年</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12</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月</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28</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日～</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2025</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年</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1</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月</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5</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日は祝</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祭</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日扱いとなります）</a:t>
            </a: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spcAft>
                <a:spcPts val="0"/>
              </a:spcAft>
              <a:buFont typeface="Wingdings" panose="05000000000000000000" pitchFamily="2" charset="2"/>
              <a:buChar char=""/>
            </a:pP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電話番号：</a:t>
            </a:r>
            <a:r>
              <a:rPr lang="en-US" altLang="ja-JP" b="1" kern="100" dirty="0">
                <a:latin typeface="メイリオ" panose="020B0604030504040204" pitchFamily="50" charset="-128"/>
                <a:ea typeface="メイリオ" panose="020B0604030504040204" pitchFamily="50" charset="-128"/>
                <a:cs typeface="Calibri" panose="020F0502020204030204" pitchFamily="34" charset="0"/>
              </a:rPr>
              <a:t>03-3811-8163</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（通話料は利用者負担となります）</a:t>
            </a: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spcAft>
                <a:spcPts val="0"/>
              </a:spcAft>
              <a:buFont typeface="Wingdings" panose="05000000000000000000" pitchFamily="2" charset="2"/>
              <a:buChar char=""/>
            </a:pP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利用方法：</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①	</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コールセンター</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応答</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時に、</a:t>
            </a:r>
            <a:r>
              <a:rPr lang="ja-JP" altLang="ja-JP" u="sng" kern="100" dirty="0">
                <a:latin typeface="メイリオ" panose="020B0604030504040204" pitchFamily="50" charset="-128"/>
                <a:ea typeface="メイリオ" panose="020B0604030504040204" pitchFamily="50" charset="-128"/>
                <a:cs typeface="Calibri" panose="020F0502020204030204" pitchFamily="34" charset="0"/>
              </a:rPr>
              <a:t>医療機関名（もしくはその他機関名）</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a:t>
            </a:r>
            <a:endParaRPr lang="en-US" altLang="ja-JP" kern="100" dirty="0">
              <a:latin typeface="メイリオ" panose="020B0604030504040204" pitchFamily="50" charset="-128"/>
              <a:ea typeface="メイリオ" panose="020B0604030504040204" pitchFamily="50" charset="-128"/>
              <a:cs typeface="Calibri" panose="020F0502020204030204" pitchFamily="34" charset="0"/>
            </a:endParaRPr>
          </a:p>
          <a:p>
            <a:pPr lvl="0">
              <a:spcAft>
                <a:spcPts val="0"/>
              </a:spcAft>
            </a:pP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　　　　　　　 </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	</a:t>
            </a:r>
            <a:r>
              <a:rPr lang="ja-JP" altLang="ja-JP" u="sng" kern="100" dirty="0">
                <a:latin typeface="メイリオ" panose="020B0604030504040204" pitchFamily="50" charset="-128"/>
                <a:ea typeface="メイリオ" panose="020B0604030504040204" pitchFamily="50" charset="-128"/>
                <a:cs typeface="Calibri" panose="020F0502020204030204" pitchFamily="34" charset="0"/>
              </a:rPr>
              <a:t>所属部署</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a:t>
            </a:r>
            <a:r>
              <a:rPr lang="ja-JP" altLang="ja-JP" u="sng" kern="100" dirty="0">
                <a:latin typeface="メイリオ" panose="020B0604030504040204" pitchFamily="50" charset="-128"/>
                <a:ea typeface="メイリオ" panose="020B0604030504040204" pitchFamily="50" charset="-128"/>
                <a:cs typeface="Calibri" panose="020F0502020204030204" pitchFamily="34" charset="0"/>
              </a:rPr>
              <a:t>電話口の方のお名前</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をオペレーターにお伝えください。　</a:t>
            </a: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266700" algn="just">
              <a:spcAft>
                <a:spcPts val="0"/>
              </a:spcAft>
            </a:pPr>
            <a:r>
              <a:rPr lang="ja-JP" altLang="en-US"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②	</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お困りの事項についてお話ください。</a:t>
            </a:r>
            <a:endParaRPr lang="en-US" altLang="ja-JP" kern="100" dirty="0">
              <a:latin typeface="メイリオ" panose="020B0604030504040204" pitchFamily="50" charset="-128"/>
              <a:ea typeface="メイリオ" panose="020B0604030504040204" pitchFamily="50" charset="-128"/>
              <a:cs typeface="Calibri" panose="020F0502020204030204" pitchFamily="34" charset="0"/>
            </a:endParaRPr>
          </a:p>
          <a:p>
            <a:pPr marL="266700" algn="just">
              <a:spcAft>
                <a:spcPts val="0"/>
              </a:spcAft>
            </a:pPr>
            <a:endParaRPr lang="en-US" altLang="ja-JP" sz="1600" kern="100" dirty="0">
              <a:latin typeface="メイリオ" panose="020B0604030504040204" pitchFamily="50" charset="-128"/>
              <a:ea typeface="メイリオ" panose="020B0604030504040204" pitchFamily="50" charset="-128"/>
              <a:cs typeface="Calibri" panose="020F0502020204030204" pitchFamily="34" charset="0"/>
            </a:endParaRPr>
          </a:p>
          <a:p>
            <a:pPr marL="266700" algn="just"/>
            <a:r>
              <a:rPr lang="en-US" altLang="ja-JP" sz="1600" b="1" kern="100" dirty="0">
                <a:solidFill>
                  <a:srgbClr val="C00000"/>
                </a:solidFill>
                <a:latin typeface="メイリオ" panose="020B0604030504040204" pitchFamily="50" charset="-128"/>
                <a:ea typeface="メイリオ" panose="020B0604030504040204" pitchFamily="50" charset="-128"/>
                <a:cs typeface="Calibri" panose="020F0502020204030204" pitchFamily="34" charset="0"/>
              </a:rPr>
              <a:t>※</a:t>
            </a:r>
            <a:r>
              <a:rPr lang="ja-JP" altLang="en-US" sz="1600" b="1" kern="100" dirty="0">
                <a:solidFill>
                  <a:srgbClr val="C00000"/>
                </a:solidFill>
                <a:latin typeface="メイリオ" panose="020B0604030504040204" pitchFamily="50" charset="-128"/>
                <a:ea typeface="メイリオ" panose="020B0604030504040204" pitchFamily="50" charset="-128"/>
                <a:cs typeface="Calibri" panose="020F0502020204030204" pitchFamily="34" charset="0"/>
              </a:rPr>
              <a:t>なお、外国人本人からの相談はお受けしておりません。</a:t>
            </a:r>
            <a:endParaRPr lang="ja-JP" altLang="ja-JP" sz="1600" b="1" kern="100" dirty="0">
              <a:solidFill>
                <a:srgbClr val="C00000"/>
              </a:solidFill>
              <a:latin typeface="メイリオ" panose="020B0604030504040204" pitchFamily="50" charset="-128"/>
              <a:ea typeface="メイリオ" panose="020B0604030504040204" pitchFamily="50" charset="-128"/>
              <a:cs typeface="Times New Roman" panose="02020603050405020304" pitchFamily="18" charset="0"/>
            </a:endParaRPr>
          </a:p>
          <a:p>
            <a:pPr marL="266700" algn="just">
              <a:spcAft>
                <a:spcPts val="0"/>
              </a:spcAft>
            </a:pPr>
            <a:endParaRPr lang="ja-JP" altLang="ja-JP" sz="16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42900" lvl="0" indent="-342900" algn="just">
              <a:spcAft>
                <a:spcPts val="0"/>
              </a:spcAft>
              <a:buFont typeface="Wingdings" panose="05000000000000000000" pitchFamily="2" charset="2"/>
              <a:buChar char=""/>
            </a:pP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窓口</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開設時期</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　</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2024</a:t>
            </a:r>
            <a:r>
              <a:rPr lang="ja-JP" altLang="ja-JP" kern="100" dirty="0">
                <a:latin typeface="メイリオ" panose="020B0604030504040204" pitchFamily="50" charset="-128"/>
                <a:ea typeface="メイリオ" panose="020B0604030504040204" pitchFamily="50" charset="-128"/>
                <a:cs typeface="Calibri" panose="020F0502020204030204" pitchFamily="34" charset="0"/>
              </a:rPr>
              <a:t>年</a:t>
            </a:r>
            <a:r>
              <a:rPr lang="en-US" altLang="ja-JP" kern="100" dirty="0">
                <a:latin typeface="メイリオ" panose="020B0604030504040204" pitchFamily="50" charset="-128"/>
                <a:ea typeface="メイリオ" panose="020B0604030504040204" pitchFamily="50" charset="-128"/>
                <a:cs typeface="Times New Roman" panose="02020603050405020304" pitchFamily="18" charset="0"/>
              </a:rPr>
              <a:t>4</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月</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1</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日（月）から</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2025</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年</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3</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月</a:t>
            </a:r>
            <a:r>
              <a:rPr lang="en-US" altLang="ja-JP" kern="100" dirty="0">
                <a:latin typeface="メイリオ" panose="020B0604030504040204" pitchFamily="50" charset="-128"/>
                <a:ea typeface="メイリオ" panose="020B0604030504040204" pitchFamily="50" charset="-128"/>
                <a:cs typeface="Calibri" panose="020F0502020204030204" pitchFamily="34" charset="0"/>
              </a:rPr>
              <a:t>31</a:t>
            </a:r>
            <a:r>
              <a:rPr lang="ja-JP" altLang="en-US" kern="100" dirty="0">
                <a:latin typeface="メイリオ" panose="020B0604030504040204" pitchFamily="50" charset="-128"/>
                <a:ea typeface="メイリオ" panose="020B0604030504040204" pitchFamily="50" charset="-128"/>
                <a:cs typeface="Calibri" panose="020F0502020204030204" pitchFamily="34" charset="0"/>
              </a:rPr>
              <a:t>日（月）まで</a:t>
            </a:r>
            <a:endPar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247A111B-5837-4398-871B-DC9345286037}"/>
              </a:ext>
            </a:extLst>
          </p:cNvPr>
          <p:cNvSpPr txBox="1"/>
          <p:nvPr/>
        </p:nvSpPr>
        <p:spPr>
          <a:xfrm>
            <a:off x="992560" y="1112150"/>
            <a:ext cx="8280920" cy="1015663"/>
          </a:xfrm>
          <a:prstGeom prst="rect">
            <a:avLst/>
          </a:prstGeom>
          <a:noFill/>
        </p:spPr>
        <p:txBody>
          <a:bodyPr wrap="square" rtlCol="0">
            <a:spAutoFit/>
          </a:bodyPr>
          <a:lstStyle/>
          <a:p>
            <a:pPr>
              <a:spcAft>
                <a:spcPts val="0"/>
              </a:spcAft>
            </a:pPr>
            <a:r>
              <a:rPr lang="ja-JP" altLang="en-US" sz="2000" dirty="0">
                <a:latin typeface="メイリオ" panose="020B0604030504040204" pitchFamily="50" charset="-128"/>
                <a:ea typeface="メイリオ" panose="020B0604030504040204" pitchFamily="50" charset="-128"/>
              </a:rPr>
              <a:t>　医療機関において、</a:t>
            </a:r>
            <a:r>
              <a:rPr lang="ja-JP" altLang="en-US" sz="2000" kern="100" dirty="0">
                <a:solidFill>
                  <a:srgbClr val="C00000"/>
                </a:solidFill>
                <a:latin typeface="メイリオ" panose="020B0604030504040204" pitchFamily="50" charset="-128"/>
                <a:ea typeface="メイリオ" panose="020B0604030504040204" pitchFamily="50" charset="-128"/>
                <a:cs typeface="Calibri" panose="020F0502020204030204" pitchFamily="34" charset="0"/>
              </a:rPr>
              <a:t>外国人対応に関する課題が発生した際に、助言や情報提供を行う窓口となる</a:t>
            </a:r>
            <a:r>
              <a:rPr lang="ja-JP" altLang="en-US" sz="2000" dirty="0">
                <a:latin typeface="メイリオ" panose="020B0604030504040204" pitchFamily="50" charset="-128"/>
                <a:ea typeface="メイリオ" panose="020B0604030504040204" pitchFamily="50" charset="-128"/>
              </a:rPr>
              <a:t>ワンストップサービスの平日昼間の提供を開始しますので、以下の通りご案内いたします。</a:t>
            </a:r>
            <a:endParaRPr kumimoji="1" lang="ja-JP" altLang="en-US" sz="20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4A3C72C-9D9B-4A85-B191-CC03B59E69DD}"/>
              </a:ext>
            </a:extLst>
          </p:cNvPr>
          <p:cNvSpPr txBox="1"/>
          <p:nvPr/>
        </p:nvSpPr>
        <p:spPr>
          <a:xfrm>
            <a:off x="992560" y="5517232"/>
            <a:ext cx="8568952"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窓口実施事業者：日本エマージェンシーアシスタンス株式会社</a:t>
            </a:r>
            <a:endParaRPr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5424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角丸四角形 15">
            <a:extLst>
              <a:ext uri="{FF2B5EF4-FFF2-40B4-BE49-F238E27FC236}">
                <a16:creationId xmlns:a16="http://schemas.microsoft.com/office/drawing/2014/main" id="{7D467923-9F07-43A2-BE9E-7FE0AE11C3D1}"/>
              </a:ext>
            </a:extLst>
          </p:cNvPr>
          <p:cNvSpPr/>
          <p:nvPr/>
        </p:nvSpPr>
        <p:spPr>
          <a:xfrm>
            <a:off x="5476202" y="1274097"/>
            <a:ext cx="3588399" cy="559900"/>
          </a:xfrm>
          <a:prstGeom prst="roundRect">
            <a:avLst>
              <a:gd name="adj" fmla="val 12920"/>
            </a:avLst>
          </a:prstGeom>
          <a:solidFill>
            <a:srgbClr val="C00000"/>
          </a:solidFill>
          <a:ln w="38100">
            <a:noFill/>
          </a:ln>
        </p:spPr>
        <p:style>
          <a:lnRef idx="1">
            <a:schemeClr val="accent6"/>
          </a:lnRef>
          <a:fillRef idx="2">
            <a:schemeClr val="accent6"/>
          </a:fillRef>
          <a:effectRef idx="1">
            <a:schemeClr val="accent6"/>
          </a:effectRef>
          <a:fontRef idx="minor">
            <a:schemeClr val="dk1"/>
          </a:fontRef>
        </p:style>
        <p:txBody>
          <a:bodyPr vert="horz" lIns="0" tIns="0" rIns="0" bIns="0" rtlCol="0" anchor="ctr" anchorCtr="0"/>
          <a:lstStyle/>
          <a:p>
            <a:pPr algn="ctr"/>
            <a:r>
              <a:rPr kumimoji="1" lang="ja-JP" altLang="en-US" sz="1400" dirty="0">
                <a:solidFill>
                  <a:schemeClr val="bg1"/>
                </a:solidFill>
                <a:latin typeface="メイリオ" panose="020B0604030504040204" pitchFamily="50" charset="-128"/>
                <a:ea typeface="メイリオ" panose="020B0604030504040204" pitchFamily="50" charset="-128"/>
              </a:rPr>
              <a:t>ワンストップサービス</a:t>
            </a:r>
            <a:endParaRPr kumimoji="1" lang="en-US" altLang="ja-JP" sz="1400" dirty="0">
              <a:solidFill>
                <a:schemeClr val="bg1"/>
              </a:solidFill>
              <a:latin typeface="メイリオ" panose="020B0604030504040204" pitchFamily="50" charset="-128"/>
              <a:ea typeface="メイリオ" panose="020B0604030504040204" pitchFamily="50" charset="-128"/>
            </a:endParaRPr>
          </a:p>
          <a:p>
            <a:pPr algn="ctr"/>
            <a:r>
              <a:rPr kumimoji="1" lang="ja-JP" altLang="en-US" sz="1200" dirty="0">
                <a:solidFill>
                  <a:schemeClr val="bg1"/>
                </a:solidFill>
                <a:latin typeface="メイリオ" panose="020B0604030504040204" pitchFamily="50" charset="-128"/>
                <a:ea typeface="メイリオ" panose="020B0604030504040204" pitchFamily="50" charset="-128"/>
              </a:rPr>
              <a:t>（オペレーターによる相談・情報提供）</a:t>
            </a:r>
            <a:endParaRPr kumimoji="1" lang="en-US" altLang="ja-JP" sz="1200" dirty="0">
              <a:solidFill>
                <a:schemeClr val="bg1"/>
              </a:solidFill>
              <a:latin typeface="メイリオ" panose="020B0604030504040204" pitchFamily="50" charset="-128"/>
              <a:ea typeface="メイリオ" panose="020B0604030504040204" pitchFamily="50" charset="-128"/>
            </a:endParaRPr>
          </a:p>
        </p:txBody>
      </p:sp>
      <p:sp>
        <p:nvSpPr>
          <p:cNvPr id="22" name="楕円 21">
            <a:extLst>
              <a:ext uri="{FF2B5EF4-FFF2-40B4-BE49-F238E27FC236}">
                <a16:creationId xmlns:a16="http://schemas.microsoft.com/office/drawing/2014/main" id="{17370E48-411A-4330-B66F-67C117EC3B78}"/>
              </a:ext>
            </a:extLst>
          </p:cNvPr>
          <p:cNvSpPr/>
          <p:nvPr/>
        </p:nvSpPr>
        <p:spPr>
          <a:xfrm>
            <a:off x="3384594" y="1651434"/>
            <a:ext cx="1045205" cy="553430"/>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相談</a:t>
            </a:r>
          </a:p>
        </p:txBody>
      </p:sp>
      <p:sp>
        <p:nvSpPr>
          <p:cNvPr id="5" name="四角形: 角度付き 4">
            <a:extLst>
              <a:ext uri="{FF2B5EF4-FFF2-40B4-BE49-F238E27FC236}">
                <a16:creationId xmlns:a16="http://schemas.microsoft.com/office/drawing/2014/main" id="{F7631A3C-5C2E-411F-9407-B9E036825984}"/>
              </a:ext>
            </a:extLst>
          </p:cNvPr>
          <p:cNvSpPr/>
          <p:nvPr/>
        </p:nvSpPr>
        <p:spPr>
          <a:xfrm>
            <a:off x="962553" y="1334100"/>
            <a:ext cx="1584176" cy="553430"/>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医療機関</a:t>
            </a:r>
          </a:p>
        </p:txBody>
      </p:sp>
      <p:cxnSp>
        <p:nvCxnSpPr>
          <p:cNvPr id="24" name="直線矢印コネクタ 23">
            <a:extLst>
              <a:ext uri="{FF2B5EF4-FFF2-40B4-BE49-F238E27FC236}">
                <a16:creationId xmlns:a16="http://schemas.microsoft.com/office/drawing/2014/main" id="{F7196BB3-F9B5-473F-97E5-6E8DDD1C4498}"/>
              </a:ext>
            </a:extLst>
          </p:cNvPr>
          <p:cNvCxnSpPr>
            <a:stCxn id="5" idx="0"/>
          </p:cNvCxnSpPr>
          <p:nvPr/>
        </p:nvCxnSpPr>
        <p:spPr>
          <a:xfrm>
            <a:off x="2546729" y="1610815"/>
            <a:ext cx="2861570" cy="0"/>
          </a:xfrm>
          <a:prstGeom prst="straightConnector1">
            <a:avLst/>
          </a:prstGeom>
          <a:ln w="73025">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5" name="図表 24">
            <a:extLst>
              <a:ext uri="{FF2B5EF4-FFF2-40B4-BE49-F238E27FC236}">
                <a16:creationId xmlns:a16="http://schemas.microsoft.com/office/drawing/2014/main" id="{1AB66D93-24F3-49F8-AD01-DE51F0873977}"/>
              </a:ext>
            </a:extLst>
          </p:cNvPr>
          <p:cNvGraphicFramePr/>
          <p:nvPr>
            <p:extLst>
              <p:ext uri="{D42A27DB-BD31-4B8C-83A1-F6EECF244321}">
                <p14:modId xmlns:p14="http://schemas.microsoft.com/office/powerpoint/2010/main" val="2898676250"/>
              </p:ext>
            </p:extLst>
          </p:nvPr>
        </p:nvGraphicFramePr>
        <p:xfrm>
          <a:off x="753675" y="2268492"/>
          <a:ext cx="8310926" cy="32403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タイトル 1">
            <a:extLst>
              <a:ext uri="{FF2B5EF4-FFF2-40B4-BE49-F238E27FC236}">
                <a16:creationId xmlns:a16="http://schemas.microsoft.com/office/drawing/2014/main" id="{242A31DA-9AE8-4DF0-8DE9-EB5E795F9043}"/>
              </a:ext>
            </a:extLst>
          </p:cNvPr>
          <p:cNvSpPr txBox="1">
            <a:spLocks/>
          </p:cNvSpPr>
          <p:nvPr/>
        </p:nvSpPr>
        <p:spPr>
          <a:xfrm>
            <a:off x="925974" y="260648"/>
            <a:ext cx="6969224" cy="711523"/>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kumimoji="1" lang="ja-JP" altLang="en-US" sz="2400" dirty="0">
                <a:latin typeface="メイリオ" panose="020B0604030504040204" pitchFamily="50" charset="-128"/>
                <a:ea typeface="メイリオ" panose="020B0604030504040204" pitchFamily="50" charset="-128"/>
              </a:rPr>
              <a:t>福井県外国人患者対応ワンストップサービスの概要　</a:t>
            </a:r>
          </a:p>
        </p:txBody>
      </p:sp>
      <p:sp>
        <p:nvSpPr>
          <p:cNvPr id="13" name="タイトル 1">
            <a:extLst>
              <a:ext uri="{FF2B5EF4-FFF2-40B4-BE49-F238E27FC236}">
                <a16:creationId xmlns:a16="http://schemas.microsoft.com/office/drawing/2014/main" id="{557D1B9A-3603-4126-B1EA-BB11B99C1F75}"/>
              </a:ext>
            </a:extLst>
          </p:cNvPr>
          <p:cNvSpPr txBox="1">
            <a:spLocks/>
          </p:cNvSpPr>
          <p:nvPr/>
        </p:nvSpPr>
        <p:spPr>
          <a:xfrm>
            <a:off x="497939" y="5596851"/>
            <a:ext cx="8822397" cy="865755"/>
          </a:xfrm>
          <a:prstGeom prst="rect">
            <a:avLst/>
          </a:prstGeom>
        </p:spPr>
        <p:txBody>
          <a:bodyPr vert="horz" lIns="91440" tIns="45720" rIns="91440" bIns="45720" rtlCol="0"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kumimoji="1" lang="en-US" altLang="ja-JP" sz="1300" dirty="0">
                <a:latin typeface="メイリオ" panose="020B0604030504040204" pitchFamily="50" charset="-128"/>
                <a:ea typeface="メイリオ" panose="020B0604030504040204" pitchFamily="50" charset="-128"/>
              </a:rPr>
              <a:t>※</a:t>
            </a:r>
            <a:r>
              <a:rPr kumimoji="1" lang="ja-JP" altLang="en-US" sz="1300" dirty="0">
                <a:latin typeface="メイリオ" panose="020B0604030504040204" pitchFamily="50" charset="-128"/>
                <a:ea typeface="メイリオ" panose="020B0604030504040204" pitchFamily="50" charset="-128"/>
              </a:rPr>
              <a:t>ワンストップサービスの利用料は無料です。</a:t>
            </a:r>
            <a:endParaRPr kumimoji="1" lang="en-US" altLang="ja-JP" sz="1300" dirty="0">
              <a:latin typeface="メイリオ" panose="020B0604030504040204" pitchFamily="50" charset="-128"/>
              <a:ea typeface="メイリオ" panose="020B0604030504040204" pitchFamily="50" charset="-128"/>
            </a:endParaRPr>
          </a:p>
          <a:p>
            <a:pPr algn="l"/>
            <a:r>
              <a:rPr kumimoji="1" lang="ja-JP" altLang="en-US" sz="1300" dirty="0">
                <a:latin typeface="メイリオ" panose="020B0604030504040204" pitchFamily="50" charset="-128"/>
                <a:ea typeface="メイリオ" panose="020B0604030504040204" pitchFamily="50" charset="-128"/>
              </a:rPr>
              <a:t>　ただし、</a:t>
            </a:r>
            <a:r>
              <a:rPr kumimoji="1" lang="ja-JP" altLang="en-US" sz="1300" b="1" u="sng" dirty="0">
                <a:latin typeface="メイリオ" panose="020B0604030504040204" pitchFamily="50" charset="-128"/>
                <a:ea typeface="メイリオ" panose="020B0604030504040204" pitchFamily="50" charset="-128"/>
              </a:rPr>
              <a:t>コールセンターの利用に際し生じる通信料金は利用者負担</a:t>
            </a:r>
            <a:r>
              <a:rPr kumimoji="1" lang="ja-JP" altLang="en-US" sz="1300" dirty="0">
                <a:latin typeface="メイリオ" panose="020B0604030504040204" pitchFamily="50" charset="-128"/>
                <a:ea typeface="メイリオ" panose="020B0604030504040204" pitchFamily="50" charset="-128"/>
              </a:rPr>
              <a:t>となります。</a:t>
            </a:r>
            <a:endParaRPr kumimoji="1" lang="en-US" altLang="ja-JP" sz="1300" dirty="0">
              <a:latin typeface="メイリオ" panose="020B0604030504040204" pitchFamily="50" charset="-128"/>
              <a:ea typeface="メイリオ" panose="020B0604030504040204" pitchFamily="50" charset="-128"/>
            </a:endParaRPr>
          </a:p>
          <a:p>
            <a:pPr algn="l"/>
            <a:r>
              <a:rPr kumimoji="1" lang="ja-JP" altLang="en-US" sz="1300" dirty="0">
                <a:latin typeface="メイリオ" panose="020B0604030504040204" pitchFamily="50" charset="-128"/>
                <a:ea typeface="メイリオ" panose="020B0604030504040204" pitchFamily="50" charset="-128"/>
              </a:rPr>
              <a:t>　また、</a:t>
            </a:r>
            <a:r>
              <a:rPr kumimoji="1" lang="ja-JP" altLang="en-US" sz="1300" b="1" u="sng" dirty="0">
                <a:latin typeface="メイリオ" panose="020B0604030504040204" pitchFamily="50" charset="-128"/>
                <a:ea typeface="メイリオ" panose="020B0604030504040204" pitchFamily="50" charset="-128"/>
              </a:rPr>
              <a:t>関係各所への手配および手続き代行等によって生じた実費および手配料については利用者負担</a:t>
            </a:r>
            <a:r>
              <a:rPr kumimoji="1" lang="ja-JP" altLang="en-US" sz="1300" dirty="0">
                <a:latin typeface="メイリオ" panose="020B0604030504040204" pitchFamily="50" charset="-128"/>
                <a:ea typeface="メイリオ" panose="020B0604030504040204" pitchFamily="50" charset="-128"/>
              </a:rPr>
              <a:t>となります。</a:t>
            </a:r>
          </a:p>
        </p:txBody>
      </p:sp>
    </p:spTree>
    <p:extLst>
      <p:ext uri="{BB962C8B-B14F-4D97-AF65-F5344CB8AC3E}">
        <p14:creationId xmlns:p14="http://schemas.microsoft.com/office/powerpoint/2010/main" val="377575375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370</TotalTime>
  <Words>447</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メイリオ</vt:lpstr>
      <vt:lpstr>游ゴシック</vt:lpstr>
      <vt:lpstr>Arial</vt:lpstr>
      <vt:lpstr>Calibri</vt:lpstr>
      <vt:lpstr>Wingdings</vt:lpstr>
      <vt:lpstr>Тема Office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清水 晴代</dc:creator>
  <cp:lastModifiedBy>松尾 菜々子</cp:lastModifiedBy>
  <cp:revision>18</cp:revision>
  <cp:lastPrinted>2022-06-14T08:24:38Z</cp:lastPrinted>
  <dcterms:modified xsi:type="dcterms:W3CDTF">2024-11-14T04:42:50Z</dcterms:modified>
</cp:coreProperties>
</file>